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2" r:id="rId3"/>
    <p:sldId id="28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65C6-2CAE-42C0-B877-FD28F05DF4FD}" type="datetimeFigureOut">
              <a:rPr lang="en-GB" smtClean="0"/>
              <a:pPr/>
              <a:t>31/10/2018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DBF9D-0B27-47AB-B90B-9EADF253EF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62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124744"/>
            <a:ext cx="4038600" cy="5544616"/>
          </a:xfrm>
        </p:spPr>
        <p:txBody>
          <a:bodyPr/>
          <a:lstStyle>
            <a:lvl1pPr>
              <a:defRPr lang="en-US" sz="24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4568" y="1124744"/>
            <a:ext cx="4038600" cy="5544616"/>
          </a:xfrm>
        </p:spPr>
        <p:txBody>
          <a:bodyPr/>
          <a:lstStyle>
            <a:lvl1pPr marL="342900" indent="-342900">
              <a:defRPr lang="en-US" sz="24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GB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59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648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35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4040188" cy="792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1916832"/>
            <a:ext cx="4040188" cy="4752528"/>
          </a:xfrm>
        </p:spPr>
        <p:txBody>
          <a:bodyPr/>
          <a:lstStyle>
            <a:lvl1pPr>
              <a:defRPr lang="en-US" sz="24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1393" y="1124744"/>
            <a:ext cx="4041775" cy="792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1393" y="1916832"/>
            <a:ext cx="4041775" cy="4752528"/>
          </a:xfrm>
        </p:spPr>
        <p:txBody>
          <a:bodyPr/>
          <a:lstStyle>
            <a:lvl1pPr>
              <a:defRPr lang="en-US" sz="24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GB" sz="2000" kern="120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62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77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82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2" descr="nav-b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54927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 rot="16200000">
            <a:off x="-3159125" y="3159125"/>
            <a:ext cx="6867525" cy="54927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b="1" spc="-3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Centre for Health Service Economics &amp; Organisation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4213" y="909638"/>
            <a:ext cx="82851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180" y="5566358"/>
            <a:ext cx="1105820" cy="111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96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2800" b="1" kern="1200" dirty="0">
          <a:solidFill>
            <a:srgbClr val="40404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 smtClean="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 smtClean="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 smtClean="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seo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seo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seo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dirty="0" smtClean="0"/>
              <a:t>CHSEO RESEARCH CENTRE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en-GB" sz="3800" dirty="0">
                <a:solidFill>
                  <a:schemeClr val="tx1"/>
                </a:solidFill>
              </a:rPr>
              <a:t>Economists who research health and social care issues</a:t>
            </a:r>
          </a:p>
          <a:p>
            <a:pPr lvl="1"/>
            <a:r>
              <a:rPr lang="en-GB" sz="3400" dirty="0" smtClean="0">
                <a:solidFill>
                  <a:schemeClr val="tx1"/>
                </a:solidFill>
              </a:rPr>
              <a:t>Focus on policy-related research</a:t>
            </a:r>
          </a:p>
          <a:p>
            <a:pPr lvl="1"/>
            <a:r>
              <a:rPr lang="en-GB" sz="3400" dirty="0" smtClean="0">
                <a:solidFill>
                  <a:schemeClr val="tx1"/>
                </a:solidFill>
              </a:rPr>
              <a:t>Interest in</a:t>
            </a:r>
            <a:r>
              <a:rPr lang="en-GB" sz="3400" dirty="0" smtClean="0">
                <a:solidFill>
                  <a:schemeClr val="tx1"/>
                </a:solidFill>
              </a:rPr>
              <a:t> links between </a:t>
            </a:r>
            <a:r>
              <a:rPr lang="en-GB" sz="3400" dirty="0">
                <a:solidFill>
                  <a:schemeClr val="tx1"/>
                </a:solidFill>
              </a:rPr>
              <a:t>primary care and secondary </a:t>
            </a:r>
            <a:r>
              <a:rPr lang="en-GB" sz="3400" dirty="0" smtClean="0">
                <a:solidFill>
                  <a:schemeClr val="tx1"/>
                </a:solidFill>
              </a:rPr>
              <a:t>care</a:t>
            </a:r>
            <a:endParaRPr lang="en-GB" sz="3400" dirty="0">
              <a:solidFill>
                <a:schemeClr val="tx1"/>
              </a:solidFill>
            </a:endParaRPr>
          </a:p>
          <a:p>
            <a:endParaRPr lang="en-GB" sz="3400" dirty="0">
              <a:solidFill>
                <a:schemeClr val="tx1"/>
              </a:solidFill>
            </a:endParaRPr>
          </a:p>
          <a:p>
            <a:r>
              <a:rPr lang="en-GB" sz="3800" dirty="0">
                <a:solidFill>
                  <a:schemeClr val="tx1"/>
                </a:solidFill>
              </a:rPr>
              <a:t>Econometric methods, analysis of large data-sets </a:t>
            </a:r>
            <a:endParaRPr lang="en-GB" sz="3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chemeClr val="tx1"/>
                </a:solidFill>
              </a:rPr>
              <a:t>	</a:t>
            </a:r>
            <a:r>
              <a:rPr lang="en-GB" sz="3400" dirty="0" smtClean="0">
                <a:solidFill>
                  <a:schemeClr val="tx1"/>
                </a:solidFill>
              </a:rPr>
              <a:t>(</a:t>
            </a:r>
            <a:r>
              <a:rPr lang="en-GB" sz="3400" dirty="0">
                <a:solidFill>
                  <a:schemeClr val="tx1"/>
                </a:solidFill>
              </a:rPr>
              <a:t>generally secondary data analysis)</a:t>
            </a:r>
          </a:p>
          <a:p>
            <a:endParaRPr lang="en-GB" sz="3400" dirty="0">
              <a:solidFill>
                <a:schemeClr val="tx1"/>
              </a:solidFill>
            </a:endParaRPr>
          </a:p>
          <a:p>
            <a:r>
              <a:rPr lang="en-GB" sz="3800" dirty="0">
                <a:solidFill>
                  <a:schemeClr val="tx1"/>
                </a:solidFill>
              </a:rPr>
              <a:t>Current team: </a:t>
            </a:r>
          </a:p>
          <a:p>
            <a:pPr lvl="1"/>
            <a:r>
              <a:rPr lang="en-GB" sz="2800" dirty="0" smtClean="0">
                <a:solidFill>
                  <a:schemeClr val="tx1"/>
                </a:solidFill>
              </a:rPr>
              <a:t>Barry McCormick</a:t>
            </a:r>
          </a:p>
          <a:p>
            <a:pPr lvl="1"/>
            <a:r>
              <a:rPr lang="en-GB" sz="2800" dirty="0" smtClean="0">
                <a:solidFill>
                  <a:schemeClr val="tx1"/>
                </a:solidFill>
              </a:rPr>
              <a:t>Raphael </a:t>
            </a:r>
            <a:r>
              <a:rPr lang="en-GB" sz="2800" dirty="0">
                <a:solidFill>
                  <a:schemeClr val="tx1"/>
                </a:solidFill>
              </a:rPr>
              <a:t>Wittenberg</a:t>
            </a:r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Catia </a:t>
            </a:r>
            <a:r>
              <a:rPr lang="en-GB" sz="2800" dirty="0" err="1">
                <a:solidFill>
                  <a:schemeClr val="tx1"/>
                </a:solidFill>
              </a:rPr>
              <a:t>Nicodemo</a:t>
            </a:r>
            <a:endParaRPr lang="en-GB" sz="2800" dirty="0">
              <a:solidFill>
                <a:schemeClr val="tx1"/>
              </a:solidFill>
            </a:endParaRPr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Stuart </a:t>
            </a:r>
            <a:r>
              <a:rPr lang="en-GB" sz="2800" dirty="0" smtClean="0">
                <a:solidFill>
                  <a:schemeClr val="tx1"/>
                </a:solidFill>
              </a:rPr>
              <a:t>Redding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Robert Anderson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ea typeface="MS Mincho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  <a:ea typeface="MS Mincho"/>
              </a:rPr>
              <a:t>See our website for further </a:t>
            </a:r>
            <a:r>
              <a:rPr lang="en-GB" sz="3200" dirty="0" smtClean="0">
                <a:solidFill>
                  <a:schemeClr val="tx1"/>
                </a:solidFill>
                <a:ea typeface="MS Mincho"/>
              </a:rPr>
              <a:t>details </a:t>
            </a:r>
            <a:r>
              <a:rPr lang="en-GB" sz="3200" dirty="0" smtClean="0">
                <a:solidFill>
                  <a:schemeClr val="tx1"/>
                </a:solidFill>
                <a:ea typeface="MS Mincho"/>
                <a:hlinkClick r:id="rId2"/>
              </a:rPr>
              <a:t>http</a:t>
            </a:r>
            <a:r>
              <a:rPr lang="en-GB" sz="3200" dirty="0">
                <a:solidFill>
                  <a:schemeClr val="tx1"/>
                </a:solidFill>
                <a:ea typeface="MS Mincho"/>
                <a:hlinkClick r:id="rId2"/>
              </a:rPr>
              <a:t>://www.chseo.org.uk/</a:t>
            </a:r>
            <a:endParaRPr lang="en-GB" sz="3200" dirty="0">
              <a:solidFill>
                <a:schemeClr val="tx1"/>
              </a:solidFill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86755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CURRENT PROJECTS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  <a:ea typeface="MS Mincho"/>
              </a:rPr>
              <a:t>Multi-morbidity, Services and Costs in Later Life (</a:t>
            </a:r>
            <a:r>
              <a:rPr lang="en-GB" dirty="0" err="1">
                <a:solidFill>
                  <a:schemeClr val="tx1"/>
                </a:solidFill>
                <a:ea typeface="MS Mincho"/>
              </a:rPr>
              <a:t>MuSeCoL</a:t>
            </a:r>
            <a:r>
              <a:rPr lang="en-GB" dirty="0">
                <a:solidFill>
                  <a:schemeClr val="tx1"/>
                </a:solidFill>
                <a:ea typeface="MS Mincho"/>
              </a:rPr>
              <a:t>) </a:t>
            </a:r>
            <a:r>
              <a:rPr lang="en-GB" dirty="0" smtClean="0">
                <a:solidFill>
                  <a:schemeClr val="tx1"/>
                </a:solidFill>
                <a:ea typeface="MS Mincho"/>
              </a:rPr>
              <a:t>NIHR SPCR funded study</a:t>
            </a:r>
            <a:endParaRPr lang="en-GB" dirty="0">
              <a:solidFill>
                <a:schemeClr val="tx1"/>
              </a:solidFill>
              <a:ea typeface="MS Mincho"/>
            </a:endParaRPr>
          </a:p>
          <a:p>
            <a:endParaRPr lang="en-GB" dirty="0">
              <a:solidFill>
                <a:schemeClr val="tx1"/>
              </a:solidFill>
              <a:ea typeface="MS Mincho"/>
            </a:endParaRPr>
          </a:p>
          <a:p>
            <a:r>
              <a:rPr lang="en-GB" dirty="0">
                <a:solidFill>
                  <a:schemeClr val="tx1"/>
                </a:solidFill>
                <a:ea typeface="MS Mincho"/>
              </a:rPr>
              <a:t>ORNATE-India </a:t>
            </a:r>
            <a:r>
              <a:rPr lang="en-GB" dirty="0" smtClean="0">
                <a:solidFill>
                  <a:schemeClr val="tx1"/>
                </a:solidFill>
                <a:ea typeface="MS Mincho"/>
              </a:rPr>
              <a:t>MRC funded study evaluating </a:t>
            </a:r>
            <a:r>
              <a:rPr lang="en-GB" dirty="0">
                <a:solidFill>
                  <a:schemeClr val="tx1"/>
                </a:solidFill>
                <a:ea typeface="MS Mincho"/>
              </a:rPr>
              <a:t>cost-effective measures for screening for diabetes and its complications, especially diabetic retinopathy </a:t>
            </a:r>
          </a:p>
          <a:p>
            <a:endParaRPr lang="en-GB" dirty="0">
              <a:solidFill>
                <a:schemeClr val="tx1"/>
              </a:solidFill>
              <a:ea typeface="MS Mincho"/>
            </a:endParaRPr>
          </a:p>
          <a:p>
            <a:r>
              <a:rPr lang="en-GB" dirty="0">
                <a:solidFill>
                  <a:schemeClr val="tx1"/>
                </a:solidFill>
                <a:ea typeface="MS Mincho"/>
              </a:rPr>
              <a:t>Close to submitting papers on </a:t>
            </a:r>
          </a:p>
          <a:p>
            <a:pPr lvl="1"/>
            <a:r>
              <a:rPr lang="en-GB" dirty="0">
                <a:solidFill>
                  <a:schemeClr val="tx1"/>
                </a:solidFill>
                <a:ea typeface="MS Mincho"/>
              </a:rPr>
              <a:t>maternity/infant health</a:t>
            </a:r>
          </a:p>
          <a:p>
            <a:pPr lvl="1"/>
            <a:r>
              <a:rPr lang="en-GB" dirty="0">
                <a:solidFill>
                  <a:schemeClr val="tx1"/>
                </a:solidFill>
                <a:ea typeface="MS Mincho"/>
              </a:rPr>
              <a:t>variation in hospital admissions/bed-days</a:t>
            </a:r>
          </a:p>
          <a:p>
            <a:pPr lvl="1"/>
            <a:r>
              <a:rPr lang="en-GB" dirty="0">
                <a:solidFill>
                  <a:schemeClr val="tx1"/>
                </a:solidFill>
                <a:ea typeface="MS Mincho"/>
              </a:rPr>
              <a:t>GP gatekeeping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MS Mincho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ea typeface="MS Mincho"/>
              </a:rPr>
              <a:t>See our website for further </a:t>
            </a:r>
            <a:r>
              <a:rPr lang="en-GB" dirty="0" smtClean="0">
                <a:solidFill>
                  <a:schemeClr val="tx1"/>
                </a:solidFill>
                <a:ea typeface="MS Mincho"/>
              </a:rPr>
              <a:t>details</a:t>
            </a:r>
            <a:endParaRPr lang="en-GB" dirty="0">
              <a:solidFill>
                <a:schemeClr val="tx1"/>
              </a:solidFill>
              <a:ea typeface="MS Mincho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tx1"/>
                </a:solidFill>
                <a:ea typeface="MS Mincho"/>
                <a:hlinkClick r:id="rId2"/>
              </a:rPr>
              <a:t>http://www.chseo.org.uk/</a:t>
            </a:r>
            <a:endParaRPr lang="en-GB" dirty="0">
              <a:solidFill>
                <a:schemeClr val="tx1"/>
              </a:solidFill>
              <a:ea typeface="MS Mincho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69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FUTURE PLANS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We plan to continue </a:t>
            </a:r>
            <a:r>
              <a:rPr lang="en-GB" dirty="0">
                <a:solidFill>
                  <a:schemeClr val="tx1"/>
                </a:solidFill>
              </a:rPr>
              <a:t>our focus on economic issues relating to </a:t>
            </a:r>
            <a:r>
              <a:rPr lang="en-GB" dirty="0" smtClean="0">
                <a:solidFill>
                  <a:schemeClr val="tx1"/>
                </a:solidFill>
              </a:rPr>
              <a:t>primary </a:t>
            </a:r>
            <a:r>
              <a:rPr lang="en-GB" dirty="0">
                <a:solidFill>
                  <a:schemeClr val="tx1"/>
                </a:solidFill>
              </a:rPr>
              <a:t>care and its link with secondary care, primary care workforce and primary care for people with </a:t>
            </a:r>
            <a:r>
              <a:rPr lang="en-GB" dirty="0" smtClean="0">
                <a:solidFill>
                  <a:schemeClr val="tx1"/>
                </a:solidFill>
              </a:rPr>
              <a:t>multi-morbidity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We </a:t>
            </a:r>
            <a:r>
              <a:rPr lang="en-GB" dirty="0">
                <a:solidFill>
                  <a:schemeClr val="tx1"/>
                </a:solidFill>
              </a:rPr>
              <a:t>are keen to collaborate on multidisciplinary studies with colleagues in the Department where we can contribute an applied economics component to the </a:t>
            </a:r>
            <a:r>
              <a:rPr lang="en-GB" dirty="0" smtClean="0">
                <a:solidFill>
                  <a:schemeClr val="tx1"/>
                </a:solidFill>
              </a:rPr>
              <a:t>work</a:t>
            </a:r>
          </a:p>
          <a:p>
            <a:r>
              <a:rPr lang="en-US" dirty="0" smtClean="0">
                <a:solidFill>
                  <a:schemeClr val="tx1"/>
                </a:solidFill>
                <a:ea typeface="MS Mincho"/>
              </a:rPr>
              <a:t>We also </a:t>
            </a:r>
            <a:r>
              <a:rPr lang="en-GB" dirty="0" smtClean="0">
                <a:solidFill>
                  <a:schemeClr val="tx1"/>
                </a:solidFill>
              </a:rPr>
              <a:t>plan </a:t>
            </a:r>
            <a:r>
              <a:rPr lang="en-GB" dirty="0">
                <a:solidFill>
                  <a:schemeClr val="tx1"/>
                </a:solidFill>
              </a:rPr>
              <a:t>to contribute </a:t>
            </a:r>
            <a:r>
              <a:rPr lang="en-GB" dirty="0" smtClean="0">
                <a:solidFill>
                  <a:schemeClr val="tx1"/>
                </a:solidFill>
              </a:rPr>
              <a:t>teaching </a:t>
            </a:r>
            <a:r>
              <a:rPr lang="en-GB" dirty="0">
                <a:solidFill>
                  <a:schemeClr val="tx1"/>
                </a:solidFill>
              </a:rPr>
              <a:t>of econometric methods and policy </a:t>
            </a:r>
            <a:r>
              <a:rPr lang="en-GB" dirty="0" smtClean="0">
                <a:solidFill>
                  <a:schemeClr val="tx1"/>
                </a:solidFill>
              </a:rPr>
              <a:t>analysis</a:t>
            </a:r>
            <a:endParaRPr lang="en-GB" dirty="0">
              <a:solidFill>
                <a:schemeClr val="tx1"/>
              </a:solidFill>
              <a:ea typeface="MS Mincho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MS Mincho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ea typeface="MS Mincho"/>
              </a:rPr>
              <a:t>See our website for further </a:t>
            </a:r>
            <a:r>
              <a:rPr lang="en-GB" dirty="0" smtClean="0">
                <a:solidFill>
                  <a:schemeClr val="tx1"/>
                </a:solidFill>
                <a:ea typeface="MS Mincho"/>
              </a:rPr>
              <a:t>details about CHSEO</a:t>
            </a:r>
            <a:endParaRPr lang="en-GB" dirty="0">
              <a:solidFill>
                <a:schemeClr val="tx1"/>
              </a:solidFill>
              <a:ea typeface="MS Mincho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tx1"/>
                </a:solidFill>
                <a:ea typeface="MS Mincho"/>
                <a:hlinkClick r:id="rId2"/>
              </a:rPr>
              <a:t>http://www.chseo.org.uk/</a:t>
            </a:r>
            <a:endParaRPr lang="en-GB" dirty="0">
              <a:solidFill>
                <a:schemeClr val="tx1"/>
              </a:solidFill>
              <a:ea typeface="MS Mincho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4617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98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 Design</vt:lpstr>
      <vt:lpstr>CHSEO RESEARCH CENTRE</vt:lpstr>
      <vt:lpstr>CURRENT PROJECTS</vt:lpstr>
      <vt:lpstr>FUTURE PLANS</vt:lpstr>
    </vt:vector>
  </TitlesOfParts>
  <Company>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White</dc:creator>
  <cp:lastModifiedBy>raphael wittenberg</cp:lastModifiedBy>
  <cp:revision>92</cp:revision>
  <dcterms:created xsi:type="dcterms:W3CDTF">2012-07-05T14:52:23Z</dcterms:created>
  <dcterms:modified xsi:type="dcterms:W3CDTF">2018-10-31T20:09:25Z</dcterms:modified>
</cp:coreProperties>
</file>