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7" r:id="rId2"/>
    <p:sldId id="262" r:id="rId3"/>
    <p:sldId id="28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284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2465C6-2CAE-42C0-B877-FD28F05DF4FD}" type="datetimeFigureOut">
              <a:rPr lang="en-GB" smtClean="0"/>
              <a:pPr/>
              <a:t>31/10/2018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6DBF9D-0B27-47AB-B90B-9EADF253EFF8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06231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3568" y="1124744"/>
            <a:ext cx="4038600" cy="5544616"/>
          </a:xfrm>
        </p:spPr>
        <p:txBody>
          <a:bodyPr/>
          <a:lstStyle>
            <a:lvl1pPr>
              <a:defRPr lang="en-US" sz="24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4568" y="1124744"/>
            <a:ext cx="4038600" cy="5544616"/>
          </a:xfrm>
        </p:spPr>
        <p:txBody>
          <a:bodyPr/>
          <a:lstStyle>
            <a:lvl1pPr marL="342900" indent="-342900">
              <a:defRPr lang="en-US" sz="24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GB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marL="342900" lvl="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07590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8229600" cy="6480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3535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1124744"/>
            <a:ext cx="4040188" cy="7920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3568" y="1916832"/>
            <a:ext cx="4040188" cy="4752528"/>
          </a:xfrm>
        </p:spPr>
        <p:txBody>
          <a:bodyPr/>
          <a:lstStyle>
            <a:lvl1pPr>
              <a:defRPr lang="en-US" sz="24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>
              <a:defRPr lang="en-GB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1393" y="1124744"/>
            <a:ext cx="4041775" cy="792088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1393" y="1916832"/>
            <a:ext cx="4041775" cy="4752528"/>
          </a:xfrm>
        </p:spPr>
        <p:txBody>
          <a:bodyPr/>
          <a:lstStyle>
            <a:lvl1pPr>
              <a:defRPr lang="en-US" sz="24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1pPr>
            <a:lvl2pPr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2pPr>
            <a:lvl3pPr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3pPr>
            <a:lvl4pPr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US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4pPr>
            <a:lvl5pPr algn="l" defTabSz="914400" rtl="0" eaLnBrk="0" fontAlgn="base" latinLnBrk="0" hangingPunct="0">
              <a:spcBef>
                <a:spcPct val="20000"/>
              </a:spcBef>
              <a:spcAft>
                <a:spcPct val="0"/>
              </a:spcAft>
              <a:buFont typeface="Arial" charset="0"/>
              <a:defRPr lang="en-GB" sz="2000" kern="1200" dirty="0" smtClean="0">
                <a:solidFill>
                  <a:srgbClr val="7F7F7F"/>
                </a:solidFill>
                <a:latin typeface="Arial" pitchFamily="34" charset="0"/>
                <a:ea typeface="+mn-ea"/>
                <a:cs typeface="Arial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20628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7705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28296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3568" y="11663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3568" y="1124744"/>
            <a:ext cx="8229600" cy="55446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8" name="Picture 2" descr="nav-bg"/>
          <p:cNvPicPr>
            <a:picLocks noChangeAspect="1" noChangeArrowheads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549275" cy="6877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Box 8"/>
          <p:cNvSpPr txBox="1"/>
          <p:nvPr userDrawn="1"/>
        </p:nvSpPr>
        <p:spPr>
          <a:xfrm rot="16200000">
            <a:off x="-3159125" y="3159125"/>
            <a:ext cx="6867525" cy="549275"/>
          </a:xfrm>
          <a:prstGeom prst="rect">
            <a:avLst/>
          </a:prstGeom>
          <a:noFill/>
        </p:spPr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sz="1900" b="1" spc="-3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Centre for Health Service Economics &amp; Organisation</a:t>
            </a: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684213" y="909638"/>
            <a:ext cx="8285162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/>
          <p:cNvPicPr>
            <a:picLocks noChangeAspect="1" noChangeArrowheads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2180" y="5566358"/>
            <a:ext cx="1105820" cy="11162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329690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4" r:id="rId1"/>
    <p:sldLayoutId id="2147483662" r:id="rId2"/>
    <p:sldLayoutId id="2147483665" r:id="rId3"/>
    <p:sldLayoutId id="2147483666" r:id="rId4"/>
    <p:sldLayoutId id="2147483667" r:id="rId5"/>
  </p:sldLayoutIdLst>
  <p:txStyles>
    <p:titleStyle>
      <a:lvl1pPr algn="l" defTabSz="914400" rtl="0" eaLnBrk="1" latinLnBrk="0" hangingPunct="1">
        <a:spcBef>
          <a:spcPct val="0"/>
        </a:spcBef>
        <a:buNone/>
        <a:defRPr lang="en-GB" sz="2800" b="1" kern="1200" dirty="0">
          <a:solidFill>
            <a:srgbClr val="404040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400" kern="1200" dirty="0" smtClean="0">
          <a:solidFill>
            <a:srgbClr val="7F7F7F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0" fontAlgn="base" latinLnBrk="0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 smtClean="0">
          <a:solidFill>
            <a:srgbClr val="7F7F7F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0" fontAlgn="base" latinLnBrk="0" hangingPunct="0">
        <a:spcBef>
          <a:spcPct val="20000"/>
        </a:spcBef>
        <a:spcAft>
          <a:spcPct val="0"/>
        </a:spcAft>
        <a:buFont typeface="Arial" charset="0"/>
        <a:buChar char="•"/>
        <a:defRPr lang="en-US" sz="2000" kern="1200" dirty="0" smtClean="0">
          <a:solidFill>
            <a:srgbClr val="7F7F7F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0" fontAlgn="base" latinLnBrk="0" hangingPunct="0">
        <a:spcBef>
          <a:spcPct val="20000"/>
        </a:spcBef>
        <a:spcAft>
          <a:spcPct val="0"/>
        </a:spcAft>
        <a:buFont typeface="Arial" charset="0"/>
        <a:buChar char="–"/>
        <a:defRPr lang="en-US" sz="2000" kern="1200" dirty="0" smtClean="0">
          <a:solidFill>
            <a:srgbClr val="7F7F7F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0" fontAlgn="base" latinLnBrk="0" hangingPunct="0">
        <a:spcBef>
          <a:spcPct val="20000"/>
        </a:spcBef>
        <a:spcAft>
          <a:spcPct val="0"/>
        </a:spcAft>
        <a:buFont typeface="Arial" charset="0"/>
        <a:buChar char="»"/>
        <a:defRPr lang="en-GB" sz="2000" kern="1200" dirty="0">
          <a:solidFill>
            <a:srgbClr val="7F7F7F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seo.org.uk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seo.org.uk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hseo.org.uk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GB" sz="3200" dirty="0" smtClean="0"/>
              <a:t>CHSEO RESEARCH CENTRE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3568" y="1124744"/>
            <a:ext cx="8229600" cy="5040560"/>
          </a:xfrm>
        </p:spPr>
        <p:txBody>
          <a:bodyPr>
            <a:normAutofit fontScale="62500" lnSpcReduction="20000"/>
          </a:bodyPr>
          <a:lstStyle/>
          <a:p>
            <a:r>
              <a:rPr lang="en-GB" sz="3800" dirty="0">
                <a:solidFill>
                  <a:schemeClr val="tx1"/>
                </a:solidFill>
              </a:rPr>
              <a:t>Economists who research health and social care issues</a:t>
            </a:r>
          </a:p>
          <a:p>
            <a:pPr lvl="1"/>
            <a:r>
              <a:rPr lang="en-GB" sz="3400" dirty="0" smtClean="0">
                <a:solidFill>
                  <a:schemeClr val="tx1"/>
                </a:solidFill>
              </a:rPr>
              <a:t>Focus on policy-related research</a:t>
            </a:r>
          </a:p>
          <a:p>
            <a:pPr lvl="1"/>
            <a:r>
              <a:rPr lang="en-GB" sz="3400" dirty="0" smtClean="0">
                <a:solidFill>
                  <a:schemeClr val="tx1"/>
                </a:solidFill>
              </a:rPr>
              <a:t>Interest in</a:t>
            </a:r>
            <a:r>
              <a:rPr lang="en-GB" sz="3400" dirty="0" smtClean="0">
                <a:solidFill>
                  <a:schemeClr val="tx1"/>
                </a:solidFill>
              </a:rPr>
              <a:t> links between </a:t>
            </a:r>
            <a:r>
              <a:rPr lang="en-GB" sz="3400" dirty="0">
                <a:solidFill>
                  <a:schemeClr val="tx1"/>
                </a:solidFill>
              </a:rPr>
              <a:t>primary care and secondary </a:t>
            </a:r>
            <a:r>
              <a:rPr lang="en-GB" sz="3400" dirty="0" smtClean="0">
                <a:solidFill>
                  <a:schemeClr val="tx1"/>
                </a:solidFill>
              </a:rPr>
              <a:t>care</a:t>
            </a:r>
            <a:endParaRPr lang="en-GB" sz="3400" dirty="0">
              <a:solidFill>
                <a:schemeClr val="tx1"/>
              </a:solidFill>
            </a:endParaRPr>
          </a:p>
          <a:p>
            <a:endParaRPr lang="en-GB" sz="3400" dirty="0">
              <a:solidFill>
                <a:schemeClr val="tx1"/>
              </a:solidFill>
            </a:endParaRPr>
          </a:p>
          <a:p>
            <a:r>
              <a:rPr lang="en-GB" sz="3800" dirty="0">
                <a:solidFill>
                  <a:schemeClr val="tx1"/>
                </a:solidFill>
              </a:rPr>
              <a:t>Econometric methods, analysis of large data-sets </a:t>
            </a:r>
            <a:endParaRPr lang="en-GB" sz="3800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en-GB" sz="3400" dirty="0">
                <a:solidFill>
                  <a:schemeClr val="tx1"/>
                </a:solidFill>
              </a:rPr>
              <a:t>	</a:t>
            </a:r>
            <a:r>
              <a:rPr lang="en-GB" sz="3400" dirty="0" smtClean="0">
                <a:solidFill>
                  <a:schemeClr val="tx1"/>
                </a:solidFill>
              </a:rPr>
              <a:t>(</a:t>
            </a:r>
            <a:r>
              <a:rPr lang="en-GB" sz="3400" dirty="0">
                <a:solidFill>
                  <a:schemeClr val="tx1"/>
                </a:solidFill>
              </a:rPr>
              <a:t>generally secondary data analysis)</a:t>
            </a:r>
          </a:p>
          <a:p>
            <a:endParaRPr lang="en-GB" sz="3400" dirty="0">
              <a:solidFill>
                <a:schemeClr val="tx1"/>
              </a:solidFill>
            </a:endParaRPr>
          </a:p>
          <a:p>
            <a:r>
              <a:rPr lang="en-GB" sz="3800" dirty="0">
                <a:solidFill>
                  <a:schemeClr val="tx1"/>
                </a:solidFill>
              </a:rPr>
              <a:t>Current team: </a:t>
            </a:r>
          </a:p>
          <a:p>
            <a:pPr lvl="1"/>
            <a:r>
              <a:rPr lang="en-GB" sz="2800" dirty="0" smtClean="0">
                <a:solidFill>
                  <a:schemeClr val="tx1"/>
                </a:solidFill>
              </a:rPr>
              <a:t>Barry McCormick</a:t>
            </a:r>
          </a:p>
          <a:p>
            <a:pPr lvl="1"/>
            <a:r>
              <a:rPr lang="en-GB" sz="2800" dirty="0" smtClean="0">
                <a:solidFill>
                  <a:schemeClr val="tx1"/>
                </a:solidFill>
              </a:rPr>
              <a:t>Raphael </a:t>
            </a:r>
            <a:r>
              <a:rPr lang="en-GB" sz="2800" dirty="0">
                <a:solidFill>
                  <a:schemeClr val="tx1"/>
                </a:solidFill>
              </a:rPr>
              <a:t>Wittenberg</a:t>
            </a:r>
          </a:p>
          <a:p>
            <a:pPr lvl="1"/>
            <a:r>
              <a:rPr lang="en-GB" sz="2800" dirty="0">
                <a:solidFill>
                  <a:schemeClr val="tx1"/>
                </a:solidFill>
              </a:rPr>
              <a:t>Catia </a:t>
            </a:r>
            <a:r>
              <a:rPr lang="en-GB" sz="2800" dirty="0" err="1">
                <a:solidFill>
                  <a:schemeClr val="tx1"/>
                </a:solidFill>
              </a:rPr>
              <a:t>Nicodemo</a:t>
            </a:r>
            <a:endParaRPr lang="en-GB" sz="2800" dirty="0">
              <a:solidFill>
                <a:schemeClr val="tx1"/>
              </a:solidFill>
            </a:endParaRPr>
          </a:p>
          <a:p>
            <a:pPr lvl="1"/>
            <a:r>
              <a:rPr lang="en-GB" sz="2800" dirty="0">
                <a:solidFill>
                  <a:schemeClr val="tx1"/>
                </a:solidFill>
              </a:rPr>
              <a:t>Stuart </a:t>
            </a:r>
            <a:r>
              <a:rPr lang="en-GB" sz="2800" dirty="0" smtClean="0">
                <a:solidFill>
                  <a:schemeClr val="tx1"/>
                </a:solidFill>
              </a:rPr>
              <a:t>Redding</a:t>
            </a:r>
          </a:p>
          <a:p>
            <a:pPr lvl="1"/>
            <a:r>
              <a:rPr lang="en-US" sz="2800" dirty="0" smtClean="0">
                <a:solidFill>
                  <a:schemeClr val="tx1"/>
                </a:solidFill>
              </a:rPr>
              <a:t>Robert Anderson</a:t>
            </a:r>
            <a:endParaRPr lang="en-GB" sz="2800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en-GB" sz="2800" dirty="0">
              <a:solidFill>
                <a:schemeClr val="tx1"/>
              </a:solidFill>
              <a:ea typeface="MS Mincho"/>
            </a:endParaRPr>
          </a:p>
          <a:p>
            <a:pPr marL="0" indent="0">
              <a:buNone/>
            </a:pPr>
            <a:r>
              <a:rPr lang="en-GB" sz="3200" dirty="0">
                <a:solidFill>
                  <a:schemeClr val="tx1"/>
                </a:solidFill>
                <a:ea typeface="MS Mincho"/>
              </a:rPr>
              <a:t>See our website for further </a:t>
            </a:r>
            <a:r>
              <a:rPr lang="en-GB" sz="3200" dirty="0" smtClean="0">
                <a:solidFill>
                  <a:schemeClr val="tx1"/>
                </a:solidFill>
                <a:ea typeface="MS Mincho"/>
              </a:rPr>
              <a:t>details </a:t>
            </a:r>
            <a:r>
              <a:rPr lang="en-GB" sz="3200" dirty="0" smtClean="0">
                <a:solidFill>
                  <a:schemeClr val="tx1"/>
                </a:solidFill>
                <a:ea typeface="MS Mincho"/>
                <a:hlinkClick r:id="rId2"/>
              </a:rPr>
              <a:t>http</a:t>
            </a:r>
            <a:r>
              <a:rPr lang="en-GB" sz="3200" dirty="0">
                <a:solidFill>
                  <a:schemeClr val="tx1"/>
                </a:solidFill>
                <a:ea typeface="MS Mincho"/>
                <a:hlinkClick r:id="rId2"/>
              </a:rPr>
              <a:t>://www.chseo.org.uk/</a:t>
            </a:r>
            <a:endParaRPr lang="en-GB" sz="3200" dirty="0">
              <a:solidFill>
                <a:schemeClr val="tx1"/>
              </a:solidFill>
              <a:ea typeface="MS Mincho"/>
            </a:endParaRPr>
          </a:p>
        </p:txBody>
      </p:sp>
    </p:spTree>
    <p:extLst>
      <p:ext uri="{BB962C8B-B14F-4D97-AF65-F5344CB8AC3E}">
        <p14:creationId xmlns:p14="http://schemas.microsoft.com/office/powerpoint/2010/main" val="867555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dirty="0" smtClean="0"/>
              <a:t>CURRENT PROJECTS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>
                <a:solidFill>
                  <a:schemeClr val="tx1"/>
                </a:solidFill>
                <a:ea typeface="MS Mincho"/>
              </a:rPr>
              <a:t>Multi-morbidity, Services and Costs in Later Life (</a:t>
            </a:r>
            <a:r>
              <a:rPr lang="en-GB" dirty="0" err="1">
                <a:solidFill>
                  <a:schemeClr val="tx1"/>
                </a:solidFill>
                <a:ea typeface="MS Mincho"/>
              </a:rPr>
              <a:t>MuSeCoL</a:t>
            </a:r>
            <a:r>
              <a:rPr lang="en-GB" dirty="0">
                <a:solidFill>
                  <a:schemeClr val="tx1"/>
                </a:solidFill>
                <a:ea typeface="MS Mincho"/>
              </a:rPr>
              <a:t>) </a:t>
            </a:r>
            <a:r>
              <a:rPr lang="en-GB" dirty="0" smtClean="0">
                <a:solidFill>
                  <a:schemeClr val="tx1"/>
                </a:solidFill>
                <a:ea typeface="MS Mincho"/>
              </a:rPr>
              <a:t>NIHR SPCR funded study</a:t>
            </a:r>
            <a:endParaRPr lang="en-GB" dirty="0">
              <a:solidFill>
                <a:schemeClr val="tx1"/>
              </a:solidFill>
              <a:ea typeface="MS Mincho"/>
            </a:endParaRPr>
          </a:p>
          <a:p>
            <a:endParaRPr lang="en-GB" dirty="0">
              <a:solidFill>
                <a:schemeClr val="tx1"/>
              </a:solidFill>
              <a:ea typeface="MS Mincho"/>
            </a:endParaRPr>
          </a:p>
          <a:p>
            <a:r>
              <a:rPr lang="en-GB" dirty="0">
                <a:solidFill>
                  <a:schemeClr val="tx1"/>
                </a:solidFill>
                <a:ea typeface="MS Mincho"/>
              </a:rPr>
              <a:t>ORNATE-India </a:t>
            </a:r>
            <a:r>
              <a:rPr lang="en-GB" dirty="0" smtClean="0">
                <a:solidFill>
                  <a:schemeClr val="tx1"/>
                </a:solidFill>
                <a:ea typeface="MS Mincho"/>
              </a:rPr>
              <a:t>MRC funded study evaluating </a:t>
            </a:r>
            <a:r>
              <a:rPr lang="en-GB" dirty="0">
                <a:solidFill>
                  <a:schemeClr val="tx1"/>
                </a:solidFill>
                <a:ea typeface="MS Mincho"/>
              </a:rPr>
              <a:t>cost-effective measures for screening for diabetes and its complications, especially diabetic retinopathy </a:t>
            </a:r>
          </a:p>
          <a:p>
            <a:endParaRPr lang="en-GB" dirty="0">
              <a:solidFill>
                <a:schemeClr val="tx1"/>
              </a:solidFill>
              <a:ea typeface="MS Mincho"/>
            </a:endParaRPr>
          </a:p>
          <a:p>
            <a:r>
              <a:rPr lang="en-GB" dirty="0">
                <a:solidFill>
                  <a:schemeClr val="tx1"/>
                </a:solidFill>
                <a:ea typeface="MS Mincho"/>
              </a:rPr>
              <a:t>Close to submitting papers on </a:t>
            </a:r>
          </a:p>
          <a:p>
            <a:pPr lvl="1"/>
            <a:r>
              <a:rPr lang="en-GB" dirty="0">
                <a:solidFill>
                  <a:schemeClr val="tx1"/>
                </a:solidFill>
                <a:ea typeface="MS Mincho"/>
              </a:rPr>
              <a:t>maternity/infant health</a:t>
            </a:r>
          </a:p>
          <a:p>
            <a:pPr lvl="1"/>
            <a:r>
              <a:rPr lang="en-GB" dirty="0">
                <a:solidFill>
                  <a:schemeClr val="tx1"/>
                </a:solidFill>
                <a:ea typeface="MS Mincho"/>
              </a:rPr>
              <a:t>variation in hospital admissions/bed-days</a:t>
            </a:r>
          </a:p>
          <a:p>
            <a:pPr lvl="1"/>
            <a:r>
              <a:rPr lang="en-GB" dirty="0">
                <a:solidFill>
                  <a:schemeClr val="tx1"/>
                </a:solidFill>
                <a:ea typeface="MS Mincho"/>
              </a:rPr>
              <a:t>GP gatekeeping</a:t>
            </a: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  <a:ea typeface="MS Mincho"/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  <a:ea typeface="MS Mincho"/>
              </a:rPr>
              <a:t>See our website for further </a:t>
            </a:r>
            <a:r>
              <a:rPr lang="en-GB" dirty="0" smtClean="0">
                <a:solidFill>
                  <a:schemeClr val="tx1"/>
                </a:solidFill>
                <a:ea typeface="MS Mincho"/>
              </a:rPr>
              <a:t>details</a:t>
            </a:r>
            <a:endParaRPr lang="en-GB" dirty="0">
              <a:solidFill>
                <a:schemeClr val="tx1"/>
              </a:solidFill>
              <a:ea typeface="MS Mincho"/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tx1"/>
                </a:solidFill>
                <a:ea typeface="MS Mincho"/>
                <a:hlinkClick r:id="rId2"/>
              </a:rPr>
              <a:t>http://www.chseo.org.uk/</a:t>
            </a:r>
            <a:endParaRPr lang="en-GB" dirty="0">
              <a:solidFill>
                <a:schemeClr val="tx1"/>
              </a:solidFill>
              <a:ea typeface="MS Mincho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76956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GB" sz="3200" dirty="0" smtClean="0"/>
              <a:t>FUTURE PLANS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 smtClean="0">
                <a:solidFill>
                  <a:schemeClr val="tx1"/>
                </a:solidFill>
              </a:rPr>
              <a:t>We plan to continue </a:t>
            </a:r>
            <a:r>
              <a:rPr lang="en-GB" dirty="0">
                <a:solidFill>
                  <a:schemeClr val="tx1"/>
                </a:solidFill>
              </a:rPr>
              <a:t>our focus on economic issues relating to </a:t>
            </a:r>
            <a:r>
              <a:rPr lang="en-GB" dirty="0" smtClean="0">
                <a:solidFill>
                  <a:schemeClr val="tx1"/>
                </a:solidFill>
              </a:rPr>
              <a:t>primary </a:t>
            </a:r>
            <a:r>
              <a:rPr lang="en-GB" dirty="0">
                <a:solidFill>
                  <a:schemeClr val="tx1"/>
                </a:solidFill>
              </a:rPr>
              <a:t>care and its link with secondary care, primary care workforce and primary care for people with </a:t>
            </a:r>
            <a:r>
              <a:rPr lang="en-GB" dirty="0" smtClean="0">
                <a:solidFill>
                  <a:schemeClr val="tx1"/>
                </a:solidFill>
              </a:rPr>
              <a:t>multi-morbidity </a:t>
            </a:r>
          </a:p>
          <a:p>
            <a:r>
              <a:rPr lang="en-GB" dirty="0" smtClean="0">
                <a:solidFill>
                  <a:schemeClr val="tx1"/>
                </a:solidFill>
              </a:rPr>
              <a:t>We </a:t>
            </a:r>
            <a:r>
              <a:rPr lang="en-GB" dirty="0">
                <a:solidFill>
                  <a:schemeClr val="tx1"/>
                </a:solidFill>
              </a:rPr>
              <a:t>are keen to collaborate on multidisciplinary studies with colleagues in the Department where we can contribute an applied economics component to the </a:t>
            </a:r>
            <a:r>
              <a:rPr lang="en-GB" dirty="0" smtClean="0">
                <a:solidFill>
                  <a:schemeClr val="tx1"/>
                </a:solidFill>
              </a:rPr>
              <a:t>work</a:t>
            </a:r>
          </a:p>
          <a:p>
            <a:r>
              <a:rPr lang="en-US" dirty="0" smtClean="0">
                <a:solidFill>
                  <a:schemeClr val="tx1"/>
                </a:solidFill>
                <a:ea typeface="MS Mincho"/>
              </a:rPr>
              <a:t>We also </a:t>
            </a:r>
            <a:r>
              <a:rPr lang="en-GB" dirty="0" smtClean="0">
                <a:solidFill>
                  <a:schemeClr val="tx1"/>
                </a:solidFill>
              </a:rPr>
              <a:t>plan </a:t>
            </a:r>
            <a:r>
              <a:rPr lang="en-GB" dirty="0">
                <a:solidFill>
                  <a:schemeClr val="tx1"/>
                </a:solidFill>
              </a:rPr>
              <a:t>to contribute </a:t>
            </a:r>
            <a:r>
              <a:rPr lang="en-GB" dirty="0" smtClean="0">
                <a:solidFill>
                  <a:schemeClr val="tx1"/>
                </a:solidFill>
              </a:rPr>
              <a:t>teaching </a:t>
            </a:r>
            <a:r>
              <a:rPr lang="en-GB" dirty="0">
                <a:solidFill>
                  <a:schemeClr val="tx1"/>
                </a:solidFill>
              </a:rPr>
              <a:t>of econometric methods and policy </a:t>
            </a:r>
            <a:r>
              <a:rPr lang="en-GB" dirty="0" smtClean="0">
                <a:solidFill>
                  <a:schemeClr val="tx1"/>
                </a:solidFill>
              </a:rPr>
              <a:t>analysis</a:t>
            </a:r>
            <a:endParaRPr lang="en-GB" dirty="0">
              <a:solidFill>
                <a:schemeClr val="tx1"/>
              </a:solidFill>
              <a:ea typeface="MS Mincho"/>
            </a:endParaRPr>
          </a:p>
          <a:p>
            <a:pPr marL="0" indent="0">
              <a:buNone/>
            </a:pPr>
            <a:endParaRPr lang="en-GB" dirty="0">
              <a:solidFill>
                <a:schemeClr val="tx1"/>
              </a:solidFill>
              <a:ea typeface="MS Mincho"/>
            </a:endParaRPr>
          </a:p>
          <a:p>
            <a:pPr marL="0" indent="0">
              <a:buNone/>
            </a:pPr>
            <a:r>
              <a:rPr lang="en-GB" dirty="0">
                <a:solidFill>
                  <a:schemeClr val="tx1"/>
                </a:solidFill>
                <a:ea typeface="MS Mincho"/>
              </a:rPr>
              <a:t>See our website for further </a:t>
            </a:r>
            <a:r>
              <a:rPr lang="en-GB" dirty="0" smtClean="0">
                <a:solidFill>
                  <a:schemeClr val="tx1"/>
                </a:solidFill>
                <a:ea typeface="MS Mincho"/>
              </a:rPr>
              <a:t>details about CHSEO</a:t>
            </a:r>
            <a:endParaRPr lang="en-GB" dirty="0">
              <a:solidFill>
                <a:schemeClr val="tx1"/>
              </a:solidFill>
              <a:ea typeface="MS Mincho"/>
            </a:endParaRPr>
          </a:p>
          <a:p>
            <a:pPr marL="0" indent="0" algn="ctr">
              <a:buNone/>
            </a:pPr>
            <a:r>
              <a:rPr lang="en-GB" dirty="0">
                <a:solidFill>
                  <a:schemeClr val="tx1"/>
                </a:solidFill>
                <a:ea typeface="MS Mincho"/>
                <a:hlinkClick r:id="rId2"/>
              </a:rPr>
              <a:t>http://www.chseo.org.uk/</a:t>
            </a:r>
            <a:endParaRPr lang="en-GB" dirty="0">
              <a:solidFill>
                <a:schemeClr val="tx1"/>
              </a:solidFill>
              <a:ea typeface="MS Mincho"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90461715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1151</TotalTime>
  <Words>98</Words>
  <Application>Microsoft Office PowerPoint</Application>
  <PresentationFormat>On-screen Show (4:3)</PresentationFormat>
  <Paragraphs>35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Custom Design</vt:lpstr>
      <vt:lpstr>CHSEO RESEARCH CENTRE</vt:lpstr>
      <vt:lpstr>CURRENT PROJECTS</vt:lpstr>
      <vt:lpstr>FUTURE PLANS</vt:lpstr>
    </vt:vector>
  </TitlesOfParts>
  <Company>DH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Jonathan White</dc:creator>
  <cp:lastModifiedBy>raphael wittenberg</cp:lastModifiedBy>
  <cp:revision>92</cp:revision>
  <dcterms:created xsi:type="dcterms:W3CDTF">2012-07-05T14:52:23Z</dcterms:created>
  <dcterms:modified xsi:type="dcterms:W3CDTF">2018-10-31T20:09:25Z</dcterms:modified>
</cp:coreProperties>
</file>