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2"/>
  </p:notesMasterIdLst>
  <p:sldIdLst>
    <p:sldId id="256" r:id="rId5"/>
    <p:sldId id="258" r:id="rId6"/>
    <p:sldId id="259" r:id="rId7"/>
    <p:sldId id="260" r:id="rId8"/>
    <p:sldId id="261" r:id="rId9"/>
    <p:sldId id="268" r:id="rId10"/>
    <p:sldId id="269" r:id="rId11"/>
    <p:sldId id="270" r:id="rId12"/>
    <p:sldId id="271" r:id="rId13"/>
    <p:sldId id="272" r:id="rId14"/>
    <p:sldId id="317" r:id="rId15"/>
    <p:sldId id="273" r:id="rId16"/>
    <p:sldId id="318" r:id="rId17"/>
    <p:sldId id="319" r:id="rId18"/>
    <p:sldId id="321" r:id="rId19"/>
    <p:sldId id="320" r:id="rId20"/>
    <p:sldId id="322" r:id="rId21"/>
    <p:sldId id="323" r:id="rId22"/>
    <p:sldId id="324" r:id="rId23"/>
    <p:sldId id="325" r:id="rId24"/>
    <p:sldId id="326" r:id="rId25"/>
    <p:sldId id="327" r:id="rId26"/>
    <p:sldId id="328" r:id="rId27"/>
    <p:sldId id="329" r:id="rId28"/>
    <p:sldId id="330" r:id="rId29"/>
    <p:sldId id="331" r:id="rId30"/>
    <p:sldId id="332" r:id="rId31"/>
  </p:sldIdLst>
  <p:sldSz cx="24384000" cy="13716000"/>
  <p:notesSz cx="6858000" cy="9144000"/>
  <p:embeddedFontLst>
    <p:embeddedFont>
      <p:font typeface="Noto Serif" panose="02020600060500020200" pitchFamily="18" charset="0"/>
      <p:regular r:id="rId33"/>
      <p:bold r:id="rId34"/>
      <p:italic r:id="rId35"/>
      <p:boldItalic r:id="rId36"/>
    </p:embeddedFont>
    <p:embeddedFont>
      <p:font typeface="PT Sans" panose="020B0503020203020204" pitchFamily="34"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ra Nunzet" initials="CN" lastIdx="4" clrIdx="0">
    <p:extLst>
      <p:ext uri="{19B8F6BF-5375-455C-9EA6-DF929625EA0E}">
        <p15:presenceInfo xmlns:p15="http://schemas.microsoft.com/office/powerpoint/2012/main" userId="S::admn5669@ox.ac.uk::a23b4aa9-1e85-4ef0-857e-7c3b5d6586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F76"/>
    <a:srgbClr val="3E767E"/>
    <a:srgbClr val="36666C"/>
    <a:srgbClr val="3D747B"/>
    <a:srgbClr val="44818A"/>
    <a:srgbClr val="186F7E"/>
    <a:srgbClr val="176977"/>
    <a:srgbClr val="7C8C84"/>
    <a:srgbClr val="ABB5B0"/>
    <a:srgbClr val="BCC4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E2E74D-18A0-93AE-3FBD-735C96D1BF5B}" v="11" dt="2025-03-19T13:44:33.131"/>
    <p1510:client id="{9816B4F3-38CE-4F8A-30BE-2912785459BC}" v="1" dt="2025-03-19T16:17:39.895"/>
    <p1510:client id="{FD287CCB-EA4F-7999-3CE1-B6E19211BA83}" v="202" dt="2025-03-19T15:16:54.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1710" y="90"/>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165BB2-F33E-4E77-AA9D-07AEFE179D64}"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GB"/>
        </a:p>
      </dgm:t>
    </dgm:pt>
    <dgm:pt modelId="{0313D966-00FA-437C-BB35-14BE83246B81}">
      <dgm:prSet phldrT="[Text]" custT="1"/>
      <dgm:spPr/>
      <dgm:t>
        <a:bodyPr/>
        <a:lstStyle/>
        <a:p>
          <a:r>
            <a:rPr lang="en-GB" sz="4000" b="1"/>
            <a:t>Absence </a:t>
          </a:r>
          <a:br>
            <a:rPr lang="en-GB" sz="4000" b="1"/>
          </a:br>
          <a:r>
            <a:rPr lang="en-GB" sz="4000" b="1"/>
            <a:t>recording &amp; monitoring</a:t>
          </a:r>
        </a:p>
      </dgm:t>
    </dgm:pt>
    <dgm:pt modelId="{1A80C7CB-68FB-4094-98BD-EC505708B03B}" type="parTrans" cxnId="{FACB3688-E3E7-43D0-9906-38FF48A7A1C1}">
      <dgm:prSet/>
      <dgm:spPr/>
      <dgm:t>
        <a:bodyPr/>
        <a:lstStyle/>
        <a:p>
          <a:endParaRPr lang="en-GB"/>
        </a:p>
      </dgm:t>
    </dgm:pt>
    <dgm:pt modelId="{87FD08EA-7225-4A0E-B285-60CDAD38D303}" type="sibTrans" cxnId="{FACB3688-E3E7-43D0-9906-38FF48A7A1C1}">
      <dgm:prSet/>
      <dgm:spPr/>
      <dgm:t>
        <a:bodyPr/>
        <a:lstStyle/>
        <a:p>
          <a:endParaRPr lang="en-GB"/>
        </a:p>
      </dgm:t>
    </dgm:pt>
    <dgm:pt modelId="{22CDAC10-8CDB-4B2B-A567-EF3F2CF780C2}">
      <dgm:prSet phldrT="[Text]" custT="1"/>
      <dgm:spPr>
        <a:ln>
          <a:solidFill>
            <a:srgbClr val="0070C0"/>
          </a:solidFill>
        </a:ln>
      </dgm:spPr>
      <dgm:t>
        <a:bodyPr/>
        <a:lstStyle/>
        <a:p>
          <a:r>
            <a:rPr lang="en-GB" sz="4000" b="1"/>
            <a:t>Roles &amp; Responsibilities</a:t>
          </a:r>
        </a:p>
      </dgm:t>
    </dgm:pt>
    <dgm:pt modelId="{1744C03C-F11C-4069-A912-6861FF609086}" type="parTrans" cxnId="{AFB2E746-DAB0-4456-8A35-B667834B2EAF}">
      <dgm:prSet/>
      <dgm:spPr/>
      <dgm:t>
        <a:bodyPr/>
        <a:lstStyle/>
        <a:p>
          <a:endParaRPr lang="en-GB"/>
        </a:p>
      </dgm:t>
    </dgm:pt>
    <dgm:pt modelId="{DF73C1A6-5561-42FB-B8E4-F263FC0088D6}" type="sibTrans" cxnId="{AFB2E746-DAB0-4456-8A35-B667834B2EAF}">
      <dgm:prSet/>
      <dgm:spPr/>
      <dgm:t>
        <a:bodyPr/>
        <a:lstStyle/>
        <a:p>
          <a:endParaRPr lang="en-GB"/>
        </a:p>
      </dgm:t>
    </dgm:pt>
    <dgm:pt modelId="{B098DCA3-985A-4C0A-9CA9-CA3DFFFB0A5B}">
      <dgm:prSet custT="1"/>
      <dgm:spPr>
        <a:ln>
          <a:solidFill>
            <a:srgbClr val="0070C0"/>
          </a:solidFill>
        </a:ln>
      </dgm:spPr>
      <dgm:t>
        <a:bodyPr/>
        <a:lstStyle/>
        <a:p>
          <a:r>
            <a:rPr lang="en-GB" sz="3500" b="1"/>
            <a:t>Duration of sick leave and pay entitlement</a:t>
          </a:r>
        </a:p>
      </dgm:t>
    </dgm:pt>
    <dgm:pt modelId="{6BEE1F35-54BB-4D26-994E-2F8959693E94}" type="parTrans" cxnId="{FBF0EEA3-B7D3-470D-B83A-5EDE5FB13F87}">
      <dgm:prSet/>
      <dgm:spPr/>
      <dgm:t>
        <a:bodyPr/>
        <a:lstStyle/>
        <a:p>
          <a:endParaRPr lang="en-GB"/>
        </a:p>
      </dgm:t>
    </dgm:pt>
    <dgm:pt modelId="{E3FB19BF-3F07-43C2-854A-610B3FE87930}" type="sibTrans" cxnId="{FBF0EEA3-B7D3-470D-B83A-5EDE5FB13F87}">
      <dgm:prSet/>
      <dgm:spPr/>
      <dgm:t>
        <a:bodyPr/>
        <a:lstStyle/>
        <a:p>
          <a:endParaRPr lang="en-GB"/>
        </a:p>
      </dgm:t>
    </dgm:pt>
    <dgm:pt modelId="{33EEF7B9-273C-4F15-923F-169466B64A65}">
      <dgm:prSet custT="1"/>
      <dgm:spPr>
        <a:ln>
          <a:solidFill>
            <a:srgbClr val="0070C0"/>
          </a:solidFill>
        </a:ln>
      </dgm:spPr>
      <dgm:t>
        <a:bodyPr/>
        <a:lstStyle/>
        <a:p>
          <a:r>
            <a:rPr lang="en-GB" sz="4000" b="1"/>
            <a:t>Support available</a:t>
          </a:r>
        </a:p>
      </dgm:t>
    </dgm:pt>
    <dgm:pt modelId="{7958CD11-CB23-4B3E-9BAF-E863C9E90E0F}" type="parTrans" cxnId="{4FEFDA1D-C281-4B31-9319-09F93DFAA033}">
      <dgm:prSet/>
      <dgm:spPr/>
      <dgm:t>
        <a:bodyPr/>
        <a:lstStyle/>
        <a:p>
          <a:endParaRPr lang="en-GB"/>
        </a:p>
      </dgm:t>
    </dgm:pt>
    <dgm:pt modelId="{E6ED6196-0167-43EF-9A9E-B0F85A1DD6E1}" type="sibTrans" cxnId="{4FEFDA1D-C281-4B31-9319-09F93DFAA033}">
      <dgm:prSet/>
      <dgm:spPr/>
      <dgm:t>
        <a:bodyPr/>
        <a:lstStyle/>
        <a:p>
          <a:endParaRPr lang="en-GB"/>
        </a:p>
      </dgm:t>
    </dgm:pt>
    <dgm:pt modelId="{B6CF8B80-82E4-452E-A60C-A42566DFBB78}" type="pres">
      <dgm:prSet presAssocID="{41165BB2-F33E-4E77-AA9D-07AEFE179D64}" presName="Name0" presStyleCnt="0">
        <dgm:presLayoutVars>
          <dgm:dir/>
          <dgm:resizeHandles val="exact"/>
        </dgm:presLayoutVars>
      </dgm:prSet>
      <dgm:spPr/>
    </dgm:pt>
    <dgm:pt modelId="{BD149A90-1369-4E60-AA35-797C25224530}" type="pres">
      <dgm:prSet presAssocID="{0313D966-00FA-437C-BB35-14BE83246B81}" presName="composite" presStyleCnt="0"/>
      <dgm:spPr/>
    </dgm:pt>
    <dgm:pt modelId="{B3B9D895-72D6-43F0-9E5F-D19AAA96AD03}" type="pres">
      <dgm:prSet presAssocID="{0313D966-00FA-437C-BB35-14BE83246B81}" presName="bgChev" presStyleLbl="node1" presStyleIdx="0" presStyleCnt="4"/>
      <dgm:spPr/>
    </dgm:pt>
    <dgm:pt modelId="{B8A0B681-9532-4D55-8A97-4AA826D09681}" type="pres">
      <dgm:prSet presAssocID="{0313D966-00FA-437C-BB35-14BE83246B81}" presName="txNode" presStyleLbl="fgAcc1" presStyleIdx="0" presStyleCnt="4" custScaleX="101035" custScaleY="167845">
        <dgm:presLayoutVars>
          <dgm:bulletEnabled val="1"/>
        </dgm:presLayoutVars>
      </dgm:prSet>
      <dgm:spPr/>
    </dgm:pt>
    <dgm:pt modelId="{5F7EDB7B-76B7-418C-925A-78454B2069D7}" type="pres">
      <dgm:prSet presAssocID="{87FD08EA-7225-4A0E-B285-60CDAD38D303}" presName="compositeSpace" presStyleCnt="0"/>
      <dgm:spPr/>
    </dgm:pt>
    <dgm:pt modelId="{D781808A-00AA-4A2E-89E4-51DA60670CB0}" type="pres">
      <dgm:prSet presAssocID="{22CDAC10-8CDB-4B2B-A567-EF3F2CF780C2}" presName="composite" presStyleCnt="0"/>
      <dgm:spPr/>
    </dgm:pt>
    <dgm:pt modelId="{ADBCF6EC-247E-405B-957F-D6A182BF030E}" type="pres">
      <dgm:prSet presAssocID="{22CDAC10-8CDB-4B2B-A567-EF3F2CF780C2}" presName="bgChev" presStyleLbl="node1" presStyleIdx="1" presStyleCnt="4"/>
      <dgm:spPr>
        <a:xfrm>
          <a:off x="2626202" y="2114535"/>
          <a:ext cx="2289235" cy="883644"/>
        </a:xfrm>
        <a:prstGeom prst="chevron">
          <a:avLst>
            <a:gd name="adj" fmla="val 4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pt>
    <dgm:pt modelId="{43C26353-62A7-4A0A-9B9D-F9605F76A114}" type="pres">
      <dgm:prSet presAssocID="{22CDAC10-8CDB-4B2B-A567-EF3F2CF780C2}" presName="txNode" presStyleLbl="fgAcc1" presStyleIdx="1" presStyleCnt="4" custScaleX="115430" custScaleY="166729">
        <dgm:presLayoutVars>
          <dgm:bulletEnabled val="1"/>
        </dgm:presLayoutVars>
      </dgm:prSet>
      <dgm:spPr/>
    </dgm:pt>
    <dgm:pt modelId="{46759C09-7918-403C-9CC8-69555A82FAE9}" type="pres">
      <dgm:prSet presAssocID="{DF73C1A6-5561-42FB-B8E4-F263FC0088D6}" presName="compositeSpace" presStyleCnt="0"/>
      <dgm:spPr/>
    </dgm:pt>
    <dgm:pt modelId="{87DDEC4A-F937-41FE-8BFB-ECF6C9A87116}" type="pres">
      <dgm:prSet presAssocID="{B098DCA3-985A-4C0A-9CA9-CA3DFFFB0A5B}" presName="composite" presStyleCnt="0"/>
      <dgm:spPr/>
    </dgm:pt>
    <dgm:pt modelId="{4BF662DC-72BA-48F3-9BF5-598B8FEE330D}" type="pres">
      <dgm:prSet presAssocID="{B098DCA3-985A-4C0A-9CA9-CA3DFFFB0A5B}" presName="bgChev" presStyleLbl="node1" presStyleIdx="2" presStyleCnt="4"/>
      <dgm:spPr>
        <a:xfrm>
          <a:off x="5390159" y="2114535"/>
          <a:ext cx="2289235" cy="883644"/>
        </a:xfrm>
        <a:prstGeom prst="chevron">
          <a:avLst>
            <a:gd name="adj" fmla="val 4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pt>
    <dgm:pt modelId="{84A98191-6728-46AA-B594-E03D45EB6AA7}" type="pres">
      <dgm:prSet presAssocID="{B098DCA3-985A-4C0A-9CA9-CA3DFFFB0A5B}" presName="txNode" presStyleLbl="fgAcc1" presStyleIdx="2" presStyleCnt="4" custScaleX="110336" custScaleY="175680">
        <dgm:presLayoutVars>
          <dgm:bulletEnabled val="1"/>
        </dgm:presLayoutVars>
      </dgm:prSet>
      <dgm:spPr/>
    </dgm:pt>
    <dgm:pt modelId="{A51A0058-2473-4B1F-8D8D-6569ACC9E394}" type="pres">
      <dgm:prSet presAssocID="{E3FB19BF-3F07-43C2-854A-610B3FE87930}" presName="compositeSpace" presStyleCnt="0"/>
      <dgm:spPr/>
    </dgm:pt>
    <dgm:pt modelId="{A62F279B-7A1B-4CF5-A66F-81C5A870AAA2}" type="pres">
      <dgm:prSet presAssocID="{33EEF7B9-273C-4F15-923F-169466B64A65}" presName="composite" presStyleCnt="0"/>
      <dgm:spPr/>
    </dgm:pt>
    <dgm:pt modelId="{4B1D3B25-AAEC-4B95-866A-1CE34D91754C}" type="pres">
      <dgm:prSet presAssocID="{33EEF7B9-273C-4F15-923F-169466B64A65}" presName="bgChev" presStyleLbl="node1" presStyleIdx="3" presStyleCnt="4"/>
      <dgm:spPr>
        <a:xfrm>
          <a:off x="8104879" y="2114535"/>
          <a:ext cx="2289235" cy="883644"/>
        </a:xfrm>
        <a:prstGeom prst="chevron">
          <a:avLst>
            <a:gd name="adj" fmla="val 4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pt>
    <dgm:pt modelId="{80D75542-A429-4B67-96A3-B34CD8CCC8A1}" type="pres">
      <dgm:prSet presAssocID="{33EEF7B9-273C-4F15-923F-169466B64A65}" presName="txNode" presStyleLbl="fgAcc1" presStyleIdx="3" presStyleCnt="4" custScaleX="103709" custScaleY="173698">
        <dgm:presLayoutVars>
          <dgm:bulletEnabled val="1"/>
        </dgm:presLayoutVars>
      </dgm:prSet>
      <dgm:spPr/>
    </dgm:pt>
  </dgm:ptLst>
  <dgm:cxnLst>
    <dgm:cxn modelId="{4FEFDA1D-C281-4B31-9319-09F93DFAA033}" srcId="{41165BB2-F33E-4E77-AA9D-07AEFE179D64}" destId="{33EEF7B9-273C-4F15-923F-169466B64A65}" srcOrd="3" destOrd="0" parTransId="{7958CD11-CB23-4B3E-9BAF-E863C9E90E0F}" sibTransId="{E6ED6196-0167-43EF-9A9E-B0F85A1DD6E1}"/>
    <dgm:cxn modelId="{960E3C66-39A3-4950-AAD3-99EF90992AA2}" type="presOf" srcId="{0313D966-00FA-437C-BB35-14BE83246B81}" destId="{B8A0B681-9532-4D55-8A97-4AA826D09681}" srcOrd="0" destOrd="0" presId="urn:microsoft.com/office/officeart/2005/8/layout/chevronAccent+Icon"/>
    <dgm:cxn modelId="{43AFAB46-BEB3-4172-89A3-DC45F35D66B4}" type="presOf" srcId="{B098DCA3-985A-4C0A-9CA9-CA3DFFFB0A5B}" destId="{84A98191-6728-46AA-B594-E03D45EB6AA7}" srcOrd="0" destOrd="0" presId="urn:microsoft.com/office/officeart/2005/8/layout/chevronAccent+Icon"/>
    <dgm:cxn modelId="{AFB2E746-DAB0-4456-8A35-B667834B2EAF}" srcId="{41165BB2-F33E-4E77-AA9D-07AEFE179D64}" destId="{22CDAC10-8CDB-4B2B-A567-EF3F2CF780C2}" srcOrd="1" destOrd="0" parTransId="{1744C03C-F11C-4069-A912-6861FF609086}" sibTransId="{DF73C1A6-5561-42FB-B8E4-F263FC0088D6}"/>
    <dgm:cxn modelId="{FACB3688-E3E7-43D0-9906-38FF48A7A1C1}" srcId="{41165BB2-F33E-4E77-AA9D-07AEFE179D64}" destId="{0313D966-00FA-437C-BB35-14BE83246B81}" srcOrd="0" destOrd="0" parTransId="{1A80C7CB-68FB-4094-98BD-EC505708B03B}" sibTransId="{87FD08EA-7225-4A0E-B285-60CDAD38D303}"/>
    <dgm:cxn modelId="{FBF0EEA3-B7D3-470D-B83A-5EDE5FB13F87}" srcId="{41165BB2-F33E-4E77-AA9D-07AEFE179D64}" destId="{B098DCA3-985A-4C0A-9CA9-CA3DFFFB0A5B}" srcOrd="2" destOrd="0" parTransId="{6BEE1F35-54BB-4D26-994E-2F8959693E94}" sibTransId="{E3FB19BF-3F07-43C2-854A-610B3FE87930}"/>
    <dgm:cxn modelId="{6E4424B3-488C-4F7F-A5ED-8017783F9A69}" type="presOf" srcId="{22CDAC10-8CDB-4B2B-A567-EF3F2CF780C2}" destId="{43C26353-62A7-4A0A-9B9D-F9605F76A114}" srcOrd="0" destOrd="0" presId="urn:microsoft.com/office/officeart/2005/8/layout/chevronAccent+Icon"/>
    <dgm:cxn modelId="{C225B2B8-AFB1-48F8-8188-D62E21A2B112}" type="presOf" srcId="{41165BB2-F33E-4E77-AA9D-07AEFE179D64}" destId="{B6CF8B80-82E4-452E-A60C-A42566DFBB78}" srcOrd="0" destOrd="0" presId="urn:microsoft.com/office/officeart/2005/8/layout/chevronAccent+Icon"/>
    <dgm:cxn modelId="{7C7CE4E0-3EBA-45BA-A9DC-2D04E7399153}" type="presOf" srcId="{33EEF7B9-273C-4F15-923F-169466B64A65}" destId="{80D75542-A429-4B67-96A3-B34CD8CCC8A1}" srcOrd="0" destOrd="0" presId="urn:microsoft.com/office/officeart/2005/8/layout/chevronAccent+Icon"/>
    <dgm:cxn modelId="{AA07DFD7-0E49-49FA-AC89-9A2CA6E09F81}" type="presParOf" srcId="{B6CF8B80-82E4-452E-A60C-A42566DFBB78}" destId="{BD149A90-1369-4E60-AA35-797C25224530}" srcOrd="0" destOrd="0" presId="urn:microsoft.com/office/officeart/2005/8/layout/chevronAccent+Icon"/>
    <dgm:cxn modelId="{67D27A1B-6C2D-4123-AFE7-4D2E5FD3DF41}" type="presParOf" srcId="{BD149A90-1369-4E60-AA35-797C25224530}" destId="{B3B9D895-72D6-43F0-9E5F-D19AAA96AD03}" srcOrd="0" destOrd="0" presId="urn:microsoft.com/office/officeart/2005/8/layout/chevronAccent+Icon"/>
    <dgm:cxn modelId="{0E099298-A5C5-4AA1-BEE1-85369785B762}" type="presParOf" srcId="{BD149A90-1369-4E60-AA35-797C25224530}" destId="{B8A0B681-9532-4D55-8A97-4AA826D09681}" srcOrd="1" destOrd="0" presId="urn:microsoft.com/office/officeart/2005/8/layout/chevronAccent+Icon"/>
    <dgm:cxn modelId="{6D515331-D13C-424E-AC8B-824455DFBEBD}" type="presParOf" srcId="{B6CF8B80-82E4-452E-A60C-A42566DFBB78}" destId="{5F7EDB7B-76B7-418C-925A-78454B2069D7}" srcOrd="1" destOrd="0" presId="urn:microsoft.com/office/officeart/2005/8/layout/chevronAccent+Icon"/>
    <dgm:cxn modelId="{B95BF3B8-C63A-41CE-AA20-7FBC05CFADF6}" type="presParOf" srcId="{B6CF8B80-82E4-452E-A60C-A42566DFBB78}" destId="{D781808A-00AA-4A2E-89E4-51DA60670CB0}" srcOrd="2" destOrd="0" presId="urn:microsoft.com/office/officeart/2005/8/layout/chevronAccent+Icon"/>
    <dgm:cxn modelId="{B00A04ED-C111-4E9E-87BD-271C87C75A48}" type="presParOf" srcId="{D781808A-00AA-4A2E-89E4-51DA60670CB0}" destId="{ADBCF6EC-247E-405B-957F-D6A182BF030E}" srcOrd="0" destOrd="0" presId="urn:microsoft.com/office/officeart/2005/8/layout/chevronAccent+Icon"/>
    <dgm:cxn modelId="{4448C4C6-571A-4C38-8ECA-B87117F3FB50}" type="presParOf" srcId="{D781808A-00AA-4A2E-89E4-51DA60670CB0}" destId="{43C26353-62A7-4A0A-9B9D-F9605F76A114}" srcOrd="1" destOrd="0" presId="urn:microsoft.com/office/officeart/2005/8/layout/chevronAccent+Icon"/>
    <dgm:cxn modelId="{EB4C6A61-CCBF-4BF3-9445-010C693E2903}" type="presParOf" srcId="{B6CF8B80-82E4-452E-A60C-A42566DFBB78}" destId="{46759C09-7918-403C-9CC8-69555A82FAE9}" srcOrd="3" destOrd="0" presId="urn:microsoft.com/office/officeart/2005/8/layout/chevronAccent+Icon"/>
    <dgm:cxn modelId="{326F2122-E328-4770-9DAA-B45D4C7051A2}" type="presParOf" srcId="{B6CF8B80-82E4-452E-A60C-A42566DFBB78}" destId="{87DDEC4A-F937-41FE-8BFB-ECF6C9A87116}" srcOrd="4" destOrd="0" presId="urn:microsoft.com/office/officeart/2005/8/layout/chevronAccent+Icon"/>
    <dgm:cxn modelId="{E5126FC8-DE63-41D6-8620-C8E68F8F686F}" type="presParOf" srcId="{87DDEC4A-F937-41FE-8BFB-ECF6C9A87116}" destId="{4BF662DC-72BA-48F3-9BF5-598B8FEE330D}" srcOrd="0" destOrd="0" presId="urn:microsoft.com/office/officeart/2005/8/layout/chevronAccent+Icon"/>
    <dgm:cxn modelId="{CE4E73D3-5993-4B53-905A-0225FC6B95F5}" type="presParOf" srcId="{87DDEC4A-F937-41FE-8BFB-ECF6C9A87116}" destId="{84A98191-6728-46AA-B594-E03D45EB6AA7}" srcOrd="1" destOrd="0" presId="urn:microsoft.com/office/officeart/2005/8/layout/chevronAccent+Icon"/>
    <dgm:cxn modelId="{E6225BE4-7E4F-4772-85B1-0E851032EB0F}" type="presParOf" srcId="{B6CF8B80-82E4-452E-A60C-A42566DFBB78}" destId="{A51A0058-2473-4B1F-8D8D-6569ACC9E394}" srcOrd="5" destOrd="0" presId="urn:microsoft.com/office/officeart/2005/8/layout/chevronAccent+Icon"/>
    <dgm:cxn modelId="{2BFE23E3-CE3E-43CF-AD80-558A4FE9B565}" type="presParOf" srcId="{B6CF8B80-82E4-452E-A60C-A42566DFBB78}" destId="{A62F279B-7A1B-4CF5-A66F-81C5A870AAA2}" srcOrd="6" destOrd="0" presId="urn:microsoft.com/office/officeart/2005/8/layout/chevronAccent+Icon"/>
    <dgm:cxn modelId="{702F778E-2ACD-440D-8211-3C4754EE572E}" type="presParOf" srcId="{A62F279B-7A1B-4CF5-A66F-81C5A870AAA2}" destId="{4B1D3B25-AAEC-4B95-866A-1CE34D91754C}" srcOrd="0" destOrd="0" presId="urn:microsoft.com/office/officeart/2005/8/layout/chevronAccent+Icon"/>
    <dgm:cxn modelId="{9BB1FC9A-5CAB-4D56-AC39-079A62C16208}" type="presParOf" srcId="{A62F279B-7A1B-4CF5-A66F-81C5A870AAA2}" destId="{80D75542-A429-4B67-96A3-B34CD8CCC8A1}"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9D895-72D6-43F0-9E5F-D19AAA96AD03}">
      <dsp:nvSpPr>
        <dsp:cNvPr id="0" name=""/>
        <dsp:cNvSpPr/>
      </dsp:nvSpPr>
      <dsp:spPr>
        <a:xfrm>
          <a:off x="2766" y="2480752"/>
          <a:ext cx="4578471" cy="1767289"/>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0B681-9532-4D55-8A97-4AA826D09681}">
      <dsp:nvSpPr>
        <dsp:cNvPr id="0" name=""/>
        <dsp:cNvSpPr/>
      </dsp:nvSpPr>
      <dsp:spPr>
        <a:xfrm>
          <a:off x="1203684" y="2323066"/>
          <a:ext cx="3906280" cy="29663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GB" sz="4000" b="1" kern="1200"/>
            <a:t>Absence </a:t>
          </a:r>
          <a:br>
            <a:rPr lang="en-GB" sz="4000" b="1" kern="1200"/>
          </a:br>
          <a:r>
            <a:rPr lang="en-GB" sz="4000" b="1" kern="1200"/>
            <a:t>recording &amp; monitoring</a:t>
          </a:r>
        </a:p>
      </dsp:txBody>
      <dsp:txXfrm>
        <a:off x="1290564" y="2409946"/>
        <a:ext cx="3732520" cy="2792547"/>
      </dsp:txXfrm>
    </dsp:sp>
    <dsp:sp modelId="{ADBCF6EC-247E-405B-957F-D6A182BF030E}">
      <dsp:nvSpPr>
        <dsp:cNvPr id="0" name=""/>
        <dsp:cNvSpPr/>
      </dsp:nvSpPr>
      <dsp:spPr>
        <a:xfrm>
          <a:off x="5252405" y="2480752"/>
          <a:ext cx="4578471" cy="1767289"/>
        </a:xfrm>
        <a:prstGeom prst="chevron">
          <a:avLst>
            <a:gd name="adj" fmla="val 4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26353-62A7-4A0A-9B9D-F9605F76A114}">
      <dsp:nvSpPr>
        <dsp:cNvPr id="0" name=""/>
        <dsp:cNvSpPr/>
      </dsp:nvSpPr>
      <dsp:spPr>
        <a:xfrm>
          <a:off x="6175049" y="2332927"/>
          <a:ext cx="4462829" cy="2946584"/>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GB" sz="4000" b="1" kern="1200"/>
            <a:t>Roles &amp; Responsibilities</a:t>
          </a:r>
        </a:p>
      </dsp:txBody>
      <dsp:txXfrm>
        <a:off x="6261351" y="2419229"/>
        <a:ext cx="4290225" cy="2773980"/>
      </dsp:txXfrm>
    </dsp:sp>
    <dsp:sp modelId="{4BF662DC-72BA-48F3-9BF5-598B8FEE330D}">
      <dsp:nvSpPr>
        <dsp:cNvPr id="0" name=""/>
        <dsp:cNvSpPr/>
      </dsp:nvSpPr>
      <dsp:spPr>
        <a:xfrm>
          <a:off x="10780319" y="2480752"/>
          <a:ext cx="4578471" cy="1767289"/>
        </a:xfrm>
        <a:prstGeom prst="chevron">
          <a:avLst>
            <a:gd name="adj" fmla="val 4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98191-6728-46AA-B594-E03D45EB6AA7}">
      <dsp:nvSpPr>
        <dsp:cNvPr id="0" name=""/>
        <dsp:cNvSpPr/>
      </dsp:nvSpPr>
      <dsp:spPr>
        <a:xfrm>
          <a:off x="11801436" y="2253832"/>
          <a:ext cx="4265881" cy="3104774"/>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GB" sz="3500" b="1" kern="1200"/>
            <a:t>Duration of sick leave and pay entitlement</a:t>
          </a:r>
        </a:p>
      </dsp:txBody>
      <dsp:txXfrm>
        <a:off x="11892372" y="2344768"/>
        <a:ext cx="4084009" cy="2922902"/>
      </dsp:txXfrm>
    </dsp:sp>
    <dsp:sp modelId="{4B1D3B25-AAEC-4B95-866A-1CE34D91754C}">
      <dsp:nvSpPr>
        <dsp:cNvPr id="0" name=""/>
        <dsp:cNvSpPr/>
      </dsp:nvSpPr>
      <dsp:spPr>
        <a:xfrm>
          <a:off x="16209759" y="2480752"/>
          <a:ext cx="4578471" cy="1767289"/>
        </a:xfrm>
        <a:prstGeom prst="chevron">
          <a:avLst>
            <a:gd name="adj" fmla="val 4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75542-A429-4B67-96A3-B34CD8CCC8A1}">
      <dsp:nvSpPr>
        <dsp:cNvPr id="0" name=""/>
        <dsp:cNvSpPr/>
      </dsp:nvSpPr>
      <dsp:spPr>
        <a:xfrm>
          <a:off x="17358985" y="2271346"/>
          <a:ext cx="4009664" cy="3069747"/>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GB" sz="4000" b="1" kern="1200"/>
            <a:t>Support available</a:t>
          </a:r>
        </a:p>
      </dsp:txBody>
      <dsp:txXfrm>
        <a:off x="17448895" y="2361256"/>
        <a:ext cx="3829844" cy="2889927"/>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CA079-600E-4A65-9A79-F113D954D052}" type="datetimeFigureOut">
              <a:rPr lang="en-GB" smtClean="0"/>
              <a:t>01/08/2025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10DFA-7C44-4A5F-81E0-827AAFC3D28B}" type="slidenum">
              <a:rPr lang="en-GB" smtClean="0"/>
              <a:t>‹#›</a:t>
            </a:fld>
            <a:endParaRPr lang="en-GB"/>
          </a:p>
        </p:txBody>
      </p:sp>
    </p:spTree>
    <p:extLst>
      <p:ext uri="{BB962C8B-B14F-4D97-AF65-F5344CB8AC3E}">
        <p14:creationId xmlns:p14="http://schemas.microsoft.com/office/powerpoint/2010/main" val="3792270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910DFA-7C44-4A5F-81E0-827AAFC3D28B}" type="slidenum">
              <a:rPr lang="en-GB" smtClean="0"/>
              <a:t>1</a:t>
            </a:fld>
            <a:endParaRPr lang="en-GB"/>
          </a:p>
        </p:txBody>
      </p:sp>
    </p:spTree>
    <p:extLst>
      <p:ext uri="{BB962C8B-B14F-4D97-AF65-F5344CB8AC3E}">
        <p14:creationId xmlns:p14="http://schemas.microsoft.com/office/powerpoint/2010/main" val="3752347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10</a:t>
            </a:fld>
            <a:endParaRPr lang="en-GB"/>
          </a:p>
        </p:txBody>
      </p:sp>
    </p:spTree>
    <p:extLst>
      <p:ext uri="{BB962C8B-B14F-4D97-AF65-F5344CB8AC3E}">
        <p14:creationId xmlns:p14="http://schemas.microsoft.com/office/powerpoint/2010/main" val="2089287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DF927-63E7-4AB8-99B8-8758FDFD83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18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12</a:t>
            </a:fld>
            <a:endParaRPr lang="en-GB"/>
          </a:p>
        </p:txBody>
      </p:sp>
    </p:spTree>
    <p:extLst>
      <p:ext uri="{BB962C8B-B14F-4D97-AF65-F5344CB8AC3E}">
        <p14:creationId xmlns:p14="http://schemas.microsoft.com/office/powerpoint/2010/main" val="3456391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13</a:t>
            </a:fld>
            <a:endParaRPr lang="en-GB"/>
          </a:p>
        </p:txBody>
      </p:sp>
    </p:spTree>
    <p:extLst>
      <p:ext uri="{BB962C8B-B14F-4D97-AF65-F5344CB8AC3E}">
        <p14:creationId xmlns:p14="http://schemas.microsoft.com/office/powerpoint/2010/main" val="1369426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14</a:t>
            </a:fld>
            <a:endParaRPr lang="en-GB"/>
          </a:p>
        </p:txBody>
      </p:sp>
    </p:spTree>
    <p:extLst>
      <p:ext uri="{BB962C8B-B14F-4D97-AF65-F5344CB8AC3E}">
        <p14:creationId xmlns:p14="http://schemas.microsoft.com/office/powerpoint/2010/main" val="3325163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15</a:t>
            </a:fld>
            <a:endParaRPr lang="en-GB"/>
          </a:p>
        </p:txBody>
      </p:sp>
    </p:spTree>
    <p:extLst>
      <p:ext uri="{BB962C8B-B14F-4D97-AF65-F5344CB8AC3E}">
        <p14:creationId xmlns:p14="http://schemas.microsoft.com/office/powerpoint/2010/main" val="214732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16</a:t>
            </a:fld>
            <a:endParaRPr lang="en-GB"/>
          </a:p>
        </p:txBody>
      </p:sp>
    </p:spTree>
    <p:extLst>
      <p:ext uri="{BB962C8B-B14F-4D97-AF65-F5344CB8AC3E}">
        <p14:creationId xmlns:p14="http://schemas.microsoft.com/office/powerpoint/2010/main" val="2240496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17</a:t>
            </a:fld>
            <a:endParaRPr lang="en-GB"/>
          </a:p>
        </p:txBody>
      </p:sp>
    </p:spTree>
    <p:extLst>
      <p:ext uri="{BB962C8B-B14F-4D97-AF65-F5344CB8AC3E}">
        <p14:creationId xmlns:p14="http://schemas.microsoft.com/office/powerpoint/2010/main" val="876984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18</a:t>
            </a:fld>
            <a:endParaRPr lang="en-GB"/>
          </a:p>
        </p:txBody>
      </p:sp>
    </p:spTree>
    <p:extLst>
      <p:ext uri="{BB962C8B-B14F-4D97-AF65-F5344CB8AC3E}">
        <p14:creationId xmlns:p14="http://schemas.microsoft.com/office/powerpoint/2010/main" val="3298626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19</a:t>
            </a:fld>
            <a:endParaRPr lang="en-GB"/>
          </a:p>
        </p:txBody>
      </p:sp>
    </p:spTree>
    <p:extLst>
      <p:ext uri="{BB962C8B-B14F-4D97-AF65-F5344CB8AC3E}">
        <p14:creationId xmlns:p14="http://schemas.microsoft.com/office/powerpoint/2010/main" val="5490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2</a:t>
            </a:fld>
            <a:endParaRPr lang="en-GB"/>
          </a:p>
        </p:txBody>
      </p:sp>
    </p:spTree>
    <p:extLst>
      <p:ext uri="{BB962C8B-B14F-4D97-AF65-F5344CB8AC3E}">
        <p14:creationId xmlns:p14="http://schemas.microsoft.com/office/powerpoint/2010/main" val="903726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20</a:t>
            </a:fld>
            <a:endParaRPr lang="en-GB"/>
          </a:p>
        </p:txBody>
      </p:sp>
    </p:spTree>
    <p:extLst>
      <p:ext uri="{BB962C8B-B14F-4D97-AF65-F5344CB8AC3E}">
        <p14:creationId xmlns:p14="http://schemas.microsoft.com/office/powerpoint/2010/main" val="3747138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21</a:t>
            </a:fld>
            <a:endParaRPr lang="en-GB"/>
          </a:p>
        </p:txBody>
      </p:sp>
    </p:spTree>
    <p:extLst>
      <p:ext uri="{BB962C8B-B14F-4D97-AF65-F5344CB8AC3E}">
        <p14:creationId xmlns:p14="http://schemas.microsoft.com/office/powerpoint/2010/main" val="2458837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22</a:t>
            </a:fld>
            <a:endParaRPr lang="en-GB"/>
          </a:p>
        </p:txBody>
      </p:sp>
    </p:spTree>
    <p:extLst>
      <p:ext uri="{BB962C8B-B14F-4D97-AF65-F5344CB8AC3E}">
        <p14:creationId xmlns:p14="http://schemas.microsoft.com/office/powerpoint/2010/main" val="508244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23</a:t>
            </a:fld>
            <a:endParaRPr lang="en-GB"/>
          </a:p>
        </p:txBody>
      </p:sp>
    </p:spTree>
    <p:extLst>
      <p:ext uri="{BB962C8B-B14F-4D97-AF65-F5344CB8AC3E}">
        <p14:creationId xmlns:p14="http://schemas.microsoft.com/office/powerpoint/2010/main" val="39467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24</a:t>
            </a:fld>
            <a:endParaRPr lang="en-GB"/>
          </a:p>
        </p:txBody>
      </p:sp>
    </p:spTree>
    <p:extLst>
      <p:ext uri="{BB962C8B-B14F-4D97-AF65-F5344CB8AC3E}">
        <p14:creationId xmlns:p14="http://schemas.microsoft.com/office/powerpoint/2010/main" val="1164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25</a:t>
            </a:fld>
            <a:endParaRPr lang="en-GB"/>
          </a:p>
        </p:txBody>
      </p:sp>
    </p:spTree>
    <p:extLst>
      <p:ext uri="{BB962C8B-B14F-4D97-AF65-F5344CB8AC3E}">
        <p14:creationId xmlns:p14="http://schemas.microsoft.com/office/powerpoint/2010/main" val="4023179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In the unfortunate circumstances of a bereavement of a close family member or a person whom you have a close relationship with, paid bereavement leave is available to support staff during these difficult times. This would usually include a day of paid leave to attend the funeral and additional paid bereavement leave depending on the circumstances. Again, please contact HR for further advice on this.</a:t>
            </a:r>
            <a:endParaRPr lang="en-GB"/>
          </a:p>
        </p:txBody>
      </p:sp>
      <p:sp>
        <p:nvSpPr>
          <p:cNvPr id="4" name="Slide Number Placeholder 3"/>
          <p:cNvSpPr>
            <a:spLocks noGrp="1"/>
          </p:cNvSpPr>
          <p:nvPr>
            <p:ph type="sldNum" sz="quarter" idx="5"/>
          </p:nvPr>
        </p:nvSpPr>
        <p:spPr/>
        <p:txBody>
          <a:bodyPr/>
          <a:lstStyle/>
          <a:p>
            <a:fld id="{83910DFA-7C44-4A5F-81E0-827AAFC3D28B}" type="slidenum">
              <a:rPr lang="en-GB" smtClean="0"/>
              <a:t>26</a:t>
            </a:fld>
            <a:endParaRPr lang="en-GB"/>
          </a:p>
        </p:txBody>
      </p:sp>
    </p:spTree>
    <p:extLst>
      <p:ext uri="{BB962C8B-B14F-4D97-AF65-F5344CB8AC3E}">
        <p14:creationId xmlns:p14="http://schemas.microsoft.com/office/powerpoint/2010/main" val="615244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The final section includes different types of leave that could occur during your employment, including jury service. Again, please contact HR for advice if any of these circumstances apply.</a:t>
            </a:r>
            <a:endParaRPr lang="en-GB"/>
          </a:p>
        </p:txBody>
      </p:sp>
      <p:sp>
        <p:nvSpPr>
          <p:cNvPr id="4" name="Slide Number Placeholder 3"/>
          <p:cNvSpPr>
            <a:spLocks noGrp="1"/>
          </p:cNvSpPr>
          <p:nvPr>
            <p:ph type="sldNum" sz="quarter" idx="5"/>
          </p:nvPr>
        </p:nvSpPr>
        <p:spPr/>
        <p:txBody>
          <a:bodyPr/>
          <a:lstStyle/>
          <a:p>
            <a:fld id="{83910DFA-7C44-4A5F-81E0-827AAFC3D28B}" type="slidenum">
              <a:rPr lang="en-GB" smtClean="0"/>
              <a:t>27</a:t>
            </a:fld>
            <a:endParaRPr lang="en-GB"/>
          </a:p>
        </p:txBody>
      </p:sp>
    </p:spTree>
    <p:extLst>
      <p:ext uri="{BB962C8B-B14F-4D97-AF65-F5344CB8AC3E}">
        <p14:creationId xmlns:p14="http://schemas.microsoft.com/office/powerpoint/2010/main" val="2772573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3</a:t>
            </a:fld>
            <a:endParaRPr lang="en-GB"/>
          </a:p>
        </p:txBody>
      </p:sp>
    </p:spTree>
    <p:extLst>
      <p:ext uri="{BB962C8B-B14F-4D97-AF65-F5344CB8AC3E}">
        <p14:creationId xmlns:p14="http://schemas.microsoft.com/office/powerpoint/2010/main" val="195955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4</a:t>
            </a:fld>
            <a:endParaRPr lang="en-GB"/>
          </a:p>
        </p:txBody>
      </p:sp>
    </p:spTree>
    <p:extLst>
      <p:ext uri="{BB962C8B-B14F-4D97-AF65-F5344CB8AC3E}">
        <p14:creationId xmlns:p14="http://schemas.microsoft.com/office/powerpoint/2010/main" val="11340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5</a:t>
            </a:fld>
            <a:endParaRPr lang="en-GB"/>
          </a:p>
        </p:txBody>
      </p:sp>
    </p:spTree>
    <p:extLst>
      <p:ext uri="{BB962C8B-B14F-4D97-AF65-F5344CB8AC3E}">
        <p14:creationId xmlns:p14="http://schemas.microsoft.com/office/powerpoint/2010/main" val="329003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6</a:t>
            </a:fld>
            <a:endParaRPr lang="en-GB"/>
          </a:p>
        </p:txBody>
      </p:sp>
    </p:spTree>
    <p:extLst>
      <p:ext uri="{BB962C8B-B14F-4D97-AF65-F5344CB8AC3E}">
        <p14:creationId xmlns:p14="http://schemas.microsoft.com/office/powerpoint/2010/main" val="2602010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7</a:t>
            </a:fld>
            <a:endParaRPr lang="en-GB"/>
          </a:p>
        </p:txBody>
      </p:sp>
    </p:spTree>
    <p:extLst>
      <p:ext uri="{BB962C8B-B14F-4D97-AF65-F5344CB8AC3E}">
        <p14:creationId xmlns:p14="http://schemas.microsoft.com/office/powerpoint/2010/main" val="326877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8</a:t>
            </a:fld>
            <a:endParaRPr lang="en-GB"/>
          </a:p>
        </p:txBody>
      </p:sp>
    </p:spTree>
    <p:extLst>
      <p:ext uri="{BB962C8B-B14F-4D97-AF65-F5344CB8AC3E}">
        <p14:creationId xmlns:p14="http://schemas.microsoft.com/office/powerpoint/2010/main" val="23476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910DFA-7C44-4A5F-81E0-827AAFC3D28B}" type="slidenum">
              <a:rPr lang="en-GB" smtClean="0"/>
              <a:t>9</a:t>
            </a:fld>
            <a:endParaRPr lang="en-GB"/>
          </a:p>
        </p:txBody>
      </p:sp>
    </p:spTree>
    <p:extLst>
      <p:ext uri="{BB962C8B-B14F-4D97-AF65-F5344CB8AC3E}">
        <p14:creationId xmlns:p14="http://schemas.microsoft.com/office/powerpoint/2010/main" val="64353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046FE6-3716-CA9E-0E27-69068FA007FE}"/>
              </a:ext>
            </a:extLst>
          </p:cNvPr>
          <p:cNvSpPr>
            <a:spLocks noGrp="1"/>
          </p:cNvSpPr>
          <p:nvPr>
            <p:ph type="pic" sz="quarter" idx="11"/>
          </p:nvPr>
        </p:nvSpPr>
        <p:spPr>
          <a:xfrm>
            <a:off x="0" y="0"/>
            <a:ext cx="24384000" cy="13716000"/>
          </a:xfrm>
          <a:solidFill>
            <a:schemeClr val="accent3">
              <a:lumMod val="20000"/>
              <a:lumOff val="80000"/>
            </a:schemeClr>
          </a:solidFill>
        </p:spPr>
        <p:txBody>
          <a:bodyPr anchor="ctr" anchorCtr="0"/>
          <a:lstStyle>
            <a:lvl1pPr algn="ctr">
              <a:defRPr/>
            </a:lvl1pPr>
          </a:lstStyle>
          <a:p>
            <a:endParaRPr lang="en-GB"/>
          </a:p>
        </p:txBody>
      </p:sp>
      <p:sp>
        <p:nvSpPr>
          <p:cNvPr id="2" name="Title 1"/>
          <p:cNvSpPr>
            <a:spLocks noGrp="1"/>
          </p:cNvSpPr>
          <p:nvPr>
            <p:ph type="ctrTitle" hasCustomPrompt="1"/>
          </p:nvPr>
        </p:nvSpPr>
        <p:spPr>
          <a:xfrm>
            <a:off x="2032000" y="5890828"/>
            <a:ext cx="7794523" cy="3311524"/>
          </a:xfrm>
        </p:spPr>
        <p:txBody>
          <a:bodyPr anchor="b"/>
          <a:lstStyle>
            <a:lvl1pPr algn="l">
              <a:lnSpc>
                <a:spcPts val="7300"/>
              </a:lnSpc>
              <a:defRPr sz="6800">
                <a:solidFill>
                  <a:schemeClr val="bg1"/>
                </a:solidFill>
              </a:defRPr>
            </a:lvl1pPr>
          </a:lstStyle>
          <a:p>
            <a:r>
              <a:rPr lang="en-GB"/>
              <a:t>Title</a:t>
            </a:r>
            <a:endParaRPr lang="en-US"/>
          </a:p>
        </p:txBody>
      </p:sp>
      <p:sp>
        <p:nvSpPr>
          <p:cNvPr id="3" name="Subtitle 2"/>
          <p:cNvSpPr>
            <a:spLocks noGrp="1"/>
          </p:cNvSpPr>
          <p:nvPr>
            <p:ph type="subTitle" idx="1" hasCustomPrompt="1"/>
          </p:nvPr>
        </p:nvSpPr>
        <p:spPr>
          <a:xfrm>
            <a:off x="2032000" y="9483022"/>
            <a:ext cx="8591549" cy="682058"/>
          </a:xfrm>
        </p:spPr>
        <p:txBody>
          <a:bodyPr/>
          <a:lstStyle>
            <a:lvl1pPr marL="0" indent="0" algn="l">
              <a:lnSpc>
                <a:spcPts val="3600"/>
              </a:lnSpc>
              <a:spcBef>
                <a:spcPts val="0"/>
              </a:spcBef>
              <a:buNone/>
              <a:defRPr sz="3400" cap="all" spc="13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Speaker name | Date</a:t>
            </a:r>
            <a:endParaRPr lang="en-US"/>
          </a:p>
        </p:txBody>
      </p:sp>
      <p:sp>
        <p:nvSpPr>
          <p:cNvPr id="10" name="Text Placeholder 9">
            <a:extLst>
              <a:ext uri="{FF2B5EF4-FFF2-40B4-BE49-F238E27FC236}">
                <a16:creationId xmlns:a16="http://schemas.microsoft.com/office/drawing/2014/main" id="{19952C92-E75C-B3D3-AF16-BAFE402C4238}"/>
              </a:ext>
            </a:extLst>
          </p:cNvPr>
          <p:cNvSpPr>
            <a:spLocks noGrp="1"/>
          </p:cNvSpPr>
          <p:nvPr>
            <p:ph type="body" sz="quarter" idx="12" hasCustomPrompt="1"/>
          </p:nvPr>
        </p:nvSpPr>
        <p:spPr>
          <a:xfrm>
            <a:off x="17030700" y="12877800"/>
            <a:ext cx="6550025" cy="295275"/>
          </a:xfrm>
        </p:spPr>
        <p:txBody>
          <a:bodyPr/>
          <a:lstStyle>
            <a:lvl1pPr algn="r">
              <a:lnSpc>
                <a:spcPct val="100000"/>
              </a:lnSpc>
              <a:spcBef>
                <a:spcPts val="0"/>
              </a:spcBef>
              <a:defRPr sz="2100" spc="40" baseline="0">
                <a:solidFill>
                  <a:schemeClr val="bg1"/>
                </a:solidFill>
              </a:defRPr>
            </a:lvl1pPr>
            <a:lvl2pPr marL="0" indent="0">
              <a:buNone/>
              <a:defRPr/>
            </a:lvl2pPr>
          </a:lstStyle>
          <a:p>
            <a:pPr lvl="0"/>
            <a:r>
              <a:rPr lang="en-US"/>
              <a:t>Image credit</a:t>
            </a:r>
          </a:p>
        </p:txBody>
      </p:sp>
      <p:sp>
        <p:nvSpPr>
          <p:cNvPr id="11" name="Rectangle 10">
            <a:extLst>
              <a:ext uri="{FF2B5EF4-FFF2-40B4-BE49-F238E27FC236}">
                <a16:creationId xmlns:a16="http://schemas.microsoft.com/office/drawing/2014/main" id="{94D16D39-27F4-9D94-E4C4-E5E8B95039BA}"/>
              </a:ext>
            </a:extLst>
          </p:cNvPr>
          <p:cNvSpPr/>
          <p:nvPr userDrawn="1"/>
        </p:nvSpPr>
        <p:spPr>
          <a:xfrm>
            <a:off x="-6248962" y="0"/>
            <a:ext cx="5654007" cy="521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1200"/>
              </a:spcAft>
            </a:pPr>
            <a:r>
              <a:rPr lang="en-GB" sz="3200">
                <a:latin typeface="+mj-lt"/>
              </a:rPr>
              <a:t>To change the image –</a:t>
            </a:r>
          </a:p>
          <a:p>
            <a:pPr marL="533400" indent="-533400">
              <a:spcAft>
                <a:spcPts val="1200"/>
              </a:spcAft>
              <a:buFont typeface="+mj-lt"/>
              <a:buAutoNum type="arabicPeriod"/>
            </a:pPr>
            <a:r>
              <a:rPr lang="en-GB" sz="2400"/>
              <a:t>Delete the current image</a:t>
            </a:r>
          </a:p>
          <a:p>
            <a:pPr marL="533400" indent="-533400">
              <a:spcAft>
                <a:spcPts val="1200"/>
              </a:spcAft>
              <a:buFont typeface="+mj-lt"/>
              <a:buAutoNum type="arabicPeriod"/>
            </a:pPr>
            <a:r>
              <a:rPr lang="en-GB" sz="2400"/>
              <a:t>Click on the icon in the centre </a:t>
            </a:r>
            <a:br>
              <a:rPr lang="en-GB" sz="2400"/>
            </a:br>
            <a:r>
              <a:rPr lang="en-GB" sz="2400"/>
              <a:t>of the image placeholder</a:t>
            </a:r>
          </a:p>
          <a:p>
            <a:pPr marL="533400" indent="-533400">
              <a:spcAft>
                <a:spcPts val="1200"/>
              </a:spcAft>
              <a:buFont typeface="+mj-lt"/>
              <a:buAutoNum type="arabicPeriod"/>
            </a:pPr>
            <a:r>
              <a:rPr lang="en-GB" sz="2400"/>
              <a:t>Select a new image (from wherever you have it stored on your computer)</a:t>
            </a:r>
          </a:p>
          <a:p>
            <a:pPr marL="533400" indent="-533400">
              <a:spcAft>
                <a:spcPts val="1200"/>
              </a:spcAft>
              <a:buFont typeface="+mj-lt"/>
              <a:buAutoNum type="arabicPeriod"/>
            </a:pPr>
            <a:r>
              <a:rPr lang="en-GB" sz="2400"/>
              <a:t>Once inserted, right-click on the new image and select </a:t>
            </a:r>
            <a:br>
              <a:rPr lang="en-GB" sz="2400"/>
            </a:br>
            <a:r>
              <a:rPr lang="en-GB" sz="2400"/>
              <a:t>“Send to Back”</a:t>
            </a:r>
          </a:p>
        </p:txBody>
      </p:sp>
    </p:spTree>
    <p:extLst>
      <p:ext uri="{BB962C8B-B14F-4D97-AF65-F5344CB8AC3E}">
        <p14:creationId xmlns:p14="http://schemas.microsoft.com/office/powerpoint/2010/main" val="318152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g object 16">
            <a:extLst>
              <a:ext uri="{FF2B5EF4-FFF2-40B4-BE49-F238E27FC236}">
                <a16:creationId xmlns:a16="http://schemas.microsoft.com/office/drawing/2014/main" id="{62E6FA56-37E7-1DBE-E80B-8981988B684F}"/>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2F4F4"/>
          </a:solidFill>
        </p:spPr>
        <p:txBody>
          <a:bodyPr wrap="square" lIns="0" tIns="0" rIns="0" bIns="0" rtlCol="0"/>
          <a:lstStyle/>
          <a:p>
            <a:endParaRPr/>
          </a:p>
        </p:txBody>
      </p:sp>
      <p:sp>
        <p:nvSpPr>
          <p:cNvPr id="2" name="Title 1"/>
          <p:cNvSpPr>
            <a:spLocks noGrp="1"/>
          </p:cNvSpPr>
          <p:nvPr>
            <p:ph type="title" hasCustomPrompt="1"/>
          </p:nvPr>
        </p:nvSpPr>
        <p:spPr/>
        <p:txBody>
          <a:bodyPr/>
          <a:lstStyle/>
          <a:p>
            <a:r>
              <a:rPr lang="en-US"/>
              <a:t>Title</a:t>
            </a:r>
          </a:p>
        </p:txBody>
      </p:sp>
      <p:sp>
        <p:nvSpPr>
          <p:cNvPr id="6" name="Slide Number Placeholder 5">
            <a:extLst>
              <a:ext uri="{FF2B5EF4-FFF2-40B4-BE49-F238E27FC236}">
                <a16:creationId xmlns:a16="http://schemas.microsoft.com/office/drawing/2014/main" id="{EAD5469C-044F-BADE-B901-02D3E079790D}"/>
              </a:ext>
            </a:extLst>
          </p:cNvPr>
          <p:cNvSpPr>
            <a:spLocks noGrp="1"/>
          </p:cNvSpPr>
          <p:nvPr>
            <p:ph type="sldNum" sz="quarter" idx="10"/>
          </p:nvPr>
        </p:nvSpPr>
        <p:spPr/>
        <p:txBody>
          <a:bodyPr/>
          <a:lstStyle/>
          <a:p>
            <a:fld id="{BC4F9636-13E4-43A0-8806-7B38CCEAC825}" type="slidenum">
              <a:rPr lang="en-GB" smtClean="0"/>
              <a:t>‹#›</a:t>
            </a:fld>
            <a:endParaRPr lang="en-GB"/>
          </a:p>
        </p:txBody>
      </p:sp>
    </p:spTree>
    <p:extLst>
      <p:ext uri="{BB962C8B-B14F-4D97-AF65-F5344CB8AC3E}">
        <p14:creationId xmlns:p14="http://schemas.microsoft.com/office/powerpoint/2010/main" val="41648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A6A4DE-1614-DDC7-9354-BEA7B2252965}"/>
              </a:ext>
            </a:extLst>
          </p:cNvPr>
          <p:cNvSpPr>
            <a:spLocks noGrp="1"/>
          </p:cNvSpPr>
          <p:nvPr>
            <p:ph type="sldNum" sz="quarter" idx="10"/>
          </p:nvPr>
        </p:nvSpPr>
        <p:spPr/>
        <p:txBody>
          <a:bodyPr/>
          <a:lstStyle/>
          <a:p>
            <a:fld id="{BC4F9636-13E4-43A0-8806-7B38CCEAC825}" type="slidenum">
              <a:rPr lang="en-GB" smtClean="0"/>
              <a:t>‹#›</a:t>
            </a:fld>
            <a:endParaRPr lang="en-GB"/>
          </a:p>
        </p:txBody>
      </p:sp>
    </p:spTree>
    <p:extLst>
      <p:ext uri="{BB962C8B-B14F-4D97-AF65-F5344CB8AC3E}">
        <p14:creationId xmlns:p14="http://schemas.microsoft.com/office/powerpoint/2010/main" val="28536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B8FBB10-D683-B306-CDEB-747B9FD7098B}"/>
              </a:ext>
            </a:extLst>
          </p:cNvPr>
          <p:cNvSpPr/>
          <p:nvPr userDrawn="1"/>
        </p:nvSpPr>
        <p:spPr>
          <a:xfrm>
            <a:off x="856" y="0"/>
            <a:ext cx="24382289" cy="11429487"/>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chemeClr val="accent1"/>
          </a:solidFill>
        </p:spPr>
        <p:txBody>
          <a:bodyPr wrap="square" lIns="0" tIns="0" rIns="0" bIns="0" rtlCol="0"/>
          <a:lstStyle/>
          <a:p>
            <a:endParaRPr/>
          </a:p>
        </p:txBody>
      </p:sp>
      <p:sp>
        <p:nvSpPr>
          <p:cNvPr id="7" name="Freeform: Shape 6">
            <a:extLst>
              <a:ext uri="{FF2B5EF4-FFF2-40B4-BE49-F238E27FC236}">
                <a16:creationId xmlns:a16="http://schemas.microsoft.com/office/drawing/2014/main" id="{F408A580-082A-27DA-12E6-DE37996440BD}"/>
              </a:ext>
            </a:extLst>
          </p:cNvPr>
          <p:cNvSpPr/>
          <p:nvPr userDrawn="1"/>
        </p:nvSpPr>
        <p:spPr>
          <a:xfrm>
            <a:off x="7086600" y="2137"/>
            <a:ext cx="17297399" cy="11451929"/>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3A6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5" name="Slide Number Placeholder 4">
            <a:extLst>
              <a:ext uri="{FF2B5EF4-FFF2-40B4-BE49-F238E27FC236}">
                <a16:creationId xmlns:a16="http://schemas.microsoft.com/office/drawing/2014/main" id="{8BA6A4DE-1614-DDC7-9354-BEA7B2252965}"/>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10" name="Text Placeholder 9">
            <a:extLst>
              <a:ext uri="{FF2B5EF4-FFF2-40B4-BE49-F238E27FC236}">
                <a16:creationId xmlns:a16="http://schemas.microsoft.com/office/drawing/2014/main" id="{25F660B6-D148-90DB-CF3B-DB69195E5F5F}"/>
              </a:ext>
            </a:extLst>
          </p:cNvPr>
          <p:cNvSpPr>
            <a:spLocks noGrp="1"/>
          </p:cNvSpPr>
          <p:nvPr>
            <p:ph type="body" sz="quarter" idx="11" hasCustomPrompt="1"/>
          </p:nvPr>
        </p:nvSpPr>
        <p:spPr>
          <a:xfrm>
            <a:off x="2032393" y="2249833"/>
            <a:ext cx="6482957" cy="476250"/>
          </a:xfrm>
        </p:spPr>
        <p:txBody>
          <a:bodyPr/>
          <a:lstStyle>
            <a:lvl1pPr>
              <a:defRPr b="1">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a:t>Title</a:t>
            </a:r>
          </a:p>
        </p:txBody>
      </p:sp>
      <p:sp>
        <p:nvSpPr>
          <p:cNvPr id="11" name="Text Placeholder 9">
            <a:extLst>
              <a:ext uri="{FF2B5EF4-FFF2-40B4-BE49-F238E27FC236}">
                <a16:creationId xmlns:a16="http://schemas.microsoft.com/office/drawing/2014/main" id="{1CE7F083-F106-2184-8E19-937F0AE056ED}"/>
              </a:ext>
            </a:extLst>
          </p:cNvPr>
          <p:cNvSpPr>
            <a:spLocks noGrp="1"/>
          </p:cNvSpPr>
          <p:nvPr>
            <p:ph type="body" sz="quarter" idx="12" hasCustomPrompt="1"/>
          </p:nvPr>
        </p:nvSpPr>
        <p:spPr>
          <a:xfrm>
            <a:off x="2032393" y="2817989"/>
            <a:ext cx="6482957" cy="1517791"/>
          </a:xfrm>
        </p:spPr>
        <p:txBody>
          <a:bodyPr/>
          <a:lstStyle>
            <a:lvl1pPr>
              <a:lnSpc>
                <a:spcPts val="3900"/>
              </a:lnSpc>
              <a:spcBef>
                <a:spcPts val="180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a:t>Text</a:t>
            </a:r>
          </a:p>
        </p:txBody>
      </p:sp>
      <p:sp>
        <p:nvSpPr>
          <p:cNvPr id="12" name="Text Placeholder 9">
            <a:extLst>
              <a:ext uri="{FF2B5EF4-FFF2-40B4-BE49-F238E27FC236}">
                <a16:creationId xmlns:a16="http://schemas.microsoft.com/office/drawing/2014/main" id="{10A8504B-1D7F-9B66-0D1D-39F705F1552A}"/>
              </a:ext>
            </a:extLst>
          </p:cNvPr>
          <p:cNvSpPr>
            <a:spLocks noGrp="1"/>
          </p:cNvSpPr>
          <p:nvPr>
            <p:ph type="body" sz="quarter" idx="13" hasCustomPrompt="1"/>
          </p:nvPr>
        </p:nvSpPr>
        <p:spPr>
          <a:xfrm>
            <a:off x="2032393" y="4564239"/>
            <a:ext cx="6482957" cy="1517791"/>
          </a:xfrm>
        </p:spPr>
        <p:txBody>
          <a:bodyPr/>
          <a:lstStyle>
            <a:lvl1pPr>
              <a:lnSpc>
                <a:spcPts val="42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Address/ Tel/ Website</a:t>
            </a:r>
            <a:endParaRPr lang="en-US"/>
          </a:p>
        </p:txBody>
      </p:sp>
      <p:sp>
        <p:nvSpPr>
          <p:cNvPr id="13" name="Text Placeholder 9">
            <a:extLst>
              <a:ext uri="{FF2B5EF4-FFF2-40B4-BE49-F238E27FC236}">
                <a16:creationId xmlns:a16="http://schemas.microsoft.com/office/drawing/2014/main" id="{4EDD705A-8B6C-B212-2C42-4E2B7F1D01C5}"/>
              </a:ext>
            </a:extLst>
          </p:cNvPr>
          <p:cNvSpPr>
            <a:spLocks noGrp="1"/>
          </p:cNvSpPr>
          <p:nvPr>
            <p:ph type="body" sz="quarter" idx="14" hasCustomPrompt="1"/>
          </p:nvPr>
        </p:nvSpPr>
        <p:spPr>
          <a:xfrm>
            <a:off x="2588653" y="7442010"/>
            <a:ext cx="3088247"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sp>
        <p:nvSpPr>
          <p:cNvPr id="14" name="Text Placeholder 9">
            <a:extLst>
              <a:ext uri="{FF2B5EF4-FFF2-40B4-BE49-F238E27FC236}">
                <a16:creationId xmlns:a16="http://schemas.microsoft.com/office/drawing/2014/main" id="{9FF225E4-AF85-7680-1E1C-0774447CEFC0}"/>
              </a:ext>
            </a:extLst>
          </p:cNvPr>
          <p:cNvSpPr>
            <a:spLocks noGrp="1"/>
          </p:cNvSpPr>
          <p:nvPr>
            <p:ph type="body" sz="quarter" idx="15" hasCustomPrompt="1"/>
          </p:nvPr>
        </p:nvSpPr>
        <p:spPr>
          <a:xfrm>
            <a:off x="2588653" y="8146044"/>
            <a:ext cx="3088247"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sp>
        <p:nvSpPr>
          <p:cNvPr id="15" name="Text Placeholder 9">
            <a:extLst>
              <a:ext uri="{FF2B5EF4-FFF2-40B4-BE49-F238E27FC236}">
                <a16:creationId xmlns:a16="http://schemas.microsoft.com/office/drawing/2014/main" id="{37B49CBA-4158-8CE8-A260-27CC84A37328}"/>
              </a:ext>
            </a:extLst>
          </p:cNvPr>
          <p:cNvSpPr>
            <a:spLocks noGrp="1"/>
          </p:cNvSpPr>
          <p:nvPr>
            <p:ph type="body" sz="quarter" idx="16" hasCustomPrompt="1"/>
          </p:nvPr>
        </p:nvSpPr>
        <p:spPr>
          <a:xfrm>
            <a:off x="2588653" y="8882473"/>
            <a:ext cx="3435910"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sp>
        <p:nvSpPr>
          <p:cNvPr id="16" name="Text Placeholder 9">
            <a:extLst>
              <a:ext uri="{FF2B5EF4-FFF2-40B4-BE49-F238E27FC236}">
                <a16:creationId xmlns:a16="http://schemas.microsoft.com/office/drawing/2014/main" id="{167D08E7-4D29-35E0-342C-948FEBD2B4E8}"/>
              </a:ext>
            </a:extLst>
          </p:cNvPr>
          <p:cNvSpPr>
            <a:spLocks noGrp="1"/>
          </p:cNvSpPr>
          <p:nvPr>
            <p:ph type="body" sz="quarter" idx="17" hasCustomPrompt="1"/>
          </p:nvPr>
        </p:nvSpPr>
        <p:spPr>
          <a:xfrm>
            <a:off x="6512953" y="7442010"/>
            <a:ext cx="4040747"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sp>
        <p:nvSpPr>
          <p:cNvPr id="17" name="Text Placeholder 9">
            <a:extLst>
              <a:ext uri="{FF2B5EF4-FFF2-40B4-BE49-F238E27FC236}">
                <a16:creationId xmlns:a16="http://schemas.microsoft.com/office/drawing/2014/main" id="{646175BB-314E-6C73-5379-40257D798770}"/>
              </a:ext>
            </a:extLst>
          </p:cNvPr>
          <p:cNvSpPr>
            <a:spLocks noGrp="1"/>
          </p:cNvSpPr>
          <p:nvPr>
            <p:ph type="body" sz="quarter" idx="18" hasCustomPrompt="1"/>
          </p:nvPr>
        </p:nvSpPr>
        <p:spPr>
          <a:xfrm>
            <a:off x="6512953" y="8141280"/>
            <a:ext cx="4040747"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grpSp>
        <p:nvGrpSpPr>
          <p:cNvPr id="21" name="Graphic 18">
            <a:extLst>
              <a:ext uri="{FF2B5EF4-FFF2-40B4-BE49-F238E27FC236}">
                <a16:creationId xmlns:a16="http://schemas.microsoft.com/office/drawing/2014/main" id="{991DA92A-1EA4-4B71-D5C9-990A64F6AFDA}"/>
              </a:ext>
            </a:extLst>
          </p:cNvPr>
          <p:cNvGrpSpPr/>
          <p:nvPr/>
        </p:nvGrpSpPr>
        <p:grpSpPr>
          <a:xfrm>
            <a:off x="2038330" y="8250264"/>
            <a:ext cx="355074" cy="355074"/>
            <a:chOff x="2038330" y="8250264"/>
            <a:chExt cx="355074" cy="355074"/>
          </a:xfrm>
          <a:solidFill>
            <a:schemeClr val="bg1"/>
          </a:solidFill>
        </p:grpSpPr>
        <p:sp>
          <p:nvSpPr>
            <p:cNvPr id="22" name="Freeform: Shape 21">
              <a:extLst>
                <a:ext uri="{FF2B5EF4-FFF2-40B4-BE49-F238E27FC236}">
                  <a16:creationId xmlns:a16="http://schemas.microsoft.com/office/drawing/2014/main" id="{C28D4EAF-F6FE-AB9D-84DE-22C9F3C052FA}"/>
                </a:ext>
              </a:extLst>
            </p:cNvPr>
            <p:cNvSpPr/>
            <p:nvPr/>
          </p:nvSpPr>
          <p:spPr>
            <a:xfrm>
              <a:off x="2038330" y="8250264"/>
              <a:ext cx="355074" cy="355074"/>
            </a:xfrm>
            <a:custGeom>
              <a:avLst/>
              <a:gdLst>
                <a:gd name="connsiteX0" fmla="*/ 177537 w 355074"/>
                <a:gd name="connsiteY0" fmla="*/ 32048 h 355074"/>
                <a:gd name="connsiteX1" fmla="*/ 249392 w 355074"/>
                <a:gd name="connsiteY1" fmla="*/ 33066 h 355074"/>
                <a:gd name="connsiteX2" fmla="*/ 282330 w 355074"/>
                <a:gd name="connsiteY2" fmla="*/ 39170 h 355074"/>
                <a:gd name="connsiteX3" fmla="*/ 302805 w 355074"/>
                <a:gd name="connsiteY3" fmla="*/ 52524 h 355074"/>
                <a:gd name="connsiteX4" fmla="*/ 316159 w 355074"/>
                <a:gd name="connsiteY4" fmla="*/ 72999 h 355074"/>
                <a:gd name="connsiteX5" fmla="*/ 322263 w 355074"/>
                <a:gd name="connsiteY5" fmla="*/ 105937 h 355074"/>
                <a:gd name="connsiteX6" fmla="*/ 323281 w 355074"/>
                <a:gd name="connsiteY6" fmla="*/ 177792 h 355074"/>
                <a:gd name="connsiteX7" fmla="*/ 322263 w 355074"/>
                <a:gd name="connsiteY7" fmla="*/ 249646 h 355074"/>
                <a:gd name="connsiteX8" fmla="*/ 316159 w 355074"/>
                <a:gd name="connsiteY8" fmla="*/ 282584 h 355074"/>
                <a:gd name="connsiteX9" fmla="*/ 302805 w 355074"/>
                <a:gd name="connsiteY9" fmla="*/ 303060 h 355074"/>
                <a:gd name="connsiteX10" fmla="*/ 282330 w 355074"/>
                <a:gd name="connsiteY10" fmla="*/ 316413 h 355074"/>
                <a:gd name="connsiteX11" fmla="*/ 249392 w 355074"/>
                <a:gd name="connsiteY11" fmla="*/ 322518 h 355074"/>
                <a:gd name="connsiteX12" fmla="*/ 177537 w 355074"/>
                <a:gd name="connsiteY12" fmla="*/ 323535 h 355074"/>
                <a:gd name="connsiteX13" fmla="*/ 105683 w 355074"/>
                <a:gd name="connsiteY13" fmla="*/ 322518 h 355074"/>
                <a:gd name="connsiteX14" fmla="*/ 72745 w 355074"/>
                <a:gd name="connsiteY14" fmla="*/ 316413 h 355074"/>
                <a:gd name="connsiteX15" fmla="*/ 52269 w 355074"/>
                <a:gd name="connsiteY15" fmla="*/ 303060 h 355074"/>
                <a:gd name="connsiteX16" fmla="*/ 38916 w 355074"/>
                <a:gd name="connsiteY16" fmla="*/ 282584 h 355074"/>
                <a:gd name="connsiteX17" fmla="*/ 32811 w 355074"/>
                <a:gd name="connsiteY17" fmla="*/ 249646 h 355074"/>
                <a:gd name="connsiteX18" fmla="*/ 31794 w 355074"/>
                <a:gd name="connsiteY18" fmla="*/ 177792 h 355074"/>
                <a:gd name="connsiteX19" fmla="*/ 32811 w 355074"/>
                <a:gd name="connsiteY19" fmla="*/ 105937 h 355074"/>
                <a:gd name="connsiteX20" fmla="*/ 38916 w 355074"/>
                <a:gd name="connsiteY20" fmla="*/ 72999 h 355074"/>
                <a:gd name="connsiteX21" fmla="*/ 52269 w 355074"/>
                <a:gd name="connsiteY21" fmla="*/ 52524 h 355074"/>
                <a:gd name="connsiteX22" fmla="*/ 72745 w 355074"/>
                <a:gd name="connsiteY22" fmla="*/ 39170 h 355074"/>
                <a:gd name="connsiteX23" fmla="*/ 105683 w 355074"/>
                <a:gd name="connsiteY23" fmla="*/ 33066 h 355074"/>
                <a:gd name="connsiteX24" fmla="*/ 177537 w 355074"/>
                <a:gd name="connsiteY24" fmla="*/ 32048 h 355074"/>
                <a:gd name="connsiteX25" fmla="*/ 177537 w 355074"/>
                <a:gd name="connsiteY25" fmla="*/ 0 h 355074"/>
                <a:gd name="connsiteX26" fmla="*/ 104284 w 355074"/>
                <a:gd name="connsiteY26" fmla="*/ 1017 h 355074"/>
                <a:gd name="connsiteX27" fmla="*/ 61172 w 355074"/>
                <a:gd name="connsiteY27" fmla="*/ 9284 h 355074"/>
                <a:gd name="connsiteX28" fmla="*/ 29759 w 355074"/>
                <a:gd name="connsiteY28" fmla="*/ 29759 h 355074"/>
                <a:gd name="connsiteX29" fmla="*/ 9284 w 355074"/>
                <a:gd name="connsiteY29" fmla="*/ 61171 h 355074"/>
                <a:gd name="connsiteX30" fmla="*/ 1017 w 355074"/>
                <a:gd name="connsiteY30" fmla="*/ 104284 h 355074"/>
                <a:gd name="connsiteX31" fmla="*/ 0 w 355074"/>
                <a:gd name="connsiteY31" fmla="*/ 177537 h 355074"/>
                <a:gd name="connsiteX32" fmla="*/ 1017 w 355074"/>
                <a:gd name="connsiteY32" fmla="*/ 250791 h 355074"/>
                <a:gd name="connsiteX33" fmla="*/ 9284 w 355074"/>
                <a:gd name="connsiteY33" fmla="*/ 293903 h 355074"/>
                <a:gd name="connsiteX34" fmla="*/ 29759 w 355074"/>
                <a:gd name="connsiteY34" fmla="*/ 325316 h 355074"/>
                <a:gd name="connsiteX35" fmla="*/ 61172 w 355074"/>
                <a:gd name="connsiteY35" fmla="*/ 345791 h 355074"/>
                <a:gd name="connsiteX36" fmla="*/ 104284 w 355074"/>
                <a:gd name="connsiteY36" fmla="*/ 354057 h 355074"/>
                <a:gd name="connsiteX37" fmla="*/ 177537 w 355074"/>
                <a:gd name="connsiteY37" fmla="*/ 355075 h 355074"/>
                <a:gd name="connsiteX38" fmla="*/ 250791 w 355074"/>
                <a:gd name="connsiteY38" fmla="*/ 354057 h 355074"/>
                <a:gd name="connsiteX39" fmla="*/ 293903 w 355074"/>
                <a:gd name="connsiteY39" fmla="*/ 345791 h 355074"/>
                <a:gd name="connsiteX40" fmla="*/ 325316 w 355074"/>
                <a:gd name="connsiteY40" fmla="*/ 325316 h 355074"/>
                <a:gd name="connsiteX41" fmla="*/ 345791 w 355074"/>
                <a:gd name="connsiteY41" fmla="*/ 293903 h 355074"/>
                <a:gd name="connsiteX42" fmla="*/ 354057 w 355074"/>
                <a:gd name="connsiteY42" fmla="*/ 250791 h 355074"/>
                <a:gd name="connsiteX43" fmla="*/ 355075 w 355074"/>
                <a:gd name="connsiteY43" fmla="*/ 177537 h 355074"/>
                <a:gd name="connsiteX44" fmla="*/ 354057 w 355074"/>
                <a:gd name="connsiteY44" fmla="*/ 104284 h 355074"/>
                <a:gd name="connsiteX45" fmla="*/ 345791 w 355074"/>
                <a:gd name="connsiteY45" fmla="*/ 61171 h 355074"/>
                <a:gd name="connsiteX46" fmla="*/ 325316 w 355074"/>
                <a:gd name="connsiteY46" fmla="*/ 29759 h 355074"/>
                <a:gd name="connsiteX47" fmla="*/ 293903 w 355074"/>
                <a:gd name="connsiteY47" fmla="*/ 9284 h 355074"/>
                <a:gd name="connsiteX48" fmla="*/ 250791 w 355074"/>
                <a:gd name="connsiteY48" fmla="*/ 1017 h 355074"/>
                <a:gd name="connsiteX49" fmla="*/ 177537 w 355074"/>
                <a:gd name="connsiteY49" fmla="*/ 0 h 355074"/>
                <a:gd name="connsiteX50" fmla="*/ 177537 w 355074"/>
                <a:gd name="connsiteY50" fmla="*/ 0 h 35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5074" h="355074">
                  <a:moveTo>
                    <a:pt x="177537" y="32048"/>
                  </a:moveTo>
                  <a:cubicBezTo>
                    <a:pt x="224974" y="32048"/>
                    <a:pt x="230570" y="32175"/>
                    <a:pt x="249392" y="33066"/>
                  </a:cubicBezTo>
                  <a:cubicBezTo>
                    <a:pt x="266687" y="33829"/>
                    <a:pt x="276098" y="36754"/>
                    <a:pt x="282330" y="39170"/>
                  </a:cubicBezTo>
                  <a:cubicBezTo>
                    <a:pt x="290597" y="42350"/>
                    <a:pt x="296574" y="46292"/>
                    <a:pt x="302805" y="52524"/>
                  </a:cubicBezTo>
                  <a:cubicBezTo>
                    <a:pt x="309037" y="58755"/>
                    <a:pt x="312852" y="64605"/>
                    <a:pt x="316159" y="72999"/>
                  </a:cubicBezTo>
                  <a:cubicBezTo>
                    <a:pt x="318575" y="79231"/>
                    <a:pt x="321500" y="88641"/>
                    <a:pt x="322263" y="105937"/>
                  </a:cubicBezTo>
                  <a:cubicBezTo>
                    <a:pt x="323154" y="124632"/>
                    <a:pt x="323281" y="130228"/>
                    <a:pt x="323281" y="177792"/>
                  </a:cubicBezTo>
                  <a:cubicBezTo>
                    <a:pt x="323281" y="225355"/>
                    <a:pt x="323154" y="230824"/>
                    <a:pt x="322263" y="249646"/>
                  </a:cubicBezTo>
                  <a:cubicBezTo>
                    <a:pt x="321500" y="266942"/>
                    <a:pt x="318575" y="276353"/>
                    <a:pt x="316159" y="282584"/>
                  </a:cubicBezTo>
                  <a:cubicBezTo>
                    <a:pt x="312979" y="290851"/>
                    <a:pt x="309037" y="296828"/>
                    <a:pt x="302805" y="303060"/>
                  </a:cubicBezTo>
                  <a:cubicBezTo>
                    <a:pt x="296574" y="309291"/>
                    <a:pt x="290724" y="313107"/>
                    <a:pt x="282330" y="316413"/>
                  </a:cubicBezTo>
                  <a:cubicBezTo>
                    <a:pt x="276098" y="318830"/>
                    <a:pt x="266687" y="321755"/>
                    <a:pt x="249392" y="322518"/>
                  </a:cubicBezTo>
                  <a:cubicBezTo>
                    <a:pt x="230697" y="323408"/>
                    <a:pt x="225101" y="323535"/>
                    <a:pt x="177537" y="323535"/>
                  </a:cubicBezTo>
                  <a:cubicBezTo>
                    <a:pt x="129974" y="323535"/>
                    <a:pt x="124505" y="323408"/>
                    <a:pt x="105683" y="322518"/>
                  </a:cubicBezTo>
                  <a:cubicBezTo>
                    <a:pt x="88387" y="321755"/>
                    <a:pt x="78976" y="318830"/>
                    <a:pt x="72745" y="316413"/>
                  </a:cubicBezTo>
                  <a:cubicBezTo>
                    <a:pt x="64478" y="313234"/>
                    <a:pt x="58501" y="309291"/>
                    <a:pt x="52269" y="303060"/>
                  </a:cubicBezTo>
                  <a:cubicBezTo>
                    <a:pt x="46038" y="296828"/>
                    <a:pt x="42222" y="290978"/>
                    <a:pt x="38916" y="282584"/>
                  </a:cubicBezTo>
                  <a:cubicBezTo>
                    <a:pt x="36499" y="276353"/>
                    <a:pt x="33574" y="266942"/>
                    <a:pt x="32811" y="249646"/>
                  </a:cubicBezTo>
                  <a:cubicBezTo>
                    <a:pt x="31921" y="230951"/>
                    <a:pt x="31794" y="225355"/>
                    <a:pt x="31794" y="177792"/>
                  </a:cubicBezTo>
                  <a:cubicBezTo>
                    <a:pt x="31794" y="130228"/>
                    <a:pt x="31921" y="124759"/>
                    <a:pt x="32811" y="105937"/>
                  </a:cubicBezTo>
                  <a:cubicBezTo>
                    <a:pt x="33574" y="88641"/>
                    <a:pt x="36499" y="79231"/>
                    <a:pt x="38916" y="72999"/>
                  </a:cubicBezTo>
                  <a:cubicBezTo>
                    <a:pt x="42095" y="64732"/>
                    <a:pt x="46038" y="58755"/>
                    <a:pt x="52269" y="52524"/>
                  </a:cubicBezTo>
                  <a:cubicBezTo>
                    <a:pt x="58501" y="46292"/>
                    <a:pt x="64351" y="42477"/>
                    <a:pt x="72745" y="39170"/>
                  </a:cubicBezTo>
                  <a:cubicBezTo>
                    <a:pt x="78976" y="36754"/>
                    <a:pt x="88387" y="33829"/>
                    <a:pt x="105683" y="33066"/>
                  </a:cubicBezTo>
                  <a:cubicBezTo>
                    <a:pt x="124378" y="32175"/>
                    <a:pt x="129974" y="32048"/>
                    <a:pt x="177537" y="32048"/>
                  </a:cubicBezTo>
                  <a:moveTo>
                    <a:pt x="177537" y="0"/>
                  </a:moveTo>
                  <a:cubicBezTo>
                    <a:pt x="129338" y="0"/>
                    <a:pt x="123233" y="254"/>
                    <a:pt x="104284" y="1017"/>
                  </a:cubicBezTo>
                  <a:cubicBezTo>
                    <a:pt x="85335" y="1908"/>
                    <a:pt x="72490" y="4833"/>
                    <a:pt x="61172" y="9284"/>
                  </a:cubicBezTo>
                  <a:cubicBezTo>
                    <a:pt x="49471" y="13862"/>
                    <a:pt x="39552" y="19839"/>
                    <a:pt x="29759" y="29759"/>
                  </a:cubicBezTo>
                  <a:cubicBezTo>
                    <a:pt x="19839" y="39679"/>
                    <a:pt x="13862" y="49599"/>
                    <a:pt x="9284" y="61171"/>
                  </a:cubicBezTo>
                  <a:cubicBezTo>
                    <a:pt x="4833" y="72490"/>
                    <a:pt x="1908" y="85335"/>
                    <a:pt x="1017" y="104284"/>
                  </a:cubicBezTo>
                  <a:cubicBezTo>
                    <a:pt x="127" y="123233"/>
                    <a:pt x="0" y="129338"/>
                    <a:pt x="0" y="177537"/>
                  </a:cubicBezTo>
                  <a:cubicBezTo>
                    <a:pt x="0" y="225737"/>
                    <a:pt x="254" y="231841"/>
                    <a:pt x="1017" y="250791"/>
                  </a:cubicBezTo>
                  <a:cubicBezTo>
                    <a:pt x="1908" y="269740"/>
                    <a:pt x="4833" y="282584"/>
                    <a:pt x="9284" y="293903"/>
                  </a:cubicBezTo>
                  <a:cubicBezTo>
                    <a:pt x="13862" y="305603"/>
                    <a:pt x="19839" y="315523"/>
                    <a:pt x="29759" y="325316"/>
                  </a:cubicBezTo>
                  <a:cubicBezTo>
                    <a:pt x="39679" y="335235"/>
                    <a:pt x="49599" y="341212"/>
                    <a:pt x="61172" y="345791"/>
                  </a:cubicBezTo>
                  <a:cubicBezTo>
                    <a:pt x="72490" y="350242"/>
                    <a:pt x="85335" y="353167"/>
                    <a:pt x="104284" y="354057"/>
                  </a:cubicBezTo>
                  <a:cubicBezTo>
                    <a:pt x="123233" y="354947"/>
                    <a:pt x="129338" y="355075"/>
                    <a:pt x="177537" y="355075"/>
                  </a:cubicBezTo>
                  <a:cubicBezTo>
                    <a:pt x="225737" y="355075"/>
                    <a:pt x="231841" y="354820"/>
                    <a:pt x="250791" y="354057"/>
                  </a:cubicBezTo>
                  <a:cubicBezTo>
                    <a:pt x="269740" y="353167"/>
                    <a:pt x="282584" y="350242"/>
                    <a:pt x="293903" y="345791"/>
                  </a:cubicBezTo>
                  <a:cubicBezTo>
                    <a:pt x="305603" y="341212"/>
                    <a:pt x="315523" y="335235"/>
                    <a:pt x="325316" y="325316"/>
                  </a:cubicBezTo>
                  <a:cubicBezTo>
                    <a:pt x="335235" y="315396"/>
                    <a:pt x="341212" y="305476"/>
                    <a:pt x="345791" y="293903"/>
                  </a:cubicBezTo>
                  <a:cubicBezTo>
                    <a:pt x="350242" y="282584"/>
                    <a:pt x="353167" y="269740"/>
                    <a:pt x="354057" y="250791"/>
                  </a:cubicBezTo>
                  <a:cubicBezTo>
                    <a:pt x="354947" y="231841"/>
                    <a:pt x="355075" y="225737"/>
                    <a:pt x="355075" y="177537"/>
                  </a:cubicBezTo>
                  <a:cubicBezTo>
                    <a:pt x="355075" y="129338"/>
                    <a:pt x="354820" y="123233"/>
                    <a:pt x="354057" y="104284"/>
                  </a:cubicBezTo>
                  <a:cubicBezTo>
                    <a:pt x="353167" y="85335"/>
                    <a:pt x="350242" y="72490"/>
                    <a:pt x="345791" y="61171"/>
                  </a:cubicBezTo>
                  <a:cubicBezTo>
                    <a:pt x="341212" y="49471"/>
                    <a:pt x="335235" y="39552"/>
                    <a:pt x="325316" y="29759"/>
                  </a:cubicBezTo>
                  <a:cubicBezTo>
                    <a:pt x="315396" y="19839"/>
                    <a:pt x="305476" y="13862"/>
                    <a:pt x="293903" y="9284"/>
                  </a:cubicBezTo>
                  <a:cubicBezTo>
                    <a:pt x="282584" y="4833"/>
                    <a:pt x="269740" y="1908"/>
                    <a:pt x="250791" y="1017"/>
                  </a:cubicBezTo>
                  <a:cubicBezTo>
                    <a:pt x="231841" y="127"/>
                    <a:pt x="225737" y="0"/>
                    <a:pt x="177537" y="0"/>
                  </a:cubicBezTo>
                  <a:lnTo>
                    <a:pt x="177537" y="0"/>
                  </a:lnTo>
                  <a:close/>
                </a:path>
              </a:pathLst>
            </a:custGeom>
            <a:grp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FE565B3-DB41-050E-116A-19EFCB6371CF}"/>
                </a:ext>
              </a:extLst>
            </p:cNvPr>
            <p:cNvSpPr/>
            <p:nvPr/>
          </p:nvSpPr>
          <p:spPr>
            <a:xfrm>
              <a:off x="2124682" y="8336743"/>
              <a:ext cx="182369" cy="182369"/>
            </a:xfrm>
            <a:custGeom>
              <a:avLst/>
              <a:gdLst>
                <a:gd name="connsiteX0" fmla="*/ 91185 w 182369"/>
                <a:gd name="connsiteY0" fmla="*/ 0 h 182369"/>
                <a:gd name="connsiteX1" fmla="*/ 0 w 182369"/>
                <a:gd name="connsiteY1" fmla="*/ 91185 h 182369"/>
                <a:gd name="connsiteX2" fmla="*/ 91185 w 182369"/>
                <a:gd name="connsiteY2" fmla="*/ 182370 h 182369"/>
                <a:gd name="connsiteX3" fmla="*/ 182370 w 182369"/>
                <a:gd name="connsiteY3" fmla="*/ 91185 h 182369"/>
                <a:gd name="connsiteX4" fmla="*/ 91185 w 182369"/>
                <a:gd name="connsiteY4" fmla="*/ 0 h 182369"/>
                <a:gd name="connsiteX5" fmla="*/ 91185 w 182369"/>
                <a:gd name="connsiteY5" fmla="*/ 150449 h 182369"/>
                <a:gd name="connsiteX6" fmla="*/ 31921 w 182369"/>
                <a:gd name="connsiteY6" fmla="*/ 91185 h 182369"/>
                <a:gd name="connsiteX7" fmla="*/ 91185 w 182369"/>
                <a:gd name="connsiteY7" fmla="*/ 31921 h 182369"/>
                <a:gd name="connsiteX8" fmla="*/ 150449 w 182369"/>
                <a:gd name="connsiteY8" fmla="*/ 91185 h 182369"/>
                <a:gd name="connsiteX9" fmla="*/ 91185 w 182369"/>
                <a:gd name="connsiteY9" fmla="*/ 150449 h 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69" h="182369">
                  <a:moveTo>
                    <a:pt x="91185" y="0"/>
                  </a:moveTo>
                  <a:cubicBezTo>
                    <a:pt x="40823" y="0"/>
                    <a:pt x="0" y="40823"/>
                    <a:pt x="0" y="91185"/>
                  </a:cubicBezTo>
                  <a:cubicBezTo>
                    <a:pt x="0" y="141547"/>
                    <a:pt x="40823" y="182370"/>
                    <a:pt x="91185" y="182370"/>
                  </a:cubicBezTo>
                  <a:cubicBezTo>
                    <a:pt x="141547" y="182370"/>
                    <a:pt x="182370" y="141547"/>
                    <a:pt x="182370" y="91185"/>
                  </a:cubicBezTo>
                  <a:cubicBezTo>
                    <a:pt x="182370" y="40823"/>
                    <a:pt x="141547" y="0"/>
                    <a:pt x="91185" y="0"/>
                  </a:cubicBezTo>
                  <a:close/>
                  <a:moveTo>
                    <a:pt x="91185" y="150449"/>
                  </a:moveTo>
                  <a:cubicBezTo>
                    <a:pt x="58501" y="150449"/>
                    <a:pt x="31921" y="123996"/>
                    <a:pt x="31921" y="91185"/>
                  </a:cubicBezTo>
                  <a:cubicBezTo>
                    <a:pt x="31921" y="58374"/>
                    <a:pt x="58374" y="31921"/>
                    <a:pt x="91185" y="31921"/>
                  </a:cubicBezTo>
                  <a:cubicBezTo>
                    <a:pt x="123996" y="31921"/>
                    <a:pt x="150449" y="58374"/>
                    <a:pt x="150449" y="91185"/>
                  </a:cubicBezTo>
                  <a:cubicBezTo>
                    <a:pt x="150449" y="123996"/>
                    <a:pt x="123996" y="150449"/>
                    <a:pt x="91185" y="150449"/>
                  </a:cubicBezTo>
                  <a:close/>
                </a:path>
              </a:pathLst>
            </a:custGeom>
            <a:grp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2F6207D-A1FD-0581-F63F-18F3E3533A04}"/>
                </a:ext>
              </a:extLst>
            </p:cNvPr>
            <p:cNvSpPr/>
            <p:nvPr/>
          </p:nvSpPr>
          <p:spPr>
            <a:xfrm>
              <a:off x="2289248" y="8311817"/>
              <a:ext cx="42731" cy="42731"/>
            </a:xfrm>
            <a:custGeom>
              <a:avLst/>
              <a:gdLst>
                <a:gd name="connsiteX0" fmla="*/ 42731 w 42731"/>
                <a:gd name="connsiteY0" fmla="*/ 21366 h 42731"/>
                <a:gd name="connsiteX1" fmla="*/ 21366 w 42731"/>
                <a:gd name="connsiteY1" fmla="*/ 42731 h 42731"/>
                <a:gd name="connsiteX2" fmla="*/ 0 w 42731"/>
                <a:gd name="connsiteY2" fmla="*/ 21366 h 42731"/>
                <a:gd name="connsiteX3" fmla="*/ 21366 w 42731"/>
                <a:gd name="connsiteY3" fmla="*/ 0 h 42731"/>
                <a:gd name="connsiteX4" fmla="*/ 42731 w 42731"/>
                <a:gd name="connsiteY4" fmla="*/ 21366 h 4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1" h="42731">
                  <a:moveTo>
                    <a:pt x="42731" y="21366"/>
                  </a:moveTo>
                  <a:cubicBezTo>
                    <a:pt x="42731" y="33165"/>
                    <a:pt x="33165" y="42731"/>
                    <a:pt x="21366" y="42731"/>
                  </a:cubicBezTo>
                  <a:cubicBezTo>
                    <a:pt x="9566" y="42731"/>
                    <a:pt x="0" y="33165"/>
                    <a:pt x="0" y="21366"/>
                  </a:cubicBezTo>
                  <a:cubicBezTo>
                    <a:pt x="0" y="9566"/>
                    <a:pt x="9566" y="0"/>
                    <a:pt x="21366" y="0"/>
                  </a:cubicBezTo>
                  <a:cubicBezTo>
                    <a:pt x="33165" y="0"/>
                    <a:pt x="42731" y="9566"/>
                    <a:pt x="42731" y="21366"/>
                  </a:cubicBezTo>
                  <a:close/>
                </a:path>
              </a:pathLst>
            </a:custGeom>
            <a:grpFill/>
            <a:ln w="0" cap="flat">
              <a:noFill/>
              <a:prstDash val="solid"/>
              <a:miter/>
            </a:ln>
          </p:spPr>
          <p:txBody>
            <a:bodyPr rtlCol="0" anchor="ctr"/>
            <a:lstStyle/>
            <a:p>
              <a:endParaRPr lang="en-GB"/>
            </a:p>
          </p:txBody>
        </p:sp>
      </p:grpSp>
      <p:sp>
        <p:nvSpPr>
          <p:cNvPr id="25" name="Freeform: Shape 24">
            <a:extLst>
              <a:ext uri="{FF2B5EF4-FFF2-40B4-BE49-F238E27FC236}">
                <a16:creationId xmlns:a16="http://schemas.microsoft.com/office/drawing/2014/main" id="{6D45B8A5-4786-1848-C260-345CA78267C4}"/>
              </a:ext>
            </a:extLst>
          </p:cNvPr>
          <p:cNvSpPr/>
          <p:nvPr/>
        </p:nvSpPr>
        <p:spPr>
          <a:xfrm>
            <a:off x="6025925" y="8174336"/>
            <a:ext cx="203099" cy="387889"/>
          </a:xfrm>
          <a:custGeom>
            <a:avLst/>
            <a:gdLst>
              <a:gd name="connsiteX0" fmla="*/ 162022 w 203099"/>
              <a:gd name="connsiteY0" fmla="*/ 64609 h 387889"/>
              <a:gd name="connsiteX1" fmla="*/ 203099 w 203099"/>
              <a:gd name="connsiteY1" fmla="*/ 64609 h 387889"/>
              <a:gd name="connsiteX2" fmla="*/ 203099 w 203099"/>
              <a:gd name="connsiteY2" fmla="*/ 4 h 387889"/>
              <a:gd name="connsiteX3" fmla="*/ 141419 w 203099"/>
              <a:gd name="connsiteY3" fmla="*/ 4 h 387889"/>
              <a:gd name="connsiteX4" fmla="*/ 77958 w 203099"/>
              <a:gd name="connsiteY4" fmla="*/ 31162 h 387889"/>
              <a:gd name="connsiteX5" fmla="*/ 60917 w 203099"/>
              <a:gd name="connsiteY5" fmla="*/ 93478 h 387889"/>
              <a:gd name="connsiteX6" fmla="*/ 60917 w 203099"/>
              <a:gd name="connsiteY6" fmla="*/ 93478 h 387889"/>
              <a:gd name="connsiteX7" fmla="*/ 60917 w 203099"/>
              <a:gd name="connsiteY7" fmla="*/ 141932 h 387889"/>
              <a:gd name="connsiteX8" fmla="*/ 0 w 203099"/>
              <a:gd name="connsiteY8" fmla="*/ 141932 h 387889"/>
              <a:gd name="connsiteX9" fmla="*/ 0 w 203099"/>
              <a:gd name="connsiteY9" fmla="*/ 210607 h 387889"/>
              <a:gd name="connsiteX10" fmla="*/ 60917 w 203099"/>
              <a:gd name="connsiteY10" fmla="*/ 210607 h 387889"/>
              <a:gd name="connsiteX11" fmla="*/ 60917 w 203099"/>
              <a:gd name="connsiteY11" fmla="*/ 387889 h 387889"/>
              <a:gd name="connsiteX12" fmla="*/ 131118 w 203099"/>
              <a:gd name="connsiteY12" fmla="*/ 387889 h 387889"/>
              <a:gd name="connsiteX13" fmla="*/ 131118 w 203099"/>
              <a:gd name="connsiteY13" fmla="*/ 210607 h 387889"/>
              <a:gd name="connsiteX14" fmla="*/ 191527 w 203099"/>
              <a:gd name="connsiteY14" fmla="*/ 210607 h 387889"/>
              <a:gd name="connsiteX15" fmla="*/ 199920 w 203099"/>
              <a:gd name="connsiteY15" fmla="*/ 141932 h 387889"/>
              <a:gd name="connsiteX16" fmla="*/ 131118 w 203099"/>
              <a:gd name="connsiteY16" fmla="*/ 141932 h 387889"/>
              <a:gd name="connsiteX17" fmla="*/ 131118 w 203099"/>
              <a:gd name="connsiteY17" fmla="*/ 93478 h 387889"/>
              <a:gd name="connsiteX18" fmla="*/ 131118 w 203099"/>
              <a:gd name="connsiteY18" fmla="*/ 93478 h 387889"/>
              <a:gd name="connsiteX19" fmla="*/ 161894 w 203099"/>
              <a:gd name="connsiteY19" fmla="*/ 64609 h 38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099" h="387889">
                <a:moveTo>
                  <a:pt x="162022" y="64609"/>
                </a:moveTo>
                <a:lnTo>
                  <a:pt x="203099" y="64609"/>
                </a:lnTo>
                <a:lnTo>
                  <a:pt x="203099" y="4"/>
                </a:lnTo>
                <a:lnTo>
                  <a:pt x="141419" y="4"/>
                </a:lnTo>
                <a:cubicBezTo>
                  <a:pt x="141419" y="4"/>
                  <a:pt x="102631" y="-1014"/>
                  <a:pt x="77958" y="31162"/>
                </a:cubicBezTo>
                <a:cubicBezTo>
                  <a:pt x="77958" y="31162"/>
                  <a:pt x="61171" y="47059"/>
                  <a:pt x="60917" y="93478"/>
                </a:cubicBezTo>
                <a:lnTo>
                  <a:pt x="60917" y="93478"/>
                </a:lnTo>
                <a:lnTo>
                  <a:pt x="60917" y="141932"/>
                </a:lnTo>
                <a:lnTo>
                  <a:pt x="0" y="141932"/>
                </a:lnTo>
                <a:lnTo>
                  <a:pt x="0" y="210607"/>
                </a:lnTo>
                <a:lnTo>
                  <a:pt x="60917" y="210607"/>
                </a:lnTo>
                <a:lnTo>
                  <a:pt x="60917" y="387889"/>
                </a:lnTo>
                <a:lnTo>
                  <a:pt x="131118" y="387889"/>
                </a:lnTo>
                <a:lnTo>
                  <a:pt x="131118" y="210607"/>
                </a:lnTo>
                <a:lnTo>
                  <a:pt x="191527" y="210607"/>
                </a:lnTo>
                <a:lnTo>
                  <a:pt x="199920" y="141932"/>
                </a:lnTo>
                <a:lnTo>
                  <a:pt x="131118" y="141932"/>
                </a:lnTo>
                <a:lnTo>
                  <a:pt x="131118" y="93478"/>
                </a:lnTo>
                <a:lnTo>
                  <a:pt x="131118" y="93478"/>
                </a:lnTo>
                <a:cubicBezTo>
                  <a:pt x="131245" y="88009"/>
                  <a:pt x="133661" y="64227"/>
                  <a:pt x="161894" y="64609"/>
                </a:cubicBezTo>
                <a:close/>
              </a:path>
            </a:pathLst>
          </a:custGeom>
          <a:solidFill>
            <a:schemeClr val="bg1"/>
          </a:solidFill>
          <a:ln w="0" cap="flat">
            <a:noFill/>
            <a:prstDash val="solid"/>
            <a:miter/>
          </a:ln>
        </p:spPr>
        <p:txBody>
          <a:bodyPr rtlCol="0" anchor="ctr"/>
          <a:lstStyle/>
          <a:p>
            <a:endParaRPr lang="en-GB"/>
          </a:p>
        </p:txBody>
      </p:sp>
      <p:grpSp>
        <p:nvGrpSpPr>
          <p:cNvPr id="26" name="Graphic 18">
            <a:extLst>
              <a:ext uri="{FF2B5EF4-FFF2-40B4-BE49-F238E27FC236}">
                <a16:creationId xmlns:a16="http://schemas.microsoft.com/office/drawing/2014/main" id="{51BCE835-09FB-6402-DBB3-BB908039A744}"/>
              </a:ext>
            </a:extLst>
          </p:cNvPr>
          <p:cNvGrpSpPr/>
          <p:nvPr/>
        </p:nvGrpSpPr>
        <p:grpSpPr>
          <a:xfrm>
            <a:off x="5932451" y="7449566"/>
            <a:ext cx="389412" cy="387885"/>
            <a:chOff x="5932451" y="7449566"/>
            <a:chExt cx="389412" cy="387885"/>
          </a:xfrm>
          <a:solidFill>
            <a:schemeClr val="bg1"/>
          </a:solidFill>
        </p:grpSpPr>
        <p:sp>
          <p:nvSpPr>
            <p:cNvPr id="27" name="Freeform: Shape 26">
              <a:extLst>
                <a:ext uri="{FF2B5EF4-FFF2-40B4-BE49-F238E27FC236}">
                  <a16:creationId xmlns:a16="http://schemas.microsoft.com/office/drawing/2014/main" id="{A9DF0491-A28C-E70D-549E-FEB01BEFDBAF}"/>
                </a:ext>
              </a:extLst>
            </p:cNvPr>
            <p:cNvSpPr/>
            <p:nvPr/>
          </p:nvSpPr>
          <p:spPr>
            <a:xfrm>
              <a:off x="5932451" y="7449566"/>
              <a:ext cx="93601" cy="387885"/>
            </a:xfrm>
            <a:custGeom>
              <a:avLst/>
              <a:gdLst>
                <a:gd name="connsiteX0" fmla="*/ 6486 w 93601"/>
                <a:gd name="connsiteY0" fmla="*/ 128829 h 387885"/>
                <a:gd name="connsiteX1" fmla="*/ 87115 w 93601"/>
                <a:gd name="connsiteY1" fmla="*/ 128829 h 387885"/>
                <a:gd name="connsiteX2" fmla="*/ 87115 w 93601"/>
                <a:gd name="connsiteY2" fmla="*/ 387886 h 387885"/>
                <a:gd name="connsiteX3" fmla="*/ 6486 w 93601"/>
                <a:gd name="connsiteY3" fmla="*/ 387886 h 387885"/>
                <a:gd name="connsiteX4" fmla="*/ 6486 w 93601"/>
                <a:gd name="connsiteY4" fmla="*/ 128829 h 387885"/>
                <a:gd name="connsiteX5" fmla="*/ 46801 w 93601"/>
                <a:gd name="connsiteY5" fmla="*/ 0 h 387885"/>
                <a:gd name="connsiteX6" fmla="*/ 93601 w 93601"/>
                <a:gd name="connsiteY6" fmla="*/ 46673 h 387885"/>
                <a:gd name="connsiteX7" fmla="*/ 46801 w 93601"/>
                <a:gd name="connsiteY7" fmla="*/ 93347 h 387885"/>
                <a:gd name="connsiteX8" fmla="*/ 0 w 93601"/>
                <a:gd name="connsiteY8" fmla="*/ 46673 h 387885"/>
                <a:gd name="connsiteX9" fmla="*/ 46801 w 93601"/>
                <a:gd name="connsiteY9" fmla="*/ 0 h 3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01" h="387885">
                  <a:moveTo>
                    <a:pt x="6486" y="128829"/>
                  </a:moveTo>
                  <a:lnTo>
                    <a:pt x="87115" y="128829"/>
                  </a:lnTo>
                  <a:lnTo>
                    <a:pt x="87115" y="387886"/>
                  </a:lnTo>
                  <a:lnTo>
                    <a:pt x="6486" y="387886"/>
                  </a:lnTo>
                  <a:lnTo>
                    <a:pt x="6486" y="128829"/>
                  </a:lnTo>
                  <a:close/>
                  <a:moveTo>
                    <a:pt x="46801" y="0"/>
                  </a:moveTo>
                  <a:cubicBezTo>
                    <a:pt x="72617" y="0"/>
                    <a:pt x="93601" y="20984"/>
                    <a:pt x="93601" y="46673"/>
                  </a:cubicBezTo>
                  <a:cubicBezTo>
                    <a:pt x="93601" y="72363"/>
                    <a:pt x="72617" y="93347"/>
                    <a:pt x="46801" y="93347"/>
                  </a:cubicBezTo>
                  <a:cubicBezTo>
                    <a:pt x="20984" y="93347"/>
                    <a:pt x="0" y="72490"/>
                    <a:pt x="0" y="46673"/>
                  </a:cubicBezTo>
                  <a:cubicBezTo>
                    <a:pt x="0" y="20857"/>
                    <a:pt x="20857" y="0"/>
                    <a:pt x="46801" y="0"/>
                  </a:cubicBezTo>
                </a:path>
              </a:pathLst>
            </a:custGeom>
            <a:grp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3641298-FB0D-3AAA-0CE0-D9AB1FDD135F}"/>
                </a:ext>
              </a:extLst>
            </p:cNvPr>
            <p:cNvSpPr/>
            <p:nvPr/>
          </p:nvSpPr>
          <p:spPr>
            <a:xfrm>
              <a:off x="6070182" y="7572036"/>
              <a:ext cx="251680" cy="265415"/>
            </a:xfrm>
            <a:custGeom>
              <a:avLst/>
              <a:gdLst>
                <a:gd name="connsiteX0" fmla="*/ 0 w 251680"/>
                <a:gd name="connsiteY0" fmla="*/ 6359 h 265415"/>
                <a:gd name="connsiteX1" fmla="*/ 77450 w 251680"/>
                <a:gd name="connsiteY1" fmla="*/ 6359 h 265415"/>
                <a:gd name="connsiteX2" fmla="*/ 77450 w 251680"/>
                <a:gd name="connsiteY2" fmla="*/ 41841 h 265415"/>
                <a:gd name="connsiteX3" fmla="*/ 78595 w 251680"/>
                <a:gd name="connsiteY3" fmla="*/ 41841 h 265415"/>
                <a:gd name="connsiteX4" fmla="*/ 154900 w 251680"/>
                <a:gd name="connsiteY4" fmla="*/ 0 h 265415"/>
                <a:gd name="connsiteX5" fmla="*/ 251681 w 251680"/>
                <a:gd name="connsiteY5" fmla="*/ 123360 h 265415"/>
                <a:gd name="connsiteX6" fmla="*/ 251681 w 251680"/>
                <a:gd name="connsiteY6" fmla="*/ 265416 h 265415"/>
                <a:gd name="connsiteX7" fmla="*/ 171052 w 251680"/>
                <a:gd name="connsiteY7" fmla="*/ 265416 h 265415"/>
                <a:gd name="connsiteX8" fmla="*/ 171052 w 251680"/>
                <a:gd name="connsiteY8" fmla="*/ 139385 h 265415"/>
                <a:gd name="connsiteX9" fmla="*/ 129083 w 251680"/>
                <a:gd name="connsiteY9" fmla="*/ 70710 h 265415"/>
                <a:gd name="connsiteX10" fmla="*/ 80757 w 251680"/>
                <a:gd name="connsiteY10" fmla="*/ 137223 h 265415"/>
                <a:gd name="connsiteX11" fmla="*/ 80757 w 251680"/>
                <a:gd name="connsiteY11" fmla="*/ 265416 h 265415"/>
                <a:gd name="connsiteX12" fmla="*/ 127 w 251680"/>
                <a:gd name="connsiteY12" fmla="*/ 265416 h 265415"/>
                <a:gd name="connsiteX13" fmla="*/ 127 w 251680"/>
                <a:gd name="connsiteY13" fmla="*/ 6359 h 26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680" h="265415">
                  <a:moveTo>
                    <a:pt x="0" y="6359"/>
                  </a:moveTo>
                  <a:lnTo>
                    <a:pt x="77450" y="6359"/>
                  </a:lnTo>
                  <a:lnTo>
                    <a:pt x="77450" y="41841"/>
                  </a:lnTo>
                  <a:lnTo>
                    <a:pt x="78595" y="41841"/>
                  </a:lnTo>
                  <a:cubicBezTo>
                    <a:pt x="89405" y="21493"/>
                    <a:pt x="115730" y="0"/>
                    <a:pt x="154900" y="0"/>
                  </a:cubicBezTo>
                  <a:cubicBezTo>
                    <a:pt x="236547" y="0"/>
                    <a:pt x="251681" y="53668"/>
                    <a:pt x="251681" y="123360"/>
                  </a:cubicBezTo>
                  <a:lnTo>
                    <a:pt x="251681" y="265416"/>
                  </a:lnTo>
                  <a:lnTo>
                    <a:pt x="171052" y="265416"/>
                  </a:lnTo>
                  <a:lnTo>
                    <a:pt x="171052" y="139385"/>
                  </a:lnTo>
                  <a:cubicBezTo>
                    <a:pt x="171052" y="109371"/>
                    <a:pt x="170543" y="70710"/>
                    <a:pt x="129083" y="70710"/>
                  </a:cubicBezTo>
                  <a:cubicBezTo>
                    <a:pt x="87624" y="70710"/>
                    <a:pt x="80757" y="103521"/>
                    <a:pt x="80757" y="137223"/>
                  </a:cubicBezTo>
                  <a:lnTo>
                    <a:pt x="80757" y="265416"/>
                  </a:lnTo>
                  <a:lnTo>
                    <a:pt x="127" y="265416"/>
                  </a:lnTo>
                  <a:lnTo>
                    <a:pt x="127" y="6359"/>
                  </a:lnTo>
                  <a:close/>
                </a:path>
              </a:pathLst>
            </a:custGeom>
            <a:grpFill/>
            <a:ln w="0" cap="flat">
              <a:noFill/>
              <a:prstDash val="solid"/>
              <a:miter/>
            </a:ln>
          </p:spPr>
          <p:txBody>
            <a:bodyPr rtlCol="0" anchor="ctr"/>
            <a:lstStyle/>
            <a:p>
              <a:endParaRPr lang="en-GB"/>
            </a:p>
          </p:txBody>
        </p:sp>
      </p:grpSp>
      <p:sp>
        <p:nvSpPr>
          <p:cNvPr id="30" name="Freeform: Shape 29">
            <a:extLst>
              <a:ext uri="{FF2B5EF4-FFF2-40B4-BE49-F238E27FC236}">
                <a16:creationId xmlns:a16="http://schemas.microsoft.com/office/drawing/2014/main" id="{78049C59-1D1D-DB09-DEAD-E3BAFABD2AAC}"/>
              </a:ext>
            </a:extLst>
          </p:cNvPr>
          <p:cNvSpPr/>
          <p:nvPr/>
        </p:nvSpPr>
        <p:spPr>
          <a:xfrm>
            <a:off x="2021670" y="9041805"/>
            <a:ext cx="388140" cy="271647"/>
          </a:xfrm>
          <a:custGeom>
            <a:avLst/>
            <a:gdLst>
              <a:gd name="connsiteX0" fmla="*/ 380001 w 388140"/>
              <a:gd name="connsiteY0" fmla="*/ 42477 h 271647"/>
              <a:gd name="connsiteX1" fmla="*/ 345664 w 388140"/>
              <a:gd name="connsiteY1" fmla="*/ 8139 h 271647"/>
              <a:gd name="connsiteX2" fmla="*/ 194070 w 388140"/>
              <a:gd name="connsiteY2" fmla="*/ 0 h 271647"/>
              <a:gd name="connsiteX3" fmla="*/ 42477 w 388140"/>
              <a:gd name="connsiteY3" fmla="*/ 8139 h 271647"/>
              <a:gd name="connsiteX4" fmla="*/ 8139 w 388140"/>
              <a:gd name="connsiteY4" fmla="*/ 42477 h 271647"/>
              <a:gd name="connsiteX5" fmla="*/ 0 w 388140"/>
              <a:gd name="connsiteY5" fmla="*/ 135824 h 271647"/>
              <a:gd name="connsiteX6" fmla="*/ 8139 w 388140"/>
              <a:gd name="connsiteY6" fmla="*/ 229171 h 271647"/>
              <a:gd name="connsiteX7" fmla="*/ 42477 w 388140"/>
              <a:gd name="connsiteY7" fmla="*/ 263508 h 271647"/>
              <a:gd name="connsiteX8" fmla="*/ 194070 w 388140"/>
              <a:gd name="connsiteY8" fmla="*/ 271647 h 271647"/>
              <a:gd name="connsiteX9" fmla="*/ 345664 w 388140"/>
              <a:gd name="connsiteY9" fmla="*/ 263508 h 271647"/>
              <a:gd name="connsiteX10" fmla="*/ 380001 w 388140"/>
              <a:gd name="connsiteY10" fmla="*/ 229171 h 271647"/>
              <a:gd name="connsiteX11" fmla="*/ 388140 w 388140"/>
              <a:gd name="connsiteY11" fmla="*/ 135824 h 271647"/>
              <a:gd name="connsiteX12" fmla="*/ 380001 w 388140"/>
              <a:gd name="connsiteY12" fmla="*/ 42477 h 271647"/>
              <a:gd name="connsiteX13" fmla="*/ 155409 w 388140"/>
              <a:gd name="connsiteY13" fmla="*/ 194070 h 271647"/>
              <a:gd name="connsiteX14" fmla="*/ 155409 w 388140"/>
              <a:gd name="connsiteY14" fmla="*/ 77704 h 271647"/>
              <a:gd name="connsiteX15" fmla="*/ 256132 w 388140"/>
              <a:gd name="connsiteY15" fmla="*/ 135951 h 271647"/>
              <a:gd name="connsiteX16" fmla="*/ 155409 w 388140"/>
              <a:gd name="connsiteY16" fmla="*/ 194070 h 27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140" h="271647">
                <a:moveTo>
                  <a:pt x="380001" y="42477"/>
                </a:moveTo>
                <a:cubicBezTo>
                  <a:pt x="375550" y="25817"/>
                  <a:pt x="362451" y="12590"/>
                  <a:pt x="345664" y="8139"/>
                </a:cubicBezTo>
                <a:cubicBezTo>
                  <a:pt x="315396" y="0"/>
                  <a:pt x="194070" y="0"/>
                  <a:pt x="194070" y="0"/>
                </a:cubicBezTo>
                <a:cubicBezTo>
                  <a:pt x="194070" y="0"/>
                  <a:pt x="72745" y="0"/>
                  <a:pt x="42477" y="8139"/>
                </a:cubicBezTo>
                <a:cubicBezTo>
                  <a:pt x="25817" y="12590"/>
                  <a:pt x="12590" y="25690"/>
                  <a:pt x="8139" y="42477"/>
                </a:cubicBezTo>
                <a:cubicBezTo>
                  <a:pt x="0" y="72745"/>
                  <a:pt x="0" y="135824"/>
                  <a:pt x="0" y="135824"/>
                </a:cubicBezTo>
                <a:cubicBezTo>
                  <a:pt x="0" y="135824"/>
                  <a:pt x="0" y="198903"/>
                  <a:pt x="8139" y="229171"/>
                </a:cubicBezTo>
                <a:cubicBezTo>
                  <a:pt x="12590" y="245831"/>
                  <a:pt x="25689" y="259057"/>
                  <a:pt x="42477" y="263508"/>
                </a:cubicBezTo>
                <a:cubicBezTo>
                  <a:pt x="72745" y="271647"/>
                  <a:pt x="194070" y="271647"/>
                  <a:pt x="194070" y="271647"/>
                </a:cubicBezTo>
                <a:cubicBezTo>
                  <a:pt x="194070" y="271647"/>
                  <a:pt x="315396" y="271647"/>
                  <a:pt x="345664" y="263508"/>
                </a:cubicBezTo>
                <a:cubicBezTo>
                  <a:pt x="362324" y="259057"/>
                  <a:pt x="375550" y="245958"/>
                  <a:pt x="380001" y="229171"/>
                </a:cubicBezTo>
                <a:cubicBezTo>
                  <a:pt x="388140" y="198903"/>
                  <a:pt x="388140" y="135824"/>
                  <a:pt x="388140" y="135824"/>
                </a:cubicBezTo>
                <a:cubicBezTo>
                  <a:pt x="388140" y="135824"/>
                  <a:pt x="388140" y="72745"/>
                  <a:pt x="380001" y="42477"/>
                </a:cubicBezTo>
                <a:close/>
                <a:moveTo>
                  <a:pt x="155409" y="194070"/>
                </a:moveTo>
                <a:lnTo>
                  <a:pt x="155409" y="77704"/>
                </a:lnTo>
                <a:lnTo>
                  <a:pt x="256132" y="135951"/>
                </a:lnTo>
                <a:lnTo>
                  <a:pt x="155409" y="194070"/>
                </a:lnTo>
                <a:close/>
              </a:path>
            </a:pathLst>
          </a:custGeom>
          <a:solidFill>
            <a:schemeClr val="bg1"/>
          </a:solidFill>
          <a:ln w="0" cap="flat">
            <a:noFill/>
            <a:prstDash val="solid"/>
            <a:miter/>
          </a:ln>
        </p:spPr>
        <p:txBody>
          <a:bodyPr rtlCol="0" anchor="ctr"/>
          <a:lstStyle/>
          <a:p>
            <a:endParaRPr lang="en-GB"/>
          </a:p>
        </p:txBody>
      </p:sp>
      <p:grpSp>
        <p:nvGrpSpPr>
          <p:cNvPr id="31" name="object 4">
            <a:extLst>
              <a:ext uri="{FF2B5EF4-FFF2-40B4-BE49-F238E27FC236}">
                <a16:creationId xmlns:a16="http://schemas.microsoft.com/office/drawing/2014/main" id="{BAC76DB9-838D-14A6-5299-739E47102FAD}"/>
              </a:ext>
            </a:extLst>
          </p:cNvPr>
          <p:cNvGrpSpPr>
            <a:grpSpLocks/>
          </p:cNvGrpSpPr>
          <p:nvPr userDrawn="1"/>
        </p:nvGrpSpPr>
        <p:grpSpPr>
          <a:xfrm>
            <a:off x="2044700" y="10626725"/>
            <a:ext cx="1612900" cy="1612900"/>
            <a:chOff x="1675341" y="756689"/>
            <a:chExt cx="2275205" cy="2272030"/>
          </a:xfrm>
        </p:grpSpPr>
        <p:sp>
          <p:nvSpPr>
            <p:cNvPr id="32" name="object 5">
              <a:extLst>
                <a:ext uri="{FF2B5EF4-FFF2-40B4-BE49-F238E27FC236}">
                  <a16:creationId xmlns:a16="http://schemas.microsoft.com/office/drawing/2014/main" id="{1E8598E2-F853-5C3D-12BC-DFFC996AE6B6}"/>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33" name="object 6">
              <a:extLst>
                <a:ext uri="{FF2B5EF4-FFF2-40B4-BE49-F238E27FC236}">
                  <a16:creationId xmlns:a16="http://schemas.microsoft.com/office/drawing/2014/main" id="{0B4BBBCC-CBCC-D224-9AD8-63E197089BBA}"/>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34" name="object 7">
              <a:extLst>
                <a:ext uri="{FF2B5EF4-FFF2-40B4-BE49-F238E27FC236}">
                  <a16:creationId xmlns:a16="http://schemas.microsoft.com/office/drawing/2014/main" id="{45B0E4C2-39DD-8501-BA27-164933A33F8D}"/>
                </a:ext>
              </a:extLst>
            </p:cNvPr>
            <p:cNvPicPr/>
            <p:nvPr/>
          </p:nvPicPr>
          <p:blipFill>
            <a:blip r:embed="rId2" cstate="print"/>
            <a:stretch>
              <a:fillRect/>
            </a:stretch>
          </p:blipFill>
          <p:spPr>
            <a:xfrm>
              <a:off x="1913232" y="2234279"/>
              <a:ext cx="97546" cy="136760"/>
            </a:xfrm>
            <a:prstGeom prst="rect">
              <a:avLst/>
            </a:prstGeom>
          </p:spPr>
        </p:pic>
        <p:pic>
          <p:nvPicPr>
            <p:cNvPr id="35" name="object 8">
              <a:extLst>
                <a:ext uri="{FF2B5EF4-FFF2-40B4-BE49-F238E27FC236}">
                  <a16:creationId xmlns:a16="http://schemas.microsoft.com/office/drawing/2014/main" id="{2578E418-AFA7-E325-4AB1-AFF9A13F5FA9}"/>
                </a:ext>
              </a:extLst>
            </p:cNvPr>
            <p:cNvPicPr/>
            <p:nvPr/>
          </p:nvPicPr>
          <p:blipFill>
            <a:blip r:embed="rId3" cstate="print"/>
            <a:stretch>
              <a:fillRect/>
            </a:stretch>
          </p:blipFill>
          <p:spPr>
            <a:xfrm>
              <a:off x="2060611" y="2234280"/>
              <a:ext cx="97337" cy="134142"/>
            </a:xfrm>
            <a:prstGeom prst="rect">
              <a:avLst/>
            </a:prstGeom>
          </p:spPr>
        </p:pic>
        <p:sp>
          <p:nvSpPr>
            <p:cNvPr id="36" name="object 9">
              <a:extLst>
                <a:ext uri="{FF2B5EF4-FFF2-40B4-BE49-F238E27FC236}">
                  <a16:creationId xmlns:a16="http://schemas.microsoft.com/office/drawing/2014/main" id="{A8BCA7B2-567A-3F7C-21E7-183F9637828C}"/>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37" name="object 10">
              <a:extLst>
                <a:ext uri="{FF2B5EF4-FFF2-40B4-BE49-F238E27FC236}">
                  <a16:creationId xmlns:a16="http://schemas.microsoft.com/office/drawing/2014/main" id="{59AF7A2D-904D-E8CB-7090-DE61D29EA6E2}"/>
                </a:ext>
              </a:extLst>
            </p:cNvPr>
            <p:cNvPicPr/>
            <p:nvPr/>
          </p:nvPicPr>
          <p:blipFill>
            <a:blip r:embed="rId4" cstate="print"/>
            <a:stretch>
              <a:fillRect/>
            </a:stretch>
          </p:blipFill>
          <p:spPr>
            <a:xfrm>
              <a:off x="2264586" y="2234280"/>
              <a:ext cx="113221" cy="134142"/>
            </a:xfrm>
            <a:prstGeom prst="rect">
              <a:avLst/>
            </a:prstGeom>
          </p:spPr>
        </p:pic>
        <p:sp>
          <p:nvSpPr>
            <p:cNvPr id="38" name="object 11">
              <a:extLst>
                <a:ext uri="{FF2B5EF4-FFF2-40B4-BE49-F238E27FC236}">
                  <a16:creationId xmlns:a16="http://schemas.microsoft.com/office/drawing/2014/main" id="{5A4DB065-8F37-2458-64BA-1DC3868FAFBC}"/>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39" name="object 12">
              <a:extLst>
                <a:ext uri="{FF2B5EF4-FFF2-40B4-BE49-F238E27FC236}">
                  <a16:creationId xmlns:a16="http://schemas.microsoft.com/office/drawing/2014/main" id="{99EB25EB-3E98-D766-B75C-FBD34D8564AD}"/>
                </a:ext>
              </a:extLst>
            </p:cNvPr>
            <p:cNvPicPr/>
            <p:nvPr/>
          </p:nvPicPr>
          <p:blipFill>
            <a:blip r:embed="rId5" cstate="print"/>
            <a:stretch>
              <a:fillRect/>
            </a:stretch>
          </p:blipFill>
          <p:spPr>
            <a:xfrm>
              <a:off x="2530110" y="2234284"/>
              <a:ext cx="92311" cy="134142"/>
            </a:xfrm>
            <a:prstGeom prst="rect">
              <a:avLst/>
            </a:prstGeom>
          </p:spPr>
        </p:pic>
        <p:pic>
          <p:nvPicPr>
            <p:cNvPr id="40" name="object 13">
              <a:extLst>
                <a:ext uri="{FF2B5EF4-FFF2-40B4-BE49-F238E27FC236}">
                  <a16:creationId xmlns:a16="http://schemas.microsoft.com/office/drawing/2014/main" id="{CA9DF136-83B5-2071-D520-FFB25C3E5C41}"/>
                </a:ext>
              </a:extLst>
            </p:cNvPr>
            <p:cNvPicPr/>
            <p:nvPr/>
          </p:nvPicPr>
          <p:blipFill>
            <a:blip r:embed="rId6" cstate="print"/>
            <a:stretch>
              <a:fillRect/>
            </a:stretch>
          </p:blipFill>
          <p:spPr>
            <a:xfrm>
              <a:off x="2650302" y="2231664"/>
              <a:ext cx="85264" cy="139576"/>
            </a:xfrm>
            <a:prstGeom prst="rect">
              <a:avLst/>
            </a:prstGeom>
          </p:spPr>
        </p:pic>
        <p:sp>
          <p:nvSpPr>
            <p:cNvPr id="41" name="object 14">
              <a:extLst>
                <a:ext uri="{FF2B5EF4-FFF2-40B4-BE49-F238E27FC236}">
                  <a16:creationId xmlns:a16="http://schemas.microsoft.com/office/drawing/2014/main" id="{BB443945-BF96-4597-17F8-025F89D1BC4C}"/>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42" name="object 15">
              <a:extLst>
                <a:ext uri="{FF2B5EF4-FFF2-40B4-BE49-F238E27FC236}">
                  <a16:creationId xmlns:a16="http://schemas.microsoft.com/office/drawing/2014/main" id="{07334217-5B08-4E42-D9B6-91FBCCF7EF3E}"/>
                </a:ext>
              </a:extLst>
            </p:cNvPr>
            <p:cNvPicPr/>
            <p:nvPr/>
          </p:nvPicPr>
          <p:blipFill>
            <a:blip r:embed="rId7" cstate="print"/>
            <a:stretch>
              <a:fillRect/>
            </a:stretch>
          </p:blipFill>
          <p:spPr>
            <a:xfrm>
              <a:off x="2830980" y="2233925"/>
              <a:ext cx="217271" cy="134620"/>
            </a:xfrm>
            <a:prstGeom prst="rect">
              <a:avLst/>
            </a:prstGeom>
          </p:spPr>
        </p:pic>
        <p:pic>
          <p:nvPicPr>
            <p:cNvPr id="43" name="object 16">
              <a:extLst>
                <a:ext uri="{FF2B5EF4-FFF2-40B4-BE49-F238E27FC236}">
                  <a16:creationId xmlns:a16="http://schemas.microsoft.com/office/drawing/2014/main" id="{C8829674-D959-27B4-F693-6EA1DEA92E59}"/>
                </a:ext>
              </a:extLst>
            </p:cNvPr>
            <p:cNvPicPr/>
            <p:nvPr/>
          </p:nvPicPr>
          <p:blipFill>
            <a:blip r:embed="rId8" cstate="print"/>
            <a:stretch>
              <a:fillRect/>
            </a:stretch>
          </p:blipFill>
          <p:spPr>
            <a:xfrm>
              <a:off x="3137399" y="2231666"/>
              <a:ext cx="122581" cy="139377"/>
            </a:xfrm>
            <a:prstGeom prst="rect">
              <a:avLst/>
            </a:prstGeom>
          </p:spPr>
        </p:pic>
        <p:pic>
          <p:nvPicPr>
            <p:cNvPr id="44" name="object 17">
              <a:extLst>
                <a:ext uri="{FF2B5EF4-FFF2-40B4-BE49-F238E27FC236}">
                  <a16:creationId xmlns:a16="http://schemas.microsoft.com/office/drawing/2014/main" id="{E7B5A2F7-1AF8-0B63-BF95-415A974E2B7F}"/>
                </a:ext>
              </a:extLst>
            </p:cNvPr>
            <p:cNvPicPr/>
            <p:nvPr/>
          </p:nvPicPr>
          <p:blipFill>
            <a:blip r:embed="rId9" cstate="print"/>
            <a:stretch>
              <a:fillRect/>
            </a:stretch>
          </p:blipFill>
          <p:spPr>
            <a:xfrm>
              <a:off x="3302992" y="2234285"/>
              <a:ext cx="72594" cy="134132"/>
            </a:xfrm>
            <a:prstGeom prst="rect">
              <a:avLst/>
            </a:prstGeom>
          </p:spPr>
        </p:pic>
        <p:sp>
          <p:nvSpPr>
            <p:cNvPr id="45" name="object 18">
              <a:extLst>
                <a:ext uri="{FF2B5EF4-FFF2-40B4-BE49-F238E27FC236}">
                  <a16:creationId xmlns:a16="http://schemas.microsoft.com/office/drawing/2014/main" id="{EB0A5CBC-BE7E-1493-F52B-066C019DDD12}"/>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46" name="object 19">
              <a:extLst>
                <a:ext uri="{FF2B5EF4-FFF2-40B4-BE49-F238E27FC236}">
                  <a16:creationId xmlns:a16="http://schemas.microsoft.com/office/drawing/2014/main" id="{B2372EA1-8CC9-84A7-9C34-692FC3917B4D}"/>
                </a:ext>
              </a:extLst>
            </p:cNvPr>
            <p:cNvPicPr/>
            <p:nvPr/>
          </p:nvPicPr>
          <p:blipFill>
            <a:blip r:embed="rId10" cstate="print"/>
            <a:stretch>
              <a:fillRect/>
            </a:stretch>
          </p:blipFill>
          <p:spPr>
            <a:xfrm>
              <a:off x="2821167" y="926515"/>
              <a:ext cx="915186" cy="1092200"/>
            </a:xfrm>
            <a:prstGeom prst="rect">
              <a:avLst/>
            </a:prstGeom>
          </p:spPr>
        </p:pic>
      </p:grpSp>
      <p:pic>
        <p:nvPicPr>
          <p:cNvPr id="2" name="Picture 1" descr="A white x on a black background&#10;&#10;Description automatically generated">
            <a:extLst>
              <a:ext uri="{FF2B5EF4-FFF2-40B4-BE49-F238E27FC236}">
                <a16:creationId xmlns:a16="http://schemas.microsoft.com/office/drawing/2014/main" id="{9E024085-02AD-160F-7B0A-581190A7284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6752" r="17012"/>
          <a:stretch/>
        </p:blipFill>
        <p:spPr>
          <a:xfrm>
            <a:off x="2021798" y="7521473"/>
            <a:ext cx="388139" cy="366250"/>
          </a:xfrm>
          <a:prstGeom prst="rect">
            <a:avLst/>
          </a:prstGeom>
        </p:spPr>
      </p:pic>
    </p:spTree>
    <p:extLst>
      <p:ext uri="{BB962C8B-B14F-4D97-AF65-F5344CB8AC3E}">
        <p14:creationId xmlns:p14="http://schemas.microsoft.com/office/powerpoint/2010/main" val="188236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2">
    <p:bg>
      <p:bgPr>
        <a:solidFill>
          <a:schemeClr val="accent1"/>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B8FBB10-D683-B306-CDEB-747B9FD7098B}"/>
              </a:ext>
            </a:extLst>
          </p:cNvPr>
          <p:cNvSpPr/>
          <p:nvPr userDrawn="1"/>
        </p:nvSpPr>
        <p:spPr>
          <a:xfrm>
            <a:off x="856" y="0"/>
            <a:ext cx="24382289" cy="11429487"/>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chemeClr val="bg1"/>
          </a:solidFill>
        </p:spPr>
        <p:txBody>
          <a:bodyPr wrap="square" lIns="0" tIns="0" rIns="0" bIns="0" rtlCol="0"/>
          <a:lstStyle/>
          <a:p>
            <a:endParaRPr/>
          </a:p>
        </p:txBody>
      </p:sp>
      <p:sp>
        <p:nvSpPr>
          <p:cNvPr id="7" name="Freeform: Shape 6">
            <a:extLst>
              <a:ext uri="{FF2B5EF4-FFF2-40B4-BE49-F238E27FC236}">
                <a16:creationId xmlns:a16="http://schemas.microsoft.com/office/drawing/2014/main" id="{F408A580-082A-27DA-12E6-DE37996440BD}"/>
              </a:ext>
            </a:extLst>
          </p:cNvPr>
          <p:cNvSpPr/>
          <p:nvPr userDrawn="1"/>
        </p:nvSpPr>
        <p:spPr>
          <a:xfrm>
            <a:off x="7086600" y="2137"/>
            <a:ext cx="17297399" cy="11451929"/>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F2F4F3"/>
          </a:solidFill>
          <a:ln w="0" cap="flat">
            <a:noFill/>
            <a:prstDash val="solid"/>
            <a:miter/>
          </a:ln>
        </p:spPr>
        <p:txBody>
          <a:bodyPr rtlCol="0" anchor="ctr"/>
          <a:lstStyle/>
          <a:p>
            <a:pPr lvl="0"/>
            <a:endParaRPr lang="en-GB"/>
          </a:p>
        </p:txBody>
      </p:sp>
      <p:sp>
        <p:nvSpPr>
          <p:cNvPr id="5" name="Slide Number Placeholder 4">
            <a:extLst>
              <a:ext uri="{FF2B5EF4-FFF2-40B4-BE49-F238E27FC236}">
                <a16:creationId xmlns:a16="http://schemas.microsoft.com/office/drawing/2014/main" id="{8BA6A4DE-1614-DDC7-9354-BEA7B2252965}"/>
              </a:ext>
            </a:extLst>
          </p:cNvPr>
          <p:cNvSpPr>
            <a:spLocks noGrp="1"/>
          </p:cNvSpPr>
          <p:nvPr>
            <p:ph type="sldNum" sz="quarter" idx="10"/>
          </p:nvPr>
        </p:nvSpPr>
        <p:spPr/>
        <p:txBody>
          <a:bodyPr/>
          <a:lstStyle>
            <a:lvl1pPr>
              <a:defRPr>
                <a:solidFill>
                  <a:schemeClr val="bg1"/>
                </a:solidFill>
              </a:defRPr>
            </a:lvl1pPr>
          </a:lstStyle>
          <a:p>
            <a:fld id="{BC4F9636-13E4-43A0-8806-7B38CCEAC825}" type="slidenum">
              <a:rPr lang="en-GB" smtClean="0"/>
              <a:pPr/>
              <a:t>‹#›</a:t>
            </a:fld>
            <a:endParaRPr lang="en-GB"/>
          </a:p>
        </p:txBody>
      </p:sp>
      <p:sp>
        <p:nvSpPr>
          <p:cNvPr id="10" name="Text Placeholder 9">
            <a:extLst>
              <a:ext uri="{FF2B5EF4-FFF2-40B4-BE49-F238E27FC236}">
                <a16:creationId xmlns:a16="http://schemas.microsoft.com/office/drawing/2014/main" id="{25F660B6-D148-90DB-CF3B-DB69195E5F5F}"/>
              </a:ext>
            </a:extLst>
          </p:cNvPr>
          <p:cNvSpPr>
            <a:spLocks noGrp="1"/>
          </p:cNvSpPr>
          <p:nvPr>
            <p:ph type="body" sz="quarter" idx="11" hasCustomPrompt="1"/>
          </p:nvPr>
        </p:nvSpPr>
        <p:spPr>
          <a:xfrm>
            <a:off x="2032393" y="2249833"/>
            <a:ext cx="6482957" cy="476250"/>
          </a:xfrm>
        </p:spPr>
        <p:txBody>
          <a:bodyPr/>
          <a:lstStyle>
            <a:lvl1pPr>
              <a:defRPr b="1">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a:t>Title</a:t>
            </a:r>
          </a:p>
        </p:txBody>
      </p:sp>
      <p:sp>
        <p:nvSpPr>
          <p:cNvPr id="11" name="Text Placeholder 9">
            <a:extLst>
              <a:ext uri="{FF2B5EF4-FFF2-40B4-BE49-F238E27FC236}">
                <a16:creationId xmlns:a16="http://schemas.microsoft.com/office/drawing/2014/main" id="{1CE7F083-F106-2184-8E19-937F0AE056ED}"/>
              </a:ext>
            </a:extLst>
          </p:cNvPr>
          <p:cNvSpPr>
            <a:spLocks noGrp="1"/>
          </p:cNvSpPr>
          <p:nvPr>
            <p:ph type="body" sz="quarter" idx="12" hasCustomPrompt="1"/>
          </p:nvPr>
        </p:nvSpPr>
        <p:spPr>
          <a:xfrm>
            <a:off x="2032393" y="2817989"/>
            <a:ext cx="6482957" cy="1517791"/>
          </a:xfrm>
        </p:spPr>
        <p:txBody>
          <a:bodyPr/>
          <a:lstStyle>
            <a:lvl1pPr>
              <a:lnSpc>
                <a:spcPts val="3900"/>
              </a:lnSpc>
              <a:spcBef>
                <a:spcPts val="180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a:t>Text</a:t>
            </a:r>
          </a:p>
        </p:txBody>
      </p:sp>
      <p:sp>
        <p:nvSpPr>
          <p:cNvPr id="12" name="Text Placeholder 9">
            <a:extLst>
              <a:ext uri="{FF2B5EF4-FFF2-40B4-BE49-F238E27FC236}">
                <a16:creationId xmlns:a16="http://schemas.microsoft.com/office/drawing/2014/main" id="{10A8504B-1D7F-9B66-0D1D-39F705F1552A}"/>
              </a:ext>
            </a:extLst>
          </p:cNvPr>
          <p:cNvSpPr>
            <a:spLocks noGrp="1"/>
          </p:cNvSpPr>
          <p:nvPr>
            <p:ph type="body" sz="quarter" idx="13" hasCustomPrompt="1"/>
          </p:nvPr>
        </p:nvSpPr>
        <p:spPr>
          <a:xfrm>
            <a:off x="2032393" y="4564239"/>
            <a:ext cx="6482957" cy="1517791"/>
          </a:xfrm>
        </p:spPr>
        <p:txBody>
          <a:bodyPr/>
          <a:lstStyle>
            <a:lvl1pPr>
              <a:lnSpc>
                <a:spcPts val="42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Address/ Tel/ Website</a:t>
            </a:r>
            <a:endParaRPr lang="en-US"/>
          </a:p>
        </p:txBody>
      </p:sp>
      <p:sp>
        <p:nvSpPr>
          <p:cNvPr id="13" name="Text Placeholder 9">
            <a:extLst>
              <a:ext uri="{FF2B5EF4-FFF2-40B4-BE49-F238E27FC236}">
                <a16:creationId xmlns:a16="http://schemas.microsoft.com/office/drawing/2014/main" id="{4EDD705A-8B6C-B212-2C42-4E2B7F1D01C5}"/>
              </a:ext>
            </a:extLst>
          </p:cNvPr>
          <p:cNvSpPr>
            <a:spLocks noGrp="1"/>
          </p:cNvSpPr>
          <p:nvPr>
            <p:ph type="body" sz="quarter" idx="14" hasCustomPrompt="1"/>
          </p:nvPr>
        </p:nvSpPr>
        <p:spPr>
          <a:xfrm>
            <a:off x="2588653" y="7442010"/>
            <a:ext cx="3088247"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sp>
        <p:nvSpPr>
          <p:cNvPr id="14" name="Text Placeholder 9">
            <a:extLst>
              <a:ext uri="{FF2B5EF4-FFF2-40B4-BE49-F238E27FC236}">
                <a16:creationId xmlns:a16="http://schemas.microsoft.com/office/drawing/2014/main" id="{9FF225E4-AF85-7680-1E1C-0774447CEFC0}"/>
              </a:ext>
            </a:extLst>
          </p:cNvPr>
          <p:cNvSpPr>
            <a:spLocks noGrp="1"/>
          </p:cNvSpPr>
          <p:nvPr>
            <p:ph type="body" sz="quarter" idx="15" hasCustomPrompt="1"/>
          </p:nvPr>
        </p:nvSpPr>
        <p:spPr>
          <a:xfrm>
            <a:off x="2588653" y="8146044"/>
            <a:ext cx="3088247"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sp>
        <p:nvSpPr>
          <p:cNvPr id="15" name="Text Placeholder 9">
            <a:extLst>
              <a:ext uri="{FF2B5EF4-FFF2-40B4-BE49-F238E27FC236}">
                <a16:creationId xmlns:a16="http://schemas.microsoft.com/office/drawing/2014/main" id="{37B49CBA-4158-8CE8-A260-27CC84A37328}"/>
              </a:ext>
            </a:extLst>
          </p:cNvPr>
          <p:cNvSpPr>
            <a:spLocks noGrp="1"/>
          </p:cNvSpPr>
          <p:nvPr>
            <p:ph type="body" sz="quarter" idx="16" hasCustomPrompt="1"/>
          </p:nvPr>
        </p:nvSpPr>
        <p:spPr>
          <a:xfrm>
            <a:off x="2588653" y="8882473"/>
            <a:ext cx="3435910"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sp>
        <p:nvSpPr>
          <p:cNvPr id="16" name="Text Placeholder 9">
            <a:extLst>
              <a:ext uri="{FF2B5EF4-FFF2-40B4-BE49-F238E27FC236}">
                <a16:creationId xmlns:a16="http://schemas.microsoft.com/office/drawing/2014/main" id="{167D08E7-4D29-35E0-342C-948FEBD2B4E8}"/>
              </a:ext>
            </a:extLst>
          </p:cNvPr>
          <p:cNvSpPr>
            <a:spLocks noGrp="1"/>
          </p:cNvSpPr>
          <p:nvPr>
            <p:ph type="body" sz="quarter" idx="17" hasCustomPrompt="1"/>
          </p:nvPr>
        </p:nvSpPr>
        <p:spPr>
          <a:xfrm>
            <a:off x="6512953" y="7442010"/>
            <a:ext cx="4040747"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sp>
        <p:nvSpPr>
          <p:cNvPr id="17" name="Text Placeholder 9">
            <a:extLst>
              <a:ext uri="{FF2B5EF4-FFF2-40B4-BE49-F238E27FC236}">
                <a16:creationId xmlns:a16="http://schemas.microsoft.com/office/drawing/2014/main" id="{646175BB-314E-6C73-5379-40257D798770}"/>
              </a:ext>
            </a:extLst>
          </p:cNvPr>
          <p:cNvSpPr>
            <a:spLocks noGrp="1"/>
          </p:cNvSpPr>
          <p:nvPr>
            <p:ph type="body" sz="quarter" idx="18" hasCustomPrompt="1"/>
          </p:nvPr>
        </p:nvSpPr>
        <p:spPr>
          <a:xfrm>
            <a:off x="6512953" y="8141280"/>
            <a:ext cx="4040747"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a:t>XXX</a:t>
            </a:r>
            <a:endParaRPr lang="en-US"/>
          </a:p>
        </p:txBody>
      </p:sp>
      <p:grpSp>
        <p:nvGrpSpPr>
          <p:cNvPr id="21" name="Graphic 18">
            <a:extLst>
              <a:ext uri="{FF2B5EF4-FFF2-40B4-BE49-F238E27FC236}">
                <a16:creationId xmlns:a16="http://schemas.microsoft.com/office/drawing/2014/main" id="{991DA92A-1EA4-4B71-D5C9-990A64F6AFDA}"/>
              </a:ext>
            </a:extLst>
          </p:cNvPr>
          <p:cNvGrpSpPr/>
          <p:nvPr/>
        </p:nvGrpSpPr>
        <p:grpSpPr>
          <a:xfrm>
            <a:off x="2038330" y="8250264"/>
            <a:ext cx="355074" cy="355074"/>
            <a:chOff x="2038330" y="8250264"/>
            <a:chExt cx="355074" cy="355074"/>
          </a:xfrm>
          <a:solidFill>
            <a:schemeClr val="tx1"/>
          </a:solidFill>
        </p:grpSpPr>
        <p:sp>
          <p:nvSpPr>
            <p:cNvPr id="22" name="Freeform: Shape 21">
              <a:extLst>
                <a:ext uri="{FF2B5EF4-FFF2-40B4-BE49-F238E27FC236}">
                  <a16:creationId xmlns:a16="http://schemas.microsoft.com/office/drawing/2014/main" id="{C28D4EAF-F6FE-AB9D-84DE-22C9F3C052FA}"/>
                </a:ext>
              </a:extLst>
            </p:cNvPr>
            <p:cNvSpPr/>
            <p:nvPr/>
          </p:nvSpPr>
          <p:spPr>
            <a:xfrm>
              <a:off x="2038330" y="8250264"/>
              <a:ext cx="355074" cy="355074"/>
            </a:xfrm>
            <a:custGeom>
              <a:avLst/>
              <a:gdLst>
                <a:gd name="connsiteX0" fmla="*/ 177537 w 355074"/>
                <a:gd name="connsiteY0" fmla="*/ 32048 h 355074"/>
                <a:gd name="connsiteX1" fmla="*/ 249392 w 355074"/>
                <a:gd name="connsiteY1" fmla="*/ 33066 h 355074"/>
                <a:gd name="connsiteX2" fmla="*/ 282330 w 355074"/>
                <a:gd name="connsiteY2" fmla="*/ 39170 h 355074"/>
                <a:gd name="connsiteX3" fmla="*/ 302805 w 355074"/>
                <a:gd name="connsiteY3" fmla="*/ 52524 h 355074"/>
                <a:gd name="connsiteX4" fmla="*/ 316159 w 355074"/>
                <a:gd name="connsiteY4" fmla="*/ 72999 h 355074"/>
                <a:gd name="connsiteX5" fmla="*/ 322263 w 355074"/>
                <a:gd name="connsiteY5" fmla="*/ 105937 h 355074"/>
                <a:gd name="connsiteX6" fmla="*/ 323281 w 355074"/>
                <a:gd name="connsiteY6" fmla="*/ 177792 h 355074"/>
                <a:gd name="connsiteX7" fmla="*/ 322263 w 355074"/>
                <a:gd name="connsiteY7" fmla="*/ 249646 h 355074"/>
                <a:gd name="connsiteX8" fmla="*/ 316159 w 355074"/>
                <a:gd name="connsiteY8" fmla="*/ 282584 h 355074"/>
                <a:gd name="connsiteX9" fmla="*/ 302805 w 355074"/>
                <a:gd name="connsiteY9" fmla="*/ 303060 h 355074"/>
                <a:gd name="connsiteX10" fmla="*/ 282330 w 355074"/>
                <a:gd name="connsiteY10" fmla="*/ 316413 h 355074"/>
                <a:gd name="connsiteX11" fmla="*/ 249392 w 355074"/>
                <a:gd name="connsiteY11" fmla="*/ 322518 h 355074"/>
                <a:gd name="connsiteX12" fmla="*/ 177537 w 355074"/>
                <a:gd name="connsiteY12" fmla="*/ 323535 h 355074"/>
                <a:gd name="connsiteX13" fmla="*/ 105683 w 355074"/>
                <a:gd name="connsiteY13" fmla="*/ 322518 h 355074"/>
                <a:gd name="connsiteX14" fmla="*/ 72745 w 355074"/>
                <a:gd name="connsiteY14" fmla="*/ 316413 h 355074"/>
                <a:gd name="connsiteX15" fmla="*/ 52269 w 355074"/>
                <a:gd name="connsiteY15" fmla="*/ 303060 h 355074"/>
                <a:gd name="connsiteX16" fmla="*/ 38916 w 355074"/>
                <a:gd name="connsiteY16" fmla="*/ 282584 h 355074"/>
                <a:gd name="connsiteX17" fmla="*/ 32811 w 355074"/>
                <a:gd name="connsiteY17" fmla="*/ 249646 h 355074"/>
                <a:gd name="connsiteX18" fmla="*/ 31794 w 355074"/>
                <a:gd name="connsiteY18" fmla="*/ 177792 h 355074"/>
                <a:gd name="connsiteX19" fmla="*/ 32811 w 355074"/>
                <a:gd name="connsiteY19" fmla="*/ 105937 h 355074"/>
                <a:gd name="connsiteX20" fmla="*/ 38916 w 355074"/>
                <a:gd name="connsiteY20" fmla="*/ 72999 h 355074"/>
                <a:gd name="connsiteX21" fmla="*/ 52269 w 355074"/>
                <a:gd name="connsiteY21" fmla="*/ 52524 h 355074"/>
                <a:gd name="connsiteX22" fmla="*/ 72745 w 355074"/>
                <a:gd name="connsiteY22" fmla="*/ 39170 h 355074"/>
                <a:gd name="connsiteX23" fmla="*/ 105683 w 355074"/>
                <a:gd name="connsiteY23" fmla="*/ 33066 h 355074"/>
                <a:gd name="connsiteX24" fmla="*/ 177537 w 355074"/>
                <a:gd name="connsiteY24" fmla="*/ 32048 h 355074"/>
                <a:gd name="connsiteX25" fmla="*/ 177537 w 355074"/>
                <a:gd name="connsiteY25" fmla="*/ 0 h 355074"/>
                <a:gd name="connsiteX26" fmla="*/ 104284 w 355074"/>
                <a:gd name="connsiteY26" fmla="*/ 1017 h 355074"/>
                <a:gd name="connsiteX27" fmla="*/ 61172 w 355074"/>
                <a:gd name="connsiteY27" fmla="*/ 9284 h 355074"/>
                <a:gd name="connsiteX28" fmla="*/ 29759 w 355074"/>
                <a:gd name="connsiteY28" fmla="*/ 29759 h 355074"/>
                <a:gd name="connsiteX29" fmla="*/ 9284 w 355074"/>
                <a:gd name="connsiteY29" fmla="*/ 61171 h 355074"/>
                <a:gd name="connsiteX30" fmla="*/ 1017 w 355074"/>
                <a:gd name="connsiteY30" fmla="*/ 104284 h 355074"/>
                <a:gd name="connsiteX31" fmla="*/ 0 w 355074"/>
                <a:gd name="connsiteY31" fmla="*/ 177537 h 355074"/>
                <a:gd name="connsiteX32" fmla="*/ 1017 w 355074"/>
                <a:gd name="connsiteY32" fmla="*/ 250791 h 355074"/>
                <a:gd name="connsiteX33" fmla="*/ 9284 w 355074"/>
                <a:gd name="connsiteY33" fmla="*/ 293903 h 355074"/>
                <a:gd name="connsiteX34" fmla="*/ 29759 w 355074"/>
                <a:gd name="connsiteY34" fmla="*/ 325316 h 355074"/>
                <a:gd name="connsiteX35" fmla="*/ 61172 w 355074"/>
                <a:gd name="connsiteY35" fmla="*/ 345791 h 355074"/>
                <a:gd name="connsiteX36" fmla="*/ 104284 w 355074"/>
                <a:gd name="connsiteY36" fmla="*/ 354057 h 355074"/>
                <a:gd name="connsiteX37" fmla="*/ 177537 w 355074"/>
                <a:gd name="connsiteY37" fmla="*/ 355075 h 355074"/>
                <a:gd name="connsiteX38" fmla="*/ 250791 w 355074"/>
                <a:gd name="connsiteY38" fmla="*/ 354057 h 355074"/>
                <a:gd name="connsiteX39" fmla="*/ 293903 w 355074"/>
                <a:gd name="connsiteY39" fmla="*/ 345791 h 355074"/>
                <a:gd name="connsiteX40" fmla="*/ 325316 w 355074"/>
                <a:gd name="connsiteY40" fmla="*/ 325316 h 355074"/>
                <a:gd name="connsiteX41" fmla="*/ 345791 w 355074"/>
                <a:gd name="connsiteY41" fmla="*/ 293903 h 355074"/>
                <a:gd name="connsiteX42" fmla="*/ 354057 w 355074"/>
                <a:gd name="connsiteY42" fmla="*/ 250791 h 355074"/>
                <a:gd name="connsiteX43" fmla="*/ 355075 w 355074"/>
                <a:gd name="connsiteY43" fmla="*/ 177537 h 355074"/>
                <a:gd name="connsiteX44" fmla="*/ 354057 w 355074"/>
                <a:gd name="connsiteY44" fmla="*/ 104284 h 355074"/>
                <a:gd name="connsiteX45" fmla="*/ 345791 w 355074"/>
                <a:gd name="connsiteY45" fmla="*/ 61171 h 355074"/>
                <a:gd name="connsiteX46" fmla="*/ 325316 w 355074"/>
                <a:gd name="connsiteY46" fmla="*/ 29759 h 355074"/>
                <a:gd name="connsiteX47" fmla="*/ 293903 w 355074"/>
                <a:gd name="connsiteY47" fmla="*/ 9284 h 355074"/>
                <a:gd name="connsiteX48" fmla="*/ 250791 w 355074"/>
                <a:gd name="connsiteY48" fmla="*/ 1017 h 355074"/>
                <a:gd name="connsiteX49" fmla="*/ 177537 w 355074"/>
                <a:gd name="connsiteY49" fmla="*/ 0 h 355074"/>
                <a:gd name="connsiteX50" fmla="*/ 177537 w 355074"/>
                <a:gd name="connsiteY50" fmla="*/ 0 h 35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5074" h="355074">
                  <a:moveTo>
                    <a:pt x="177537" y="32048"/>
                  </a:moveTo>
                  <a:cubicBezTo>
                    <a:pt x="224974" y="32048"/>
                    <a:pt x="230570" y="32175"/>
                    <a:pt x="249392" y="33066"/>
                  </a:cubicBezTo>
                  <a:cubicBezTo>
                    <a:pt x="266687" y="33829"/>
                    <a:pt x="276098" y="36754"/>
                    <a:pt x="282330" y="39170"/>
                  </a:cubicBezTo>
                  <a:cubicBezTo>
                    <a:pt x="290597" y="42350"/>
                    <a:pt x="296574" y="46292"/>
                    <a:pt x="302805" y="52524"/>
                  </a:cubicBezTo>
                  <a:cubicBezTo>
                    <a:pt x="309037" y="58755"/>
                    <a:pt x="312852" y="64605"/>
                    <a:pt x="316159" y="72999"/>
                  </a:cubicBezTo>
                  <a:cubicBezTo>
                    <a:pt x="318575" y="79231"/>
                    <a:pt x="321500" y="88641"/>
                    <a:pt x="322263" y="105937"/>
                  </a:cubicBezTo>
                  <a:cubicBezTo>
                    <a:pt x="323154" y="124632"/>
                    <a:pt x="323281" y="130228"/>
                    <a:pt x="323281" y="177792"/>
                  </a:cubicBezTo>
                  <a:cubicBezTo>
                    <a:pt x="323281" y="225355"/>
                    <a:pt x="323154" y="230824"/>
                    <a:pt x="322263" y="249646"/>
                  </a:cubicBezTo>
                  <a:cubicBezTo>
                    <a:pt x="321500" y="266942"/>
                    <a:pt x="318575" y="276353"/>
                    <a:pt x="316159" y="282584"/>
                  </a:cubicBezTo>
                  <a:cubicBezTo>
                    <a:pt x="312979" y="290851"/>
                    <a:pt x="309037" y="296828"/>
                    <a:pt x="302805" y="303060"/>
                  </a:cubicBezTo>
                  <a:cubicBezTo>
                    <a:pt x="296574" y="309291"/>
                    <a:pt x="290724" y="313107"/>
                    <a:pt x="282330" y="316413"/>
                  </a:cubicBezTo>
                  <a:cubicBezTo>
                    <a:pt x="276098" y="318830"/>
                    <a:pt x="266687" y="321755"/>
                    <a:pt x="249392" y="322518"/>
                  </a:cubicBezTo>
                  <a:cubicBezTo>
                    <a:pt x="230697" y="323408"/>
                    <a:pt x="225101" y="323535"/>
                    <a:pt x="177537" y="323535"/>
                  </a:cubicBezTo>
                  <a:cubicBezTo>
                    <a:pt x="129974" y="323535"/>
                    <a:pt x="124505" y="323408"/>
                    <a:pt x="105683" y="322518"/>
                  </a:cubicBezTo>
                  <a:cubicBezTo>
                    <a:pt x="88387" y="321755"/>
                    <a:pt x="78976" y="318830"/>
                    <a:pt x="72745" y="316413"/>
                  </a:cubicBezTo>
                  <a:cubicBezTo>
                    <a:pt x="64478" y="313234"/>
                    <a:pt x="58501" y="309291"/>
                    <a:pt x="52269" y="303060"/>
                  </a:cubicBezTo>
                  <a:cubicBezTo>
                    <a:pt x="46038" y="296828"/>
                    <a:pt x="42222" y="290978"/>
                    <a:pt x="38916" y="282584"/>
                  </a:cubicBezTo>
                  <a:cubicBezTo>
                    <a:pt x="36499" y="276353"/>
                    <a:pt x="33574" y="266942"/>
                    <a:pt x="32811" y="249646"/>
                  </a:cubicBezTo>
                  <a:cubicBezTo>
                    <a:pt x="31921" y="230951"/>
                    <a:pt x="31794" y="225355"/>
                    <a:pt x="31794" y="177792"/>
                  </a:cubicBezTo>
                  <a:cubicBezTo>
                    <a:pt x="31794" y="130228"/>
                    <a:pt x="31921" y="124759"/>
                    <a:pt x="32811" y="105937"/>
                  </a:cubicBezTo>
                  <a:cubicBezTo>
                    <a:pt x="33574" y="88641"/>
                    <a:pt x="36499" y="79231"/>
                    <a:pt x="38916" y="72999"/>
                  </a:cubicBezTo>
                  <a:cubicBezTo>
                    <a:pt x="42095" y="64732"/>
                    <a:pt x="46038" y="58755"/>
                    <a:pt x="52269" y="52524"/>
                  </a:cubicBezTo>
                  <a:cubicBezTo>
                    <a:pt x="58501" y="46292"/>
                    <a:pt x="64351" y="42477"/>
                    <a:pt x="72745" y="39170"/>
                  </a:cubicBezTo>
                  <a:cubicBezTo>
                    <a:pt x="78976" y="36754"/>
                    <a:pt x="88387" y="33829"/>
                    <a:pt x="105683" y="33066"/>
                  </a:cubicBezTo>
                  <a:cubicBezTo>
                    <a:pt x="124378" y="32175"/>
                    <a:pt x="129974" y="32048"/>
                    <a:pt x="177537" y="32048"/>
                  </a:cubicBezTo>
                  <a:moveTo>
                    <a:pt x="177537" y="0"/>
                  </a:moveTo>
                  <a:cubicBezTo>
                    <a:pt x="129338" y="0"/>
                    <a:pt x="123233" y="254"/>
                    <a:pt x="104284" y="1017"/>
                  </a:cubicBezTo>
                  <a:cubicBezTo>
                    <a:pt x="85335" y="1908"/>
                    <a:pt x="72490" y="4833"/>
                    <a:pt x="61172" y="9284"/>
                  </a:cubicBezTo>
                  <a:cubicBezTo>
                    <a:pt x="49471" y="13862"/>
                    <a:pt x="39552" y="19839"/>
                    <a:pt x="29759" y="29759"/>
                  </a:cubicBezTo>
                  <a:cubicBezTo>
                    <a:pt x="19839" y="39679"/>
                    <a:pt x="13862" y="49599"/>
                    <a:pt x="9284" y="61171"/>
                  </a:cubicBezTo>
                  <a:cubicBezTo>
                    <a:pt x="4833" y="72490"/>
                    <a:pt x="1908" y="85335"/>
                    <a:pt x="1017" y="104284"/>
                  </a:cubicBezTo>
                  <a:cubicBezTo>
                    <a:pt x="127" y="123233"/>
                    <a:pt x="0" y="129338"/>
                    <a:pt x="0" y="177537"/>
                  </a:cubicBezTo>
                  <a:cubicBezTo>
                    <a:pt x="0" y="225737"/>
                    <a:pt x="254" y="231841"/>
                    <a:pt x="1017" y="250791"/>
                  </a:cubicBezTo>
                  <a:cubicBezTo>
                    <a:pt x="1908" y="269740"/>
                    <a:pt x="4833" y="282584"/>
                    <a:pt x="9284" y="293903"/>
                  </a:cubicBezTo>
                  <a:cubicBezTo>
                    <a:pt x="13862" y="305603"/>
                    <a:pt x="19839" y="315523"/>
                    <a:pt x="29759" y="325316"/>
                  </a:cubicBezTo>
                  <a:cubicBezTo>
                    <a:pt x="39679" y="335235"/>
                    <a:pt x="49599" y="341212"/>
                    <a:pt x="61172" y="345791"/>
                  </a:cubicBezTo>
                  <a:cubicBezTo>
                    <a:pt x="72490" y="350242"/>
                    <a:pt x="85335" y="353167"/>
                    <a:pt x="104284" y="354057"/>
                  </a:cubicBezTo>
                  <a:cubicBezTo>
                    <a:pt x="123233" y="354947"/>
                    <a:pt x="129338" y="355075"/>
                    <a:pt x="177537" y="355075"/>
                  </a:cubicBezTo>
                  <a:cubicBezTo>
                    <a:pt x="225737" y="355075"/>
                    <a:pt x="231841" y="354820"/>
                    <a:pt x="250791" y="354057"/>
                  </a:cubicBezTo>
                  <a:cubicBezTo>
                    <a:pt x="269740" y="353167"/>
                    <a:pt x="282584" y="350242"/>
                    <a:pt x="293903" y="345791"/>
                  </a:cubicBezTo>
                  <a:cubicBezTo>
                    <a:pt x="305603" y="341212"/>
                    <a:pt x="315523" y="335235"/>
                    <a:pt x="325316" y="325316"/>
                  </a:cubicBezTo>
                  <a:cubicBezTo>
                    <a:pt x="335235" y="315396"/>
                    <a:pt x="341212" y="305476"/>
                    <a:pt x="345791" y="293903"/>
                  </a:cubicBezTo>
                  <a:cubicBezTo>
                    <a:pt x="350242" y="282584"/>
                    <a:pt x="353167" y="269740"/>
                    <a:pt x="354057" y="250791"/>
                  </a:cubicBezTo>
                  <a:cubicBezTo>
                    <a:pt x="354947" y="231841"/>
                    <a:pt x="355075" y="225737"/>
                    <a:pt x="355075" y="177537"/>
                  </a:cubicBezTo>
                  <a:cubicBezTo>
                    <a:pt x="355075" y="129338"/>
                    <a:pt x="354820" y="123233"/>
                    <a:pt x="354057" y="104284"/>
                  </a:cubicBezTo>
                  <a:cubicBezTo>
                    <a:pt x="353167" y="85335"/>
                    <a:pt x="350242" y="72490"/>
                    <a:pt x="345791" y="61171"/>
                  </a:cubicBezTo>
                  <a:cubicBezTo>
                    <a:pt x="341212" y="49471"/>
                    <a:pt x="335235" y="39552"/>
                    <a:pt x="325316" y="29759"/>
                  </a:cubicBezTo>
                  <a:cubicBezTo>
                    <a:pt x="315396" y="19839"/>
                    <a:pt x="305476" y="13862"/>
                    <a:pt x="293903" y="9284"/>
                  </a:cubicBezTo>
                  <a:cubicBezTo>
                    <a:pt x="282584" y="4833"/>
                    <a:pt x="269740" y="1908"/>
                    <a:pt x="250791" y="1017"/>
                  </a:cubicBezTo>
                  <a:cubicBezTo>
                    <a:pt x="231841" y="127"/>
                    <a:pt x="225737" y="0"/>
                    <a:pt x="177537" y="0"/>
                  </a:cubicBezTo>
                  <a:lnTo>
                    <a:pt x="177537" y="0"/>
                  </a:lnTo>
                  <a:close/>
                </a:path>
              </a:pathLst>
            </a:custGeom>
            <a:grp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FE565B3-DB41-050E-116A-19EFCB6371CF}"/>
                </a:ext>
              </a:extLst>
            </p:cNvPr>
            <p:cNvSpPr/>
            <p:nvPr/>
          </p:nvSpPr>
          <p:spPr>
            <a:xfrm>
              <a:off x="2124682" y="8336743"/>
              <a:ext cx="182369" cy="182369"/>
            </a:xfrm>
            <a:custGeom>
              <a:avLst/>
              <a:gdLst>
                <a:gd name="connsiteX0" fmla="*/ 91185 w 182369"/>
                <a:gd name="connsiteY0" fmla="*/ 0 h 182369"/>
                <a:gd name="connsiteX1" fmla="*/ 0 w 182369"/>
                <a:gd name="connsiteY1" fmla="*/ 91185 h 182369"/>
                <a:gd name="connsiteX2" fmla="*/ 91185 w 182369"/>
                <a:gd name="connsiteY2" fmla="*/ 182370 h 182369"/>
                <a:gd name="connsiteX3" fmla="*/ 182370 w 182369"/>
                <a:gd name="connsiteY3" fmla="*/ 91185 h 182369"/>
                <a:gd name="connsiteX4" fmla="*/ 91185 w 182369"/>
                <a:gd name="connsiteY4" fmla="*/ 0 h 182369"/>
                <a:gd name="connsiteX5" fmla="*/ 91185 w 182369"/>
                <a:gd name="connsiteY5" fmla="*/ 150449 h 182369"/>
                <a:gd name="connsiteX6" fmla="*/ 31921 w 182369"/>
                <a:gd name="connsiteY6" fmla="*/ 91185 h 182369"/>
                <a:gd name="connsiteX7" fmla="*/ 91185 w 182369"/>
                <a:gd name="connsiteY7" fmla="*/ 31921 h 182369"/>
                <a:gd name="connsiteX8" fmla="*/ 150449 w 182369"/>
                <a:gd name="connsiteY8" fmla="*/ 91185 h 182369"/>
                <a:gd name="connsiteX9" fmla="*/ 91185 w 182369"/>
                <a:gd name="connsiteY9" fmla="*/ 150449 h 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69" h="182369">
                  <a:moveTo>
                    <a:pt x="91185" y="0"/>
                  </a:moveTo>
                  <a:cubicBezTo>
                    <a:pt x="40823" y="0"/>
                    <a:pt x="0" y="40823"/>
                    <a:pt x="0" y="91185"/>
                  </a:cubicBezTo>
                  <a:cubicBezTo>
                    <a:pt x="0" y="141547"/>
                    <a:pt x="40823" y="182370"/>
                    <a:pt x="91185" y="182370"/>
                  </a:cubicBezTo>
                  <a:cubicBezTo>
                    <a:pt x="141547" y="182370"/>
                    <a:pt x="182370" y="141547"/>
                    <a:pt x="182370" y="91185"/>
                  </a:cubicBezTo>
                  <a:cubicBezTo>
                    <a:pt x="182370" y="40823"/>
                    <a:pt x="141547" y="0"/>
                    <a:pt x="91185" y="0"/>
                  </a:cubicBezTo>
                  <a:close/>
                  <a:moveTo>
                    <a:pt x="91185" y="150449"/>
                  </a:moveTo>
                  <a:cubicBezTo>
                    <a:pt x="58501" y="150449"/>
                    <a:pt x="31921" y="123996"/>
                    <a:pt x="31921" y="91185"/>
                  </a:cubicBezTo>
                  <a:cubicBezTo>
                    <a:pt x="31921" y="58374"/>
                    <a:pt x="58374" y="31921"/>
                    <a:pt x="91185" y="31921"/>
                  </a:cubicBezTo>
                  <a:cubicBezTo>
                    <a:pt x="123996" y="31921"/>
                    <a:pt x="150449" y="58374"/>
                    <a:pt x="150449" y="91185"/>
                  </a:cubicBezTo>
                  <a:cubicBezTo>
                    <a:pt x="150449" y="123996"/>
                    <a:pt x="123996" y="150449"/>
                    <a:pt x="91185" y="150449"/>
                  </a:cubicBezTo>
                  <a:close/>
                </a:path>
              </a:pathLst>
            </a:custGeom>
            <a:grp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2F6207D-A1FD-0581-F63F-18F3E3533A04}"/>
                </a:ext>
              </a:extLst>
            </p:cNvPr>
            <p:cNvSpPr/>
            <p:nvPr/>
          </p:nvSpPr>
          <p:spPr>
            <a:xfrm>
              <a:off x="2289248" y="8311817"/>
              <a:ext cx="42731" cy="42731"/>
            </a:xfrm>
            <a:custGeom>
              <a:avLst/>
              <a:gdLst>
                <a:gd name="connsiteX0" fmla="*/ 42731 w 42731"/>
                <a:gd name="connsiteY0" fmla="*/ 21366 h 42731"/>
                <a:gd name="connsiteX1" fmla="*/ 21366 w 42731"/>
                <a:gd name="connsiteY1" fmla="*/ 42731 h 42731"/>
                <a:gd name="connsiteX2" fmla="*/ 0 w 42731"/>
                <a:gd name="connsiteY2" fmla="*/ 21366 h 42731"/>
                <a:gd name="connsiteX3" fmla="*/ 21366 w 42731"/>
                <a:gd name="connsiteY3" fmla="*/ 0 h 42731"/>
                <a:gd name="connsiteX4" fmla="*/ 42731 w 42731"/>
                <a:gd name="connsiteY4" fmla="*/ 21366 h 4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1" h="42731">
                  <a:moveTo>
                    <a:pt x="42731" y="21366"/>
                  </a:moveTo>
                  <a:cubicBezTo>
                    <a:pt x="42731" y="33165"/>
                    <a:pt x="33165" y="42731"/>
                    <a:pt x="21366" y="42731"/>
                  </a:cubicBezTo>
                  <a:cubicBezTo>
                    <a:pt x="9566" y="42731"/>
                    <a:pt x="0" y="33165"/>
                    <a:pt x="0" y="21366"/>
                  </a:cubicBezTo>
                  <a:cubicBezTo>
                    <a:pt x="0" y="9566"/>
                    <a:pt x="9566" y="0"/>
                    <a:pt x="21366" y="0"/>
                  </a:cubicBezTo>
                  <a:cubicBezTo>
                    <a:pt x="33165" y="0"/>
                    <a:pt x="42731" y="9566"/>
                    <a:pt x="42731" y="21366"/>
                  </a:cubicBezTo>
                  <a:close/>
                </a:path>
              </a:pathLst>
            </a:custGeom>
            <a:grpFill/>
            <a:ln w="0" cap="flat">
              <a:noFill/>
              <a:prstDash val="solid"/>
              <a:miter/>
            </a:ln>
          </p:spPr>
          <p:txBody>
            <a:bodyPr rtlCol="0" anchor="ctr"/>
            <a:lstStyle/>
            <a:p>
              <a:endParaRPr lang="en-GB"/>
            </a:p>
          </p:txBody>
        </p:sp>
      </p:grpSp>
      <p:sp>
        <p:nvSpPr>
          <p:cNvPr id="25" name="Freeform: Shape 24">
            <a:extLst>
              <a:ext uri="{FF2B5EF4-FFF2-40B4-BE49-F238E27FC236}">
                <a16:creationId xmlns:a16="http://schemas.microsoft.com/office/drawing/2014/main" id="{6D45B8A5-4786-1848-C260-345CA78267C4}"/>
              </a:ext>
            </a:extLst>
          </p:cNvPr>
          <p:cNvSpPr/>
          <p:nvPr/>
        </p:nvSpPr>
        <p:spPr>
          <a:xfrm>
            <a:off x="6025925" y="8174336"/>
            <a:ext cx="203099" cy="387889"/>
          </a:xfrm>
          <a:custGeom>
            <a:avLst/>
            <a:gdLst>
              <a:gd name="connsiteX0" fmla="*/ 162022 w 203099"/>
              <a:gd name="connsiteY0" fmla="*/ 64609 h 387889"/>
              <a:gd name="connsiteX1" fmla="*/ 203099 w 203099"/>
              <a:gd name="connsiteY1" fmla="*/ 64609 h 387889"/>
              <a:gd name="connsiteX2" fmla="*/ 203099 w 203099"/>
              <a:gd name="connsiteY2" fmla="*/ 4 h 387889"/>
              <a:gd name="connsiteX3" fmla="*/ 141419 w 203099"/>
              <a:gd name="connsiteY3" fmla="*/ 4 h 387889"/>
              <a:gd name="connsiteX4" fmla="*/ 77958 w 203099"/>
              <a:gd name="connsiteY4" fmla="*/ 31162 h 387889"/>
              <a:gd name="connsiteX5" fmla="*/ 60917 w 203099"/>
              <a:gd name="connsiteY5" fmla="*/ 93478 h 387889"/>
              <a:gd name="connsiteX6" fmla="*/ 60917 w 203099"/>
              <a:gd name="connsiteY6" fmla="*/ 93478 h 387889"/>
              <a:gd name="connsiteX7" fmla="*/ 60917 w 203099"/>
              <a:gd name="connsiteY7" fmla="*/ 141932 h 387889"/>
              <a:gd name="connsiteX8" fmla="*/ 0 w 203099"/>
              <a:gd name="connsiteY8" fmla="*/ 141932 h 387889"/>
              <a:gd name="connsiteX9" fmla="*/ 0 w 203099"/>
              <a:gd name="connsiteY9" fmla="*/ 210607 h 387889"/>
              <a:gd name="connsiteX10" fmla="*/ 60917 w 203099"/>
              <a:gd name="connsiteY10" fmla="*/ 210607 h 387889"/>
              <a:gd name="connsiteX11" fmla="*/ 60917 w 203099"/>
              <a:gd name="connsiteY11" fmla="*/ 387889 h 387889"/>
              <a:gd name="connsiteX12" fmla="*/ 131118 w 203099"/>
              <a:gd name="connsiteY12" fmla="*/ 387889 h 387889"/>
              <a:gd name="connsiteX13" fmla="*/ 131118 w 203099"/>
              <a:gd name="connsiteY13" fmla="*/ 210607 h 387889"/>
              <a:gd name="connsiteX14" fmla="*/ 191527 w 203099"/>
              <a:gd name="connsiteY14" fmla="*/ 210607 h 387889"/>
              <a:gd name="connsiteX15" fmla="*/ 199920 w 203099"/>
              <a:gd name="connsiteY15" fmla="*/ 141932 h 387889"/>
              <a:gd name="connsiteX16" fmla="*/ 131118 w 203099"/>
              <a:gd name="connsiteY16" fmla="*/ 141932 h 387889"/>
              <a:gd name="connsiteX17" fmla="*/ 131118 w 203099"/>
              <a:gd name="connsiteY17" fmla="*/ 93478 h 387889"/>
              <a:gd name="connsiteX18" fmla="*/ 131118 w 203099"/>
              <a:gd name="connsiteY18" fmla="*/ 93478 h 387889"/>
              <a:gd name="connsiteX19" fmla="*/ 161894 w 203099"/>
              <a:gd name="connsiteY19" fmla="*/ 64609 h 38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099" h="387889">
                <a:moveTo>
                  <a:pt x="162022" y="64609"/>
                </a:moveTo>
                <a:lnTo>
                  <a:pt x="203099" y="64609"/>
                </a:lnTo>
                <a:lnTo>
                  <a:pt x="203099" y="4"/>
                </a:lnTo>
                <a:lnTo>
                  <a:pt x="141419" y="4"/>
                </a:lnTo>
                <a:cubicBezTo>
                  <a:pt x="141419" y="4"/>
                  <a:pt x="102631" y="-1014"/>
                  <a:pt x="77958" y="31162"/>
                </a:cubicBezTo>
                <a:cubicBezTo>
                  <a:pt x="77958" y="31162"/>
                  <a:pt x="61171" y="47059"/>
                  <a:pt x="60917" y="93478"/>
                </a:cubicBezTo>
                <a:lnTo>
                  <a:pt x="60917" y="93478"/>
                </a:lnTo>
                <a:lnTo>
                  <a:pt x="60917" y="141932"/>
                </a:lnTo>
                <a:lnTo>
                  <a:pt x="0" y="141932"/>
                </a:lnTo>
                <a:lnTo>
                  <a:pt x="0" y="210607"/>
                </a:lnTo>
                <a:lnTo>
                  <a:pt x="60917" y="210607"/>
                </a:lnTo>
                <a:lnTo>
                  <a:pt x="60917" y="387889"/>
                </a:lnTo>
                <a:lnTo>
                  <a:pt x="131118" y="387889"/>
                </a:lnTo>
                <a:lnTo>
                  <a:pt x="131118" y="210607"/>
                </a:lnTo>
                <a:lnTo>
                  <a:pt x="191527" y="210607"/>
                </a:lnTo>
                <a:lnTo>
                  <a:pt x="199920" y="141932"/>
                </a:lnTo>
                <a:lnTo>
                  <a:pt x="131118" y="141932"/>
                </a:lnTo>
                <a:lnTo>
                  <a:pt x="131118" y="93478"/>
                </a:lnTo>
                <a:lnTo>
                  <a:pt x="131118" y="93478"/>
                </a:lnTo>
                <a:cubicBezTo>
                  <a:pt x="131245" y="88009"/>
                  <a:pt x="133661" y="64227"/>
                  <a:pt x="161894" y="64609"/>
                </a:cubicBezTo>
                <a:close/>
              </a:path>
            </a:pathLst>
          </a:custGeom>
          <a:solidFill>
            <a:schemeClr val="tx1"/>
          </a:solidFill>
          <a:ln w="0" cap="flat">
            <a:noFill/>
            <a:prstDash val="solid"/>
            <a:miter/>
          </a:ln>
        </p:spPr>
        <p:txBody>
          <a:bodyPr rtlCol="0" anchor="ctr"/>
          <a:lstStyle/>
          <a:p>
            <a:endParaRPr lang="en-GB"/>
          </a:p>
        </p:txBody>
      </p:sp>
      <p:grpSp>
        <p:nvGrpSpPr>
          <p:cNvPr id="26" name="Graphic 18">
            <a:extLst>
              <a:ext uri="{FF2B5EF4-FFF2-40B4-BE49-F238E27FC236}">
                <a16:creationId xmlns:a16="http://schemas.microsoft.com/office/drawing/2014/main" id="{51BCE835-09FB-6402-DBB3-BB908039A744}"/>
              </a:ext>
            </a:extLst>
          </p:cNvPr>
          <p:cNvGrpSpPr/>
          <p:nvPr/>
        </p:nvGrpSpPr>
        <p:grpSpPr>
          <a:xfrm>
            <a:off x="5932451" y="7449566"/>
            <a:ext cx="389412" cy="387885"/>
            <a:chOff x="5932451" y="7449566"/>
            <a:chExt cx="389412" cy="387885"/>
          </a:xfrm>
          <a:solidFill>
            <a:schemeClr val="tx1"/>
          </a:solidFill>
        </p:grpSpPr>
        <p:sp>
          <p:nvSpPr>
            <p:cNvPr id="27" name="Freeform: Shape 26">
              <a:extLst>
                <a:ext uri="{FF2B5EF4-FFF2-40B4-BE49-F238E27FC236}">
                  <a16:creationId xmlns:a16="http://schemas.microsoft.com/office/drawing/2014/main" id="{A9DF0491-A28C-E70D-549E-FEB01BEFDBAF}"/>
                </a:ext>
              </a:extLst>
            </p:cNvPr>
            <p:cNvSpPr/>
            <p:nvPr/>
          </p:nvSpPr>
          <p:spPr>
            <a:xfrm>
              <a:off x="5932451" y="7449566"/>
              <a:ext cx="93601" cy="387885"/>
            </a:xfrm>
            <a:custGeom>
              <a:avLst/>
              <a:gdLst>
                <a:gd name="connsiteX0" fmla="*/ 6486 w 93601"/>
                <a:gd name="connsiteY0" fmla="*/ 128829 h 387885"/>
                <a:gd name="connsiteX1" fmla="*/ 87115 w 93601"/>
                <a:gd name="connsiteY1" fmla="*/ 128829 h 387885"/>
                <a:gd name="connsiteX2" fmla="*/ 87115 w 93601"/>
                <a:gd name="connsiteY2" fmla="*/ 387886 h 387885"/>
                <a:gd name="connsiteX3" fmla="*/ 6486 w 93601"/>
                <a:gd name="connsiteY3" fmla="*/ 387886 h 387885"/>
                <a:gd name="connsiteX4" fmla="*/ 6486 w 93601"/>
                <a:gd name="connsiteY4" fmla="*/ 128829 h 387885"/>
                <a:gd name="connsiteX5" fmla="*/ 46801 w 93601"/>
                <a:gd name="connsiteY5" fmla="*/ 0 h 387885"/>
                <a:gd name="connsiteX6" fmla="*/ 93601 w 93601"/>
                <a:gd name="connsiteY6" fmla="*/ 46673 h 387885"/>
                <a:gd name="connsiteX7" fmla="*/ 46801 w 93601"/>
                <a:gd name="connsiteY7" fmla="*/ 93347 h 387885"/>
                <a:gd name="connsiteX8" fmla="*/ 0 w 93601"/>
                <a:gd name="connsiteY8" fmla="*/ 46673 h 387885"/>
                <a:gd name="connsiteX9" fmla="*/ 46801 w 93601"/>
                <a:gd name="connsiteY9" fmla="*/ 0 h 3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01" h="387885">
                  <a:moveTo>
                    <a:pt x="6486" y="128829"/>
                  </a:moveTo>
                  <a:lnTo>
                    <a:pt x="87115" y="128829"/>
                  </a:lnTo>
                  <a:lnTo>
                    <a:pt x="87115" y="387886"/>
                  </a:lnTo>
                  <a:lnTo>
                    <a:pt x="6486" y="387886"/>
                  </a:lnTo>
                  <a:lnTo>
                    <a:pt x="6486" y="128829"/>
                  </a:lnTo>
                  <a:close/>
                  <a:moveTo>
                    <a:pt x="46801" y="0"/>
                  </a:moveTo>
                  <a:cubicBezTo>
                    <a:pt x="72617" y="0"/>
                    <a:pt x="93601" y="20984"/>
                    <a:pt x="93601" y="46673"/>
                  </a:cubicBezTo>
                  <a:cubicBezTo>
                    <a:pt x="93601" y="72363"/>
                    <a:pt x="72617" y="93347"/>
                    <a:pt x="46801" y="93347"/>
                  </a:cubicBezTo>
                  <a:cubicBezTo>
                    <a:pt x="20984" y="93347"/>
                    <a:pt x="0" y="72490"/>
                    <a:pt x="0" y="46673"/>
                  </a:cubicBezTo>
                  <a:cubicBezTo>
                    <a:pt x="0" y="20857"/>
                    <a:pt x="20857" y="0"/>
                    <a:pt x="46801" y="0"/>
                  </a:cubicBezTo>
                </a:path>
              </a:pathLst>
            </a:custGeom>
            <a:grp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3641298-FB0D-3AAA-0CE0-D9AB1FDD135F}"/>
                </a:ext>
              </a:extLst>
            </p:cNvPr>
            <p:cNvSpPr/>
            <p:nvPr/>
          </p:nvSpPr>
          <p:spPr>
            <a:xfrm>
              <a:off x="6070182" y="7572036"/>
              <a:ext cx="251680" cy="265415"/>
            </a:xfrm>
            <a:custGeom>
              <a:avLst/>
              <a:gdLst>
                <a:gd name="connsiteX0" fmla="*/ 0 w 251680"/>
                <a:gd name="connsiteY0" fmla="*/ 6359 h 265415"/>
                <a:gd name="connsiteX1" fmla="*/ 77450 w 251680"/>
                <a:gd name="connsiteY1" fmla="*/ 6359 h 265415"/>
                <a:gd name="connsiteX2" fmla="*/ 77450 w 251680"/>
                <a:gd name="connsiteY2" fmla="*/ 41841 h 265415"/>
                <a:gd name="connsiteX3" fmla="*/ 78595 w 251680"/>
                <a:gd name="connsiteY3" fmla="*/ 41841 h 265415"/>
                <a:gd name="connsiteX4" fmla="*/ 154900 w 251680"/>
                <a:gd name="connsiteY4" fmla="*/ 0 h 265415"/>
                <a:gd name="connsiteX5" fmla="*/ 251681 w 251680"/>
                <a:gd name="connsiteY5" fmla="*/ 123360 h 265415"/>
                <a:gd name="connsiteX6" fmla="*/ 251681 w 251680"/>
                <a:gd name="connsiteY6" fmla="*/ 265416 h 265415"/>
                <a:gd name="connsiteX7" fmla="*/ 171052 w 251680"/>
                <a:gd name="connsiteY7" fmla="*/ 265416 h 265415"/>
                <a:gd name="connsiteX8" fmla="*/ 171052 w 251680"/>
                <a:gd name="connsiteY8" fmla="*/ 139385 h 265415"/>
                <a:gd name="connsiteX9" fmla="*/ 129083 w 251680"/>
                <a:gd name="connsiteY9" fmla="*/ 70710 h 265415"/>
                <a:gd name="connsiteX10" fmla="*/ 80757 w 251680"/>
                <a:gd name="connsiteY10" fmla="*/ 137223 h 265415"/>
                <a:gd name="connsiteX11" fmla="*/ 80757 w 251680"/>
                <a:gd name="connsiteY11" fmla="*/ 265416 h 265415"/>
                <a:gd name="connsiteX12" fmla="*/ 127 w 251680"/>
                <a:gd name="connsiteY12" fmla="*/ 265416 h 265415"/>
                <a:gd name="connsiteX13" fmla="*/ 127 w 251680"/>
                <a:gd name="connsiteY13" fmla="*/ 6359 h 26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680" h="265415">
                  <a:moveTo>
                    <a:pt x="0" y="6359"/>
                  </a:moveTo>
                  <a:lnTo>
                    <a:pt x="77450" y="6359"/>
                  </a:lnTo>
                  <a:lnTo>
                    <a:pt x="77450" y="41841"/>
                  </a:lnTo>
                  <a:lnTo>
                    <a:pt x="78595" y="41841"/>
                  </a:lnTo>
                  <a:cubicBezTo>
                    <a:pt x="89405" y="21493"/>
                    <a:pt x="115730" y="0"/>
                    <a:pt x="154900" y="0"/>
                  </a:cubicBezTo>
                  <a:cubicBezTo>
                    <a:pt x="236547" y="0"/>
                    <a:pt x="251681" y="53668"/>
                    <a:pt x="251681" y="123360"/>
                  </a:cubicBezTo>
                  <a:lnTo>
                    <a:pt x="251681" y="265416"/>
                  </a:lnTo>
                  <a:lnTo>
                    <a:pt x="171052" y="265416"/>
                  </a:lnTo>
                  <a:lnTo>
                    <a:pt x="171052" y="139385"/>
                  </a:lnTo>
                  <a:cubicBezTo>
                    <a:pt x="171052" y="109371"/>
                    <a:pt x="170543" y="70710"/>
                    <a:pt x="129083" y="70710"/>
                  </a:cubicBezTo>
                  <a:cubicBezTo>
                    <a:pt x="87624" y="70710"/>
                    <a:pt x="80757" y="103521"/>
                    <a:pt x="80757" y="137223"/>
                  </a:cubicBezTo>
                  <a:lnTo>
                    <a:pt x="80757" y="265416"/>
                  </a:lnTo>
                  <a:lnTo>
                    <a:pt x="127" y="265416"/>
                  </a:lnTo>
                  <a:lnTo>
                    <a:pt x="127" y="6359"/>
                  </a:lnTo>
                  <a:close/>
                </a:path>
              </a:pathLst>
            </a:custGeom>
            <a:grpFill/>
            <a:ln w="0" cap="flat">
              <a:noFill/>
              <a:prstDash val="solid"/>
              <a:miter/>
            </a:ln>
          </p:spPr>
          <p:txBody>
            <a:bodyPr rtlCol="0" anchor="ctr"/>
            <a:lstStyle/>
            <a:p>
              <a:endParaRPr lang="en-GB"/>
            </a:p>
          </p:txBody>
        </p:sp>
      </p:grpSp>
      <p:sp>
        <p:nvSpPr>
          <p:cNvPr id="30" name="Freeform: Shape 29">
            <a:extLst>
              <a:ext uri="{FF2B5EF4-FFF2-40B4-BE49-F238E27FC236}">
                <a16:creationId xmlns:a16="http://schemas.microsoft.com/office/drawing/2014/main" id="{78049C59-1D1D-DB09-DEAD-E3BAFABD2AAC}"/>
              </a:ext>
            </a:extLst>
          </p:cNvPr>
          <p:cNvSpPr/>
          <p:nvPr/>
        </p:nvSpPr>
        <p:spPr>
          <a:xfrm>
            <a:off x="2021670" y="9041805"/>
            <a:ext cx="388140" cy="271647"/>
          </a:xfrm>
          <a:custGeom>
            <a:avLst/>
            <a:gdLst>
              <a:gd name="connsiteX0" fmla="*/ 380001 w 388140"/>
              <a:gd name="connsiteY0" fmla="*/ 42477 h 271647"/>
              <a:gd name="connsiteX1" fmla="*/ 345664 w 388140"/>
              <a:gd name="connsiteY1" fmla="*/ 8139 h 271647"/>
              <a:gd name="connsiteX2" fmla="*/ 194070 w 388140"/>
              <a:gd name="connsiteY2" fmla="*/ 0 h 271647"/>
              <a:gd name="connsiteX3" fmla="*/ 42477 w 388140"/>
              <a:gd name="connsiteY3" fmla="*/ 8139 h 271647"/>
              <a:gd name="connsiteX4" fmla="*/ 8139 w 388140"/>
              <a:gd name="connsiteY4" fmla="*/ 42477 h 271647"/>
              <a:gd name="connsiteX5" fmla="*/ 0 w 388140"/>
              <a:gd name="connsiteY5" fmla="*/ 135824 h 271647"/>
              <a:gd name="connsiteX6" fmla="*/ 8139 w 388140"/>
              <a:gd name="connsiteY6" fmla="*/ 229171 h 271647"/>
              <a:gd name="connsiteX7" fmla="*/ 42477 w 388140"/>
              <a:gd name="connsiteY7" fmla="*/ 263508 h 271647"/>
              <a:gd name="connsiteX8" fmla="*/ 194070 w 388140"/>
              <a:gd name="connsiteY8" fmla="*/ 271647 h 271647"/>
              <a:gd name="connsiteX9" fmla="*/ 345664 w 388140"/>
              <a:gd name="connsiteY9" fmla="*/ 263508 h 271647"/>
              <a:gd name="connsiteX10" fmla="*/ 380001 w 388140"/>
              <a:gd name="connsiteY10" fmla="*/ 229171 h 271647"/>
              <a:gd name="connsiteX11" fmla="*/ 388140 w 388140"/>
              <a:gd name="connsiteY11" fmla="*/ 135824 h 271647"/>
              <a:gd name="connsiteX12" fmla="*/ 380001 w 388140"/>
              <a:gd name="connsiteY12" fmla="*/ 42477 h 271647"/>
              <a:gd name="connsiteX13" fmla="*/ 155409 w 388140"/>
              <a:gd name="connsiteY13" fmla="*/ 194070 h 271647"/>
              <a:gd name="connsiteX14" fmla="*/ 155409 w 388140"/>
              <a:gd name="connsiteY14" fmla="*/ 77704 h 271647"/>
              <a:gd name="connsiteX15" fmla="*/ 256132 w 388140"/>
              <a:gd name="connsiteY15" fmla="*/ 135951 h 271647"/>
              <a:gd name="connsiteX16" fmla="*/ 155409 w 388140"/>
              <a:gd name="connsiteY16" fmla="*/ 194070 h 27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140" h="271647">
                <a:moveTo>
                  <a:pt x="380001" y="42477"/>
                </a:moveTo>
                <a:cubicBezTo>
                  <a:pt x="375550" y="25817"/>
                  <a:pt x="362451" y="12590"/>
                  <a:pt x="345664" y="8139"/>
                </a:cubicBezTo>
                <a:cubicBezTo>
                  <a:pt x="315396" y="0"/>
                  <a:pt x="194070" y="0"/>
                  <a:pt x="194070" y="0"/>
                </a:cubicBezTo>
                <a:cubicBezTo>
                  <a:pt x="194070" y="0"/>
                  <a:pt x="72745" y="0"/>
                  <a:pt x="42477" y="8139"/>
                </a:cubicBezTo>
                <a:cubicBezTo>
                  <a:pt x="25817" y="12590"/>
                  <a:pt x="12590" y="25690"/>
                  <a:pt x="8139" y="42477"/>
                </a:cubicBezTo>
                <a:cubicBezTo>
                  <a:pt x="0" y="72745"/>
                  <a:pt x="0" y="135824"/>
                  <a:pt x="0" y="135824"/>
                </a:cubicBezTo>
                <a:cubicBezTo>
                  <a:pt x="0" y="135824"/>
                  <a:pt x="0" y="198903"/>
                  <a:pt x="8139" y="229171"/>
                </a:cubicBezTo>
                <a:cubicBezTo>
                  <a:pt x="12590" y="245831"/>
                  <a:pt x="25689" y="259057"/>
                  <a:pt x="42477" y="263508"/>
                </a:cubicBezTo>
                <a:cubicBezTo>
                  <a:pt x="72745" y="271647"/>
                  <a:pt x="194070" y="271647"/>
                  <a:pt x="194070" y="271647"/>
                </a:cubicBezTo>
                <a:cubicBezTo>
                  <a:pt x="194070" y="271647"/>
                  <a:pt x="315396" y="271647"/>
                  <a:pt x="345664" y="263508"/>
                </a:cubicBezTo>
                <a:cubicBezTo>
                  <a:pt x="362324" y="259057"/>
                  <a:pt x="375550" y="245958"/>
                  <a:pt x="380001" y="229171"/>
                </a:cubicBezTo>
                <a:cubicBezTo>
                  <a:pt x="388140" y="198903"/>
                  <a:pt x="388140" y="135824"/>
                  <a:pt x="388140" y="135824"/>
                </a:cubicBezTo>
                <a:cubicBezTo>
                  <a:pt x="388140" y="135824"/>
                  <a:pt x="388140" y="72745"/>
                  <a:pt x="380001" y="42477"/>
                </a:cubicBezTo>
                <a:close/>
                <a:moveTo>
                  <a:pt x="155409" y="194070"/>
                </a:moveTo>
                <a:lnTo>
                  <a:pt x="155409" y="77704"/>
                </a:lnTo>
                <a:lnTo>
                  <a:pt x="256132" y="135951"/>
                </a:lnTo>
                <a:lnTo>
                  <a:pt x="155409" y="194070"/>
                </a:lnTo>
                <a:close/>
              </a:path>
            </a:pathLst>
          </a:custGeom>
          <a:solidFill>
            <a:schemeClr val="tx1"/>
          </a:solidFill>
          <a:ln w="0" cap="flat">
            <a:noFill/>
            <a:prstDash val="solid"/>
            <a:miter/>
          </a:ln>
        </p:spPr>
        <p:txBody>
          <a:bodyPr rtlCol="0" anchor="ctr"/>
          <a:lstStyle/>
          <a:p>
            <a:endParaRPr lang="en-GB"/>
          </a:p>
        </p:txBody>
      </p:sp>
      <p:grpSp>
        <p:nvGrpSpPr>
          <p:cNvPr id="2" name="object 4">
            <a:extLst>
              <a:ext uri="{FF2B5EF4-FFF2-40B4-BE49-F238E27FC236}">
                <a16:creationId xmlns:a16="http://schemas.microsoft.com/office/drawing/2014/main" id="{6BDEDC9F-B664-1389-6BE6-D4F9A89011F1}"/>
              </a:ext>
            </a:extLst>
          </p:cNvPr>
          <p:cNvGrpSpPr>
            <a:grpSpLocks/>
          </p:cNvGrpSpPr>
          <p:nvPr userDrawn="1"/>
        </p:nvGrpSpPr>
        <p:grpSpPr>
          <a:xfrm>
            <a:off x="2044700" y="10626725"/>
            <a:ext cx="1612900" cy="1612900"/>
            <a:chOff x="1675341" y="756689"/>
            <a:chExt cx="2275205" cy="2272030"/>
          </a:xfrm>
        </p:grpSpPr>
        <p:sp>
          <p:nvSpPr>
            <p:cNvPr id="3" name="object 5">
              <a:extLst>
                <a:ext uri="{FF2B5EF4-FFF2-40B4-BE49-F238E27FC236}">
                  <a16:creationId xmlns:a16="http://schemas.microsoft.com/office/drawing/2014/main" id="{D3BF2969-A446-E114-3297-33F3F7801E1C}"/>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3A19D4AE-3FB9-B9FF-BCFD-DACEF079A18F}"/>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9" name="object 7">
              <a:extLst>
                <a:ext uri="{FF2B5EF4-FFF2-40B4-BE49-F238E27FC236}">
                  <a16:creationId xmlns:a16="http://schemas.microsoft.com/office/drawing/2014/main" id="{A13A303D-0069-79A5-D675-2B4A36803695}"/>
                </a:ext>
              </a:extLst>
            </p:cNvPr>
            <p:cNvPicPr/>
            <p:nvPr/>
          </p:nvPicPr>
          <p:blipFill>
            <a:blip r:embed="rId2" cstate="print"/>
            <a:stretch>
              <a:fillRect/>
            </a:stretch>
          </p:blipFill>
          <p:spPr>
            <a:xfrm>
              <a:off x="1913232" y="2234279"/>
              <a:ext cx="97546" cy="136760"/>
            </a:xfrm>
            <a:prstGeom prst="rect">
              <a:avLst/>
            </a:prstGeom>
          </p:spPr>
        </p:pic>
        <p:pic>
          <p:nvPicPr>
            <p:cNvPr id="18" name="object 8">
              <a:extLst>
                <a:ext uri="{FF2B5EF4-FFF2-40B4-BE49-F238E27FC236}">
                  <a16:creationId xmlns:a16="http://schemas.microsoft.com/office/drawing/2014/main" id="{55E43E12-640E-E398-7352-B5537674D0DB}"/>
                </a:ext>
              </a:extLst>
            </p:cNvPr>
            <p:cNvPicPr/>
            <p:nvPr/>
          </p:nvPicPr>
          <p:blipFill>
            <a:blip r:embed="rId3" cstate="print"/>
            <a:stretch>
              <a:fillRect/>
            </a:stretch>
          </p:blipFill>
          <p:spPr>
            <a:xfrm>
              <a:off x="2060611" y="2234280"/>
              <a:ext cx="97337" cy="134142"/>
            </a:xfrm>
            <a:prstGeom prst="rect">
              <a:avLst/>
            </a:prstGeom>
          </p:spPr>
        </p:pic>
        <p:sp>
          <p:nvSpPr>
            <p:cNvPr id="19" name="object 9">
              <a:extLst>
                <a:ext uri="{FF2B5EF4-FFF2-40B4-BE49-F238E27FC236}">
                  <a16:creationId xmlns:a16="http://schemas.microsoft.com/office/drawing/2014/main" id="{CF05C3ED-0838-4386-C40C-0E604BCB645D}"/>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0" name="object 10">
              <a:extLst>
                <a:ext uri="{FF2B5EF4-FFF2-40B4-BE49-F238E27FC236}">
                  <a16:creationId xmlns:a16="http://schemas.microsoft.com/office/drawing/2014/main" id="{6449F760-74B1-8520-25F7-D8F08EDE0B21}"/>
                </a:ext>
              </a:extLst>
            </p:cNvPr>
            <p:cNvPicPr/>
            <p:nvPr/>
          </p:nvPicPr>
          <p:blipFill>
            <a:blip r:embed="rId4" cstate="print"/>
            <a:stretch>
              <a:fillRect/>
            </a:stretch>
          </p:blipFill>
          <p:spPr>
            <a:xfrm>
              <a:off x="2264586" y="2234280"/>
              <a:ext cx="113221" cy="134142"/>
            </a:xfrm>
            <a:prstGeom prst="rect">
              <a:avLst/>
            </a:prstGeom>
          </p:spPr>
        </p:pic>
        <p:sp>
          <p:nvSpPr>
            <p:cNvPr id="31" name="object 11">
              <a:extLst>
                <a:ext uri="{FF2B5EF4-FFF2-40B4-BE49-F238E27FC236}">
                  <a16:creationId xmlns:a16="http://schemas.microsoft.com/office/drawing/2014/main" id="{02D3BBD3-3383-F0E0-6427-4C7AECD0836E}"/>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32" name="object 12">
              <a:extLst>
                <a:ext uri="{FF2B5EF4-FFF2-40B4-BE49-F238E27FC236}">
                  <a16:creationId xmlns:a16="http://schemas.microsoft.com/office/drawing/2014/main" id="{F930F93F-CA85-13FF-EB8D-3A8C67E6ACCD}"/>
                </a:ext>
              </a:extLst>
            </p:cNvPr>
            <p:cNvPicPr/>
            <p:nvPr/>
          </p:nvPicPr>
          <p:blipFill>
            <a:blip r:embed="rId5" cstate="print"/>
            <a:stretch>
              <a:fillRect/>
            </a:stretch>
          </p:blipFill>
          <p:spPr>
            <a:xfrm>
              <a:off x="2530110" y="2234284"/>
              <a:ext cx="92311" cy="134142"/>
            </a:xfrm>
            <a:prstGeom prst="rect">
              <a:avLst/>
            </a:prstGeom>
          </p:spPr>
        </p:pic>
        <p:pic>
          <p:nvPicPr>
            <p:cNvPr id="33" name="object 13">
              <a:extLst>
                <a:ext uri="{FF2B5EF4-FFF2-40B4-BE49-F238E27FC236}">
                  <a16:creationId xmlns:a16="http://schemas.microsoft.com/office/drawing/2014/main" id="{F34B2A3E-95C7-5810-EB8C-E66F669D044A}"/>
                </a:ext>
              </a:extLst>
            </p:cNvPr>
            <p:cNvPicPr/>
            <p:nvPr/>
          </p:nvPicPr>
          <p:blipFill>
            <a:blip r:embed="rId6" cstate="print"/>
            <a:stretch>
              <a:fillRect/>
            </a:stretch>
          </p:blipFill>
          <p:spPr>
            <a:xfrm>
              <a:off x="2650302" y="2231664"/>
              <a:ext cx="85264" cy="139576"/>
            </a:xfrm>
            <a:prstGeom prst="rect">
              <a:avLst/>
            </a:prstGeom>
          </p:spPr>
        </p:pic>
        <p:sp>
          <p:nvSpPr>
            <p:cNvPr id="34" name="object 14">
              <a:extLst>
                <a:ext uri="{FF2B5EF4-FFF2-40B4-BE49-F238E27FC236}">
                  <a16:creationId xmlns:a16="http://schemas.microsoft.com/office/drawing/2014/main" id="{FA3B4BB8-436D-0D9A-4E01-9A407F25FDA2}"/>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35" name="object 15">
              <a:extLst>
                <a:ext uri="{FF2B5EF4-FFF2-40B4-BE49-F238E27FC236}">
                  <a16:creationId xmlns:a16="http://schemas.microsoft.com/office/drawing/2014/main" id="{B8258FA1-B8D8-C5C8-2F13-7481DC524E2A}"/>
                </a:ext>
              </a:extLst>
            </p:cNvPr>
            <p:cNvPicPr/>
            <p:nvPr/>
          </p:nvPicPr>
          <p:blipFill>
            <a:blip r:embed="rId7" cstate="print"/>
            <a:stretch>
              <a:fillRect/>
            </a:stretch>
          </p:blipFill>
          <p:spPr>
            <a:xfrm>
              <a:off x="2830980" y="2233925"/>
              <a:ext cx="217271" cy="134620"/>
            </a:xfrm>
            <a:prstGeom prst="rect">
              <a:avLst/>
            </a:prstGeom>
          </p:spPr>
        </p:pic>
        <p:pic>
          <p:nvPicPr>
            <p:cNvPr id="36" name="object 16">
              <a:extLst>
                <a:ext uri="{FF2B5EF4-FFF2-40B4-BE49-F238E27FC236}">
                  <a16:creationId xmlns:a16="http://schemas.microsoft.com/office/drawing/2014/main" id="{ED815061-EFB0-9B0E-5A02-B0AF80EA59E2}"/>
                </a:ext>
              </a:extLst>
            </p:cNvPr>
            <p:cNvPicPr/>
            <p:nvPr/>
          </p:nvPicPr>
          <p:blipFill>
            <a:blip r:embed="rId8" cstate="print"/>
            <a:stretch>
              <a:fillRect/>
            </a:stretch>
          </p:blipFill>
          <p:spPr>
            <a:xfrm>
              <a:off x="3137399" y="2231666"/>
              <a:ext cx="122581" cy="139377"/>
            </a:xfrm>
            <a:prstGeom prst="rect">
              <a:avLst/>
            </a:prstGeom>
          </p:spPr>
        </p:pic>
        <p:pic>
          <p:nvPicPr>
            <p:cNvPr id="37" name="object 17">
              <a:extLst>
                <a:ext uri="{FF2B5EF4-FFF2-40B4-BE49-F238E27FC236}">
                  <a16:creationId xmlns:a16="http://schemas.microsoft.com/office/drawing/2014/main" id="{0587118D-0124-85D8-B306-D112B912B5FF}"/>
                </a:ext>
              </a:extLst>
            </p:cNvPr>
            <p:cNvPicPr/>
            <p:nvPr/>
          </p:nvPicPr>
          <p:blipFill>
            <a:blip r:embed="rId9" cstate="print"/>
            <a:stretch>
              <a:fillRect/>
            </a:stretch>
          </p:blipFill>
          <p:spPr>
            <a:xfrm>
              <a:off x="3302992" y="2234285"/>
              <a:ext cx="72594" cy="134132"/>
            </a:xfrm>
            <a:prstGeom prst="rect">
              <a:avLst/>
            </a:prstGeom>
          </p:spPr>
        </p:pic>
        <p:sp>
          <p:nvSpPr>
            <p:cNvPr id="38" name="object 18">
              <a:extLst>
                <a:ext uri="{FF2B5EF4-FFF2-40B4-BE49-F238E27FC236}">
                  <a16:creationId xmlns:a16="http://schemas.microsoft.com/office/drawing/2014/main" id="{5BCBC6D2-187A-410E-F8EA-CB392CC6255A}"/>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39" name="object 19">
              <a:extLst>
                <a:ext uri="{FF2B5EF4-FFF2-40B4-BE49-F238E27FC236}">
                  <a16:creationId xmlns:a16="http://schemas.microsoft.com/office/drawing/2014/main" id="{CCAF373E-E3E1-E8BB-A10C-2320FB36694E}"/>
                </a:ext>
              </a:extLst>
            </p:cNvPr>
            <p:cNvPicPr/>
            <p:nvPr/>
          </p:nvPicPr>
          <p:blipFill>
            <a:blip r:embed="rId10" cstate="print"/>
            <a:stretch>
              <a:fillRect/>
            </a:stretch>
          </p:blipFill>
          <p:spPr>
            <a:xfrm>
              <a:off x="2821167" y="926515"/>
              <a:ext cx="915186" cy="1092200"/>
            </a:xfrm>
            <a:prstGeom prst="rect">
              <a:avLst/>
            </a:prstGeom>
          </p:spPr>
        </p:pic>
      </p:grpSp>
      <p:pic>
        <p:nvPicPr>
          <p:cNvPr id="6" name="Picture 5" descr="A blue x on a black background&#10;&#10;Description automatically generated">
            <a:extLst>
              <a:ext uri="{FF2B5EF4-FFF2-40B4-BE49-F238E27FC236}">
                <a16:creationId xmlns:a16="http://schemas.microsoft.com/office/drawing/2014/main" id="{0A159A14-F478-6291-ABC6-95F6F23CB7E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7484" r="17073"/>
          <a:stretch/>
        </p:blipFill>
        <p:spPr>
          <a:xfrm>
            <a:off x="2027561" y="7522714"/>
            <a:ext cx="384646" cy="367348"/>
          </a:xfrm>
          <a:prstGeom prst="rect">
            <a:avLst/>
          </a:prstGeom>
        </p:spPr>
      </p:pic>
    </p:spTree>
    <p:extLst>
      <p:ext uri="{BB962C8B-B14F-4D97-AF65-F5344CB8AC3E}">
        <p14:creationId xmlns:p14="http://schemas.microsoft.com/office/powerpoint/2010/main" val="252272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648C25F-5F87-8627-60D6-91179D97EC45}"/>
              </a:ext>
            </a:extLst>
          </p:cNvPr>
          <p:cNvSpPr/>
          <p:nvPr userDrawn="1"/>
        </p:nvSpPr>
        <p:spPr>
          <a:xfrm>
            <a:off x="855" y="2286513"/>
            <a:ext cx="24384000" cy="11429487"/>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chemeClr val="accent1"/>
          </a:solidFill>
        </p:spPr>
        <p:txBody>
          <a:bodyPr wrap="square" lIns="0" tIns="0" rIns="0" bIns="0" rtlCol="0"/>
          <a:lstStyle/>
          <a:p>
            <a:endParaRPr/>
          </a:p>
        </p:txBody>
      </p:sp>
      <p:sp>
        <p:nvSpPr>
          <p:cNvPr id="38" name="Freeform: Shape 37">
            <a:extLst>
              <a:ext uri="{FF2B5EF4-FFF2-40B4-BE49-F238E27FC236}">
                <a16:creationId xmlns:a16="http://schemas.microsoft.com/office/drawing/2014/main" id="{60F752A4-9620-D91E-7B32-C5781C400D2E}"/>
              </a:ext>
            </a:extLst>
          </p:cNvPr>
          <p:cNvSpPr/>
          <p:nvPr userDrawn="1"/>
        </p:nvSpPr>
        <p:spPr>
          <a:xfrm>
            <a:off x="7086601" y="2267463"/>
            <a:ext cx="17297399" cy="11451929"/>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3A6F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grpSp>
        <p:nvGrpSpPr>
          <p:cNvPr id="7" name="object 4">
            <a:extLst>
              <a:ext uri="{FF2B5EF4-FFF2-40B4-BE49-F238E27FC236}">
                <a16:creationId xmlns:a16="http://schemas.microsoft.com/office/drawing/2014/main" id="{F24E19B8-C345-CDB2-4CD3-6222E8F87872}"/>
              </a:ext>
            </a:extLst>
          </p:cNvPr>
          <p:cNvGrpSpPr/>
          <p:nvPr userDrawn="1"/>
        </p:nvGrpSpPr>
        <p:grpSpPr>
          <a:xfrm>
            <a:off x="2032713" y="917714"/>
            <a:ext cx="2759373" cy="2755522"/>
            <a:chOff x="1675341" y="756689"/>
            <a:chExt cx="2275205" cy="2272030"/>
          </a:xfrm>
        </p:grpSpPr>
        <p:sp>
          <p:nvSpPr>
            <p:cNvPr id="9" name="object 5">
              <a:extLst>
                <a:ext uri="{FF2B5EF4-FFF2-40B4-BE49-F238E27FC236}">
                  <a16:creationId xmlns:a16="http://schemas.microsoft.com/office/drawing/2014/main" id="{F024CC0E-E5BE-B95C-3E91-4E3E2C9AF735}"/>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2" name="object 6">
              <a:extLst>
                <a:ext uri="{FF2B5EF4-FFF2-40B4-BE49-F238E27FC236}">
                  <a16:creationId xmlns:a16="http://schemas.microsoft.com/office/drawing/2014/main" id="{F76FE19D-1A72-53E6-F7EE-A0D4E58E5EF3}"/>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3" name="object 7">
              <a:extLst>
                <a:ext uri="{FF2B5EF4-FFF2-40B4-BE49-F238E27FC236}">
                  <a16:creationId xmlns:a16="http://schemas.microsoft.com/office/drawing/2014/main" id="{94F6E90F-308B-4F2B-462D-EF2E852E4DD8}"/>
                </a:ext>
              </a:extLst>
            </p:cNvPr>
            <p:cNvPicPr/>
            <p:nvPr/>
          </p:nvPicPr>
          <p:blipFill>
            <a:blip r:embed="rId2" cstate="print"/>
            <a:stretch>
              <a:fillRect/>
            </a:stretch>
          </p:blipFill>
          <p:spPr>
            <a:xfrm>
              <a:off x="1913232" y="2234279"/>
              <a:ext cx="97546" cy="136760"/>
            </a:xfrm>
            <a:prstGeom prst="rect">
              <a:avLst/>
            </a:prstGeom>
          </p:spPr>
        </p:pic>
        <p:pic>
          <p:nvPicPr>
            <p:cNvPr id="14" name="object 8">
              <a:extLst>
                <a:ext uri="{FF2B5EF4-FFF2-40B4-BE49-F238E27FC236}">
                  <a16:creationId xmlns:a16="http://schemas.microsoft.com/office/drawing/2014/main" id="{5DEB18E0-3AB0-58AD-14EB-F065BD386E00}"/>
                </a:ext>
              </a:extLst>
            </p:cNvPr>
            <p:cNvPicPr/>
            <p:nvPr/>
          </p:nvPicPr>
          <p:blipFill>
            <a:blip r:embed="rId3" cstate="print"/>
            <a:stretch>
              <a:fillRect/>
            </a:stretch>
          </p:blipFill>
          <p:spPr>
            <a:xfrm>
              <a:off x="2060611" y="2234280"/>
              <a:ext cx="97337" cy="134142"/>
            </a:xfrm>
            <a:prstGeom prst="rect">
              <a:avLst/>
            </a:prstGeom>
          </p:spPr>
        </p:pic>
        <p:sp>
          <p:nvSpPr>
            <p:cNvPr id="15" name="object 9">
              <a:extLst>
                <a:ext uri="{FF2B5EF4-FFF2-40B4-BE49-F238E27FC236}">
                  <a16:creationId xmlns:a16="http://schemas.microsoft.com/office/drawing/2014/main" id="{432C503B-4A47-08C8-1D2E-5839870C88B2}"/>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6" name="object 10">
              <a:extLst>
                <a:ext uri="{FF2B5EF4-FFF2-40B4-BE49-F238E27FC236}">
                  <a16:creationId xmlns:a16="http://schemas.microsoft.com/office/drawing/2014/main" id="{5E72D531-95F7-9584-0C4B-76DD0D9E879D}"/>
                </a:ext>
              </a:extLst>
            </p:cNvPr>
            <p:cNvPicPr/>
            <p:nvPr/>
          </p:nvPicPr>
          <p:blipFill>
            <a:blip r:embed="rId4" cstate="print"/>
            <a:stretch>
              <a:fillRect/>
            </a:stretch>
          </p:blipFill>
          <p:spPr>
            <a:xfrm>
              <a:off x="2264586" y="2234280"/>
              <a:ext cx="113221" cy="134142"/>
            </a:xfrm>
            <a:prstGeom prst="rect">
              <a:avLst/>
            </a:prstGeom>
          </p:spPr>
        </p:pic>
        <p:sp>
          <p:nvSpPr>
            <p:cNvPr id="17" name="object 11">
              <a:extLst>
                <a:ext uri="{FF2B5EF4-FFF2-40B4-BE49-F238E27FC236}">
                  <a16:creationId xmlns:a16="http://schemas.microsoft.com/office/drawing/2014/main" id="{B7AD32C3-7060-19EA-8E28-96A8584FECD2}"/>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8" name="object 12">
              <a:extLst>
                <a:ext uri="{FF2B5EF4-FFF2-40B4-BE49-F238E27FC236}">
                  <a16:creationId xmlns:a16="http://schemas.microsoft.com/office/drawing/2014/main" id="{2A9BCCA0-3859-B1E5-BC88-14C631A83BFD}"/>
                </a:ext>
              </a:extLst>
            </p:cNvPr>
            <p:cNvPicPr/>
            <p:nvPr/>
          </p:nvPicPr>
          <p:blipFill>
            <a:blip r:embed="rId5" cstate="print"/>
            <a:stretch>
              <a:fillRect/>
            </a:stretch>
          </p:blipFill>
          <p:spPr>
            <a:xfrm>
              <a:off x="2530110" y="2234284"/>
              <a:ext cx="92311" cy="134142"/>
            </a:xfrm>
            <a:prstGeom prst="rect">
              <a:avLst/>
            </a:prstGeom>
          </p:spPr>
        </p:pic>
        <p:pic>
          <p:nvPicPr>
            <p:cNvPr id="19" name="object 13">
              <a:extLst>
                <a:ext uri="{FF2B5EF4-FFF2-40B4-BE49-F238E27FC236}">
                  <a16:creationId xmlns:a16="http://schemas.microsoft.com/office/drawing/2014/main" id="{A7B071CA-F115-775C-8872-D0A436F35DDA}"/>
                </a:ext>
              </a:extLst>
            </p:cNvPr>
            <p:cNvPicPr/>
            <p:nvPr/>
          </p:nvPicPr>
          <p:blipFill>
            <a:blip r:embed="rId6" cstate="print"/>
            <a:stretch>
              <a:fillRect/>
            </a:stretch>
          </p:blipFill>
          <p:spPr>
            <a:xfrm>
              <a:off x="2650302" y="2231664"/>
              <a:ext cx="85264" cy="139576"/>
            </a:xfrm>
            <a:prstGeom prst="rect">
              <a:avLst/>
            </a:prstGeom>
          </p:spPr>
        </p:pic>
        <p:sp>
          <p:nvSpPr>
            <p:cNvPr id="20" name="object 14">
              <a:extLst>
                <a:ext uri="{FF2B5EF4-FFF2-40B4-BE49-F238E27FC236}">
                  <a16:creationId xmlns:a16="http://schemas.microsoft.com/office/drawing/2014/main" id="{E214B573-C51F-BAE7-8C9F-E29EB64831BD}"/>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1" name="object 15">
              <a:extLst>
                <a:ext uri="{FF2B5EF4-FFF2-40B4-BE49-F238E27FC236}">
                  <a16:creationId xmlns:a16="http://schemas.microsoft.com/office/drawing/2014/main" id="{EAA3A2ED-57C4-926E-6F77-832567746474}"/>
                </a:ext>
              </a:extLst>
            </p:cNvPr>
            <p:cNvPicPr/>
            <p:nvPr/>
          </p:nvPicPr>
          <p:blipFill>
            <a:blip r:embed="rId7" cstate="print"/>
            <a:stretch>
              <a:fillRect/>
            </a:stretch>
          </p:blipFill>
          <p:spPr>
            <a:xfrm>
              <a:off x="2830980" y="2233925"/>
              <a:ext cx="217271" cy="134620"/>
            </a:xfrm>
            <a:prstGeom prst="rect">
              <a:avLst/>
            </a:prstGeom>
          </p:spPr>
        </p:pic>
        <p:pic>
          <p:nvPicPr>
            <p:cNvPr id="22" name="object 16">
              <a:extLst>
                <a:ext uri="{FF2B5EF4-FFF2-40B4-BE49-F238E27FC236}">
                  <a16:creationId xmlns:a16="http://schemas.microsoft.com/office/drawing/2014/main" id="{770AA6EC-D832-6076-AFA6-91069EB63D15}"/>
                </a:ext>
              </a:extLst>
            </p:cNvPr>
            <p:cNvPicPr/>
            <p:nvPr/>
          </p:nvPicPr>
          <p:blipFill>
            <a:blip r:embed="rId8" cstate="print"/>
            <a:stretch>
              <a:fillRect/>
            </a:stretch>
          </p:blipFill>
          <p:spPr>
            <a:xfrm>
              <a:off x="3137399" y="2231666"/>
              <a:ext cx="122581" cy="139377"/>
            </a:xfrm>
            <a:prstGeom prst="rect">
              <a:avLst/>
            </a:prstGeom>
          </p:spPr>
        </p:pic>
        <p:pic>
          <p:nvPicPr>
            <p:cNvPr id="23" name="object 17">
              <a:extLst>
                <a:ext uri="{FF2B5EF4-FFF2-40B4-BE49-F238E27FC236}">
                  <a16:creationId xmlns:a16="http://schemas.microsoft.com/office/drawing/2014/main" id="{6630B7C7-8568-CDA6-27F2-5B4D42F60833}"/>
                </a:ext>
              </a:extLst>
            </p:cNvPr>
            <p:cNvPicPr/>
            <p:nvPr/>
          </p:nvPicPr>
          <p:blipFill>
            <a:blip r:embed="rId9" cstate="print"/>
            <a:stretch>
              <a:fillRect/>
            </a:stretch>
          </p:blipFill>
          <p:spPr>
            <a:xfrm>
              <a:off x="3302992" y="2234285"/>
              <a:ext cx="72594" cy="134132"/>
            </a:xfrm>
            <a:prstGeom prst="rect">
              <a:avLst/>
            </a:prstGeom>
          </p:spPr>
        </p:pic>
        <p:sp>
          <p:nvSpPr>
            <p:cNvPr id="24" name="object 18">
              <a:extLst>
                <a:ext uri="{FF2B5EF4-FFF2-40B4-BE49-F238E27FC236}">
                  <a16:creationId xmlns:a16="http://schemas.microsoft.com/office/drawing/2014/main" id="{150790B4-415C-BA92-5FD3-D30ABF741537}"/>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5" name="object 19">
              <a:extLst>
                <a:ext uri="{FF2B5EF4-FFF2-40B4-BE49-F238E27FC236}">
                  <a16:creationId xmlns:a16="http://schemas.microsoft.com/office/drawing/2014/main" id="{CD8C4E4E-CB4F-365F-8603-B114D6D47E9B}"/>
                </a:ext>
              </a:extLst>
            </p:cNvPr>
            <p:cNvPicPr/>
            <p:nvPr/>
          </p:nvPicPr>
          <p:blipFill>
            <a:blip r:embed="rId10" cstate="print"/>
            <a:stretch>
              <a:fillRect/>
            </a:stretch>
          </p:blipFill>
          <p:spPr>
            <a:xfrm>
              <a:off x="2821167" y="926515"/>
              <a:ext cx="915186" cy="1092200"/>
            </a:xfrm>
            <a:prstGeom prst="rect">
              <a:avLst/>
            </a:prstGeom>
          </p:spPr>
        </p:pic>
      </p:grpSp>
      <p:sp>
        <p:nvSpPr>
          <p:cNvPr id="2" name="Title 1"/>
          <p:cNvSpPr>
            <a:spLocks noGrp="1"/>
          </p:cNvSpPr>
          <p:nvPr>
            <p:ph type="ctrTitle" hasCustomPrompt="1"/>
          </p:nvPr>
        </p:nvSpPr>
        <p:spPr>
          <a:xfrm>
            <a:off x="2032000" y="5817802"/>
            <a:ext cx="12636500" cy="2581660"/>
          </a:xfrm>
        </p:spPr>
        <p:txBody>
          <a:bodyPr anchor="b"/>
          <a:lstStyle>
            <a:lvl1pPr algn="l">
              <a:lnSpc>
                <a:spcPts val="7800"/>
              </a:lnSpc>
              <a:defRPr sz="6800">
                <a:solidFill>
                  <a:schemeClr val="bg1"/>
                </a:solidFill>
              </a:defRPr>
            </a:lvl1pPr>
          </a:lstStyle>
          <a:p>
            <a:r>
              <a:rPr lang="en-GB"/>
              <a:t>Title</a:t>
            </a:r>
            <a:endParaRPr lang="en-US"/>
          </a:p>
        </p:txBody>
      </p:sp>
      <p:sp>
        <p:nvSpPr>
          <p:cNvPr id="3" name="Subtitle 2"/>
          <p:cNvSpPr>
            <a:spLocks noGrp="1"/>
          </p:cNvSpPr>
          <p:nvPr>
            <p:ph type="subTitle" idx="1" hasCustomPrompt="1"/>
          </p:nvPr>
        </p:nvSpPr>
        <p:spPr>
          <a:xfrm>
            <a:off x="2032000" y="8651172"/>
            <a:ext cx="8591549" cy="682058"/>
          </a:xfrm>
        </p:spPr>
        <p:txBody>
          <a:bodyPr/>
          <a:lstStyle>
            <a:lvl1pPr marL="0" indent="0" algn="l">
              <a:lnSpc>
                <a:spcPts val="3600"/>
              </a:lnSpc>
              <a:spcBef>
                <a:spcPts val="0"/>
              </a:spcBef>
              <a:buNone/>
              <a:defRPr sz="3400" cap="all" spc="13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Speaker name | Date</a:t>
            </a:r>
            <a:endParaRPr lang="en-US"/>
          </a:p>
        </p:txBody>
      </p:sp>
    </p:spTree>
    <p:extLst>
      <p:ext uri="{BB962C8B-B14F-4D97-AF65-F5344CB8AC3E}">
        <p14:creationId xmlns:p14="http://schemas.microsoft.com/office/powerpoint/2010/main" val="317965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5"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648C25F-5F87-8627-60D6-91179D97EC45}"/>
              </a:ext>
            </a:extLst>
          </p:cNvPr>
          <p:cNvSpPr/>
          <p:nvPr userDrawn="1"/>
        </p:nvSpPr>
        <p:spPr>
          <a:xfrm>
            <a:off x="855" y="2286513"/>
            <a:ext cx="24384000" cy="11429487"/>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chemeClr val="bg1"/>
          </a:solidFill>
        </p:spPr>
        <p:txBody>
          <a:bodyPr wrap="square" lIns="0" tIns="0" rIns="0" bIns="0" rtlCol="0"/>
          <a:lstStyle/>
          <a:p>
            <a:endParaRPr/>
          </a:p>
        </p:txBody>
      </p:sp>
      <p:sp>
        <p:nvSpPr>
          <p:cNvPr id="38" name="Freeform: Shape 37">
            <a:extLst>
              <a:ext uri="{FF2B5EF4-FFF2-40B4-BE49-F238E27FC236}">
                <a16:creationId xmlns:a16="http://schemas.microsoft.com/office/drawing/2014/main" id="{60F752A4-9620-D91E-7B32-C5781C400D2E}"/>
              </a:ext>
            </a:extLst>
          </p:cNvPr>
          <p:cNvSpPr/>
          <p:nvPr userDrawn="1"/>
        </p:nvSpPr>
        <p:spPr>
          <a:xfrm>
            <a:off x="7086601" y="2267463"/>
            <a:ext cx="17297399" cy="11451929"/>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F2F4F3"/>
          </a:solidFill>
          <a:ln w="0" cap="flat">
            <a:noFill/>
            <a:prstDash val="solid"/>
            <a:miter/>
          </a:ln>
        </p:spPr>
        <p:txBody>
          <a:bodyPr rtlCol="0" anchor="ctr"/>
          <a:lstStyle/>
          <a:p>
            <a:endParaRPr lang="en-GB"/>
          </a:p>
        </p:txBody>
      </p:sp>
      <p:grpSp>
        <p:nvGrpSpPr>
          <p:cNvPr id="7" name="object 4">
            <a:extLst>
              <a:ext uri="{FF2B5EF4-FFF2-40B4-BE49-F238E27FC236}">
                <a16:creationId xmlns:a16="http://schemas.microsoft.com/office/drawing/2014/main" id="{F24E19B8-C345-CDB2-4CD3-6222E8F87872}"/>
              </a:ext>
            </a:extLst>
          </p:cNvPr>
          <p:cNvGrpSpPr/>
          <p:nvPr userDrawn="1"/>
        </p:nvGrpSpPr>
        <p:grpSpPr>
          <a:xfrm>
            <a:off x="2032713" y="917714"/>
            <a:ext cx="2759373" cy="2755522"/>
            <a:chOff x="1675341" y="756689"/>
            <a:chExt cx="2275205" cy="2272030"/>
          </a:xfrm>
        </p:grpSpPr>
        <p:sp>
          <p:nvSpPr>
            <p:cNvPr id="9" name="object 5">
              <a:extLst>
                <a:ext uri="{FF2B5EF4-FFF2-40B4-BE49-F238E27FC236}">
                  <a16:creationId xmlns:a16="http://schemas.microsoft.com/office/drawing/2014/main" id="{F024CC0E-E5BE-B95C-3E91-4E3E2C9AF735}"/>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2" name="object 6">
              <a:extLst>
                <a:ext uri="{FF2B5EF4-FFF2-40B4-BE49-F238E27FC236}">
                  <a16:creationId xmlns:a16="http://schemas.microsoft.com/office/drawing/2014/main" id="{F76FE19D-1A72-53E6-F7EE-A0D4E58E5EF3}"/>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3" name="object 7">
              <a:extLst>
                <a:ext uri="{FF2B5EF4-FFF2-40B4-BE49-F238E27FC236}">
                  <a16:creationId xmlns:a16="http://schemas.microsoft.com/office/drawing/2014/main" id="{94F6E90F-308B-4F2B-462D-EF2E852E4DD8}"/>
                </a:ext>
              </a:extLst>
            </p:cNvPr>
            <p:cNvPicPr/>
            <p:nvPr/>
          </p:nvPicPr>
          <p:blipFill>
            <a:blip r:embed="rId2" cstate="print"/>
            <a:stretch>
              <a:fillRect/>
            </a:stretch>
          </p:blipFill>
          <p:spPr>
            <a:xfrm>
              <a:off x="1913232" y="2234279"/>
              <a:ext cx="97546" cy="136760"/>
            </a:xfrm>
            <a:prstGeom prst="rect">
              <a:avLst/>
            </a:prstGeom>
          </p:spPr>
        </p:pic>
        <p:pic>
          <p:nvPicPr>
            <p:cNvPr id="14" name="object 8">
              <a:extLst>
                <a:ext uri="{FF2B5EF4-FFF2-40B4-BE49-F238E27FC236}">
                  <a16:creationId xmlns:a16="http://schemas.microsoft.com/office/drawing/2014/main" id="{5DEB18E0-3AB0-58AD-14EB-F065BD386E00}"/>
                </a:ext>
              </a:extLst>
            </p:cNvPr>
            <p:cNvPicPr/>
            <p:nvPr/>
          </p:nvPicPr>
          <p:blipFill>
            <a:blip r:embed="rId3" cstate="print"/>
            <a:stretch>
              <a:fillRect/>
            </a:stretch>
          </p:blipFill>
          <p:spPr>
            <a:xfrm>
              <a:off x="2060611" y="2234280"/>
              <a:ext cx="97337" cy="134142"/>
            </a:xfrm>
            <a:prstGeom prst="rect">
              <a:avLst/>
            </a:prstGeom>
          </p:spPr>
        </p:pic>
        <p:sp>
          <p:nvSpPr>
            <p:cNvPr id="15" name="object 9">
              <a:extLst>
                <a:ext uri="{FF2B5EF4-FFF2-40B4-BE49-F238E27FC236}">
                  <a16:creationId xmlns:a16="http://schemas.microsoft.com/office/drawing/2014/main" id="{432C503B-4A47-08C8-1D2E-5839870C88B2}"/>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6" name="object 10">
              <a:extLst>
                <a:ext uri="{FF2B5EF4-FFF2-40B4-BE49-F238E27FC236}">
                  <a16:creationId xmlns:a16="http://schemas.microsoft.com/office/drawing/2014/main" id="{5E72D531-95F7-9584-0C4B-76DD0D9E879D}"/>
                </a:ext>
              </a:extLst>
            </p:cNvPr>
            <p:cNvPicPr/>
            <p:nvPr/>
          </p:nvPicPr>
          <p:blipFill>
            <a:blip r:embed="rId4" cstate="print"/>
            <a:stretch>
              <a:fillRect/>
            </a:stretch>
          </p:blipFill>
          <p:spPr>
            <a:xfrm>
              <a:off x="2264586" y="2234280"/>
              <a:ext cx="113221" cy="134142"/>
            </a:xfrm>
            <a:prstGeom prst="rect">
              <a:avLst/>
            </a:prstGeom>
          </p:spPr>
        </p:pic>
        <p:sp>
          <p:nvSpPr>
            <p:cNvPr id="17" name="object 11">
              <a:extLst>
                <a:ext uri="{FF2B5EF4-FFF2-40B4-BE49-F238E27FC236}">
                  <a16:creationId xmlns:a16="http://schemas.microsoft.com/office/drawing/2014/main" id="{B7AD32C3-7060-19EA-8E28-96A8584FECD2}"/>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8" name="object 12">
              <a:extLst>
                <a:ext uri="{FF2B5EF4-FFF2-40B4-BE49-F238E27FC236}">
                  <a16:creationId xmlns:a16="http://schemas.microsoft.com/office/drawing/2014/main" id="{2A9BCCA0-3859-B1E5-BC88-14C631A83BFD}"/>
                </a:ext>
              </a:extLst>
            </p:cNvPr>
            <p:cNvPicPr/>
            <p:nvPr/>
          </p:nvPicPr>
          <p:blipFill>
            <a:blip r:embed="rId5" cstate="print"/>
            <a:stretch>
              <a:fillRect/>
            </a:stretch>
          </p:blipFill>
          <p:spPr>
            <a:xfrm>
              <a:off x="2530110" y="2234284"/>
              <a:ext cx="92311" cy="134142"/>
            </a:xfrm>
            <a:prstGeom prst="rect">
              <a:avLst/>
            </a:prstGeom>
          </p:spPr>
        </p:pic>
        <p:pic>
          <p:nvPicPr>
            <p:cNvPr id="19" name="object 13">
              <a:extLst>
                <a:ext uri="{FF2B5EF4-FFF2-40B4-BE49-F238E27FC236}">
                  <a16:creationId xmlns:a16="http://schemas.microsoft.com/office/drawing/2014/main" id="{A7B071CA-F115-775C-8872-D0A436F35DDA}"/>
                </a:ext>
              </a:extLst>
            </p:cNvPr>
            <p:cNvPicPr/>
            <p:nvPr/>
          </p:nvPicPr>
          <p:blipFill>
            <a:blip r:embed="rId6" cstate="print"/>
            <a:stretch>
              <a:fillRect/>
            </a:stretch>
          </p:blipFill>
          <p:spPr>
            <a:xfrm>
              <a:off x="2650302" y="2231664"/>
              <a:ext cx="85264" cy="139576"/>
            </a:xfrm>
            <a:prstGeom prst="rect">
              <a:avLst/>
            </a:prstGeom>
          </p:spPr>
        </p:pic>
        <p:sp>
          <p:nvSpPr>
            <p:cNvPr id="20" name="object 14">
              <a:extLst>
                <a:ext uri="{FF2B5EF4-FFF2-40B4-BE49-F238E27FC236}">
                  <a16:creationId xmlns:a16="http://schemas.microsoft.com/office/drawing/2014/main" id="{E214B573-C51F-BAE7-8C9F-E29EB64831BD}"/>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1" name="object 15">
              <a:extLst>
                <a:ext uri="{FF2B5EF4-FFF2-40B4-BE49-F238E27FC236}">
                  <a16:creationId xmlns:a16="http://schemas.microsoft.com/office/drawing/2014/main" id="{EAA3A2ED-57C4-926E-6F77-832567746474}"/>
                </a:ext>
              </a:extLst>
            </p:cNvPr>
            <p:cNvPicPr/>
            <p:nvPr/>
          </p:nvPicPr>
          <p:blipFill>
            <a:blip r:embed="rId7" cstate="print"/>
            <a:stretch>
              <a:fillRect/>
            </a:stretch>
          </p:blipFill>
          <p:spPr>
            <a:xfrm>
              <a:off x="2830980" y="2233925"/>
              <a:ext cx="217271" cy="134620"/>
            </a:xfrm>
            <a:prstGeom prst="rect">
              <a:avLst/>
            </a:prstGeom>
          </p:spPr>
        </p:pic>
        <p:pic>
          <p:nvPicPr>
            <p:cNvPr id="22" name="object 16">
              <a:extLst>
                <a:ext uri="{FF2B5EF4-FFF2-40B4-BE49-F238E27FC236}">
                  <a16:creationId xmlns:a16="http://schemas.microsoft.com/office/drawing/2014/main" id="{770AA6EC-D832-6076-AFA6-91069EB63D15}"/>
                </a:ext>
              </a:extLst>
            </p:cNvPr>
            <p:cNvPicPr/>
            <p:nvPr/>
          </p:nvPicPr>
          <p:blipFill>
            <a:blip r:embed="rId8" cstate="print"/>
            <a:stretch>
              <a:fillRect/>
            </a:stretch>
          </p:blipFill>
          <p:spPr>
            <a:xfrm>
              <a:off x="3137399" y="2231666"/>
              <a:ext cx="122581" cy="139377"/>
            </a:xfrm>
            <a:prstGeom prst="rect">
              <a:avLst/>
            </a:prstGeom>
          </p:spPr>
        </p:pic>
        <p:pic>
          <p:nvPicPr>
            <p:cNvPr id="23" name="object 17">
              <a:extLst>
                <a:ext uri="{FF2B5EF4-FFF2-40B4-BE49-F238E27FC236}">
                  <a16:creationId xmlns:a16="http://schemas.microsoft.com/office/drawing/2014/main" id="{6630B7C7-8568-CDA6-27F2-5B4D42F60833}"/>
                </a:ext>
              </a:extLst>
            </p:cNvPr>
            <p:cNvPicPr/>
            <p:nvPr/>
          </p:nvPicPr>
          <p:blipFill>
            <a:blip r:embed="rId9" cstate="print"/>
            <a:stretch>
              <a:fillRect/>
            </a:stretch>
          </p:blipFill>
          <p:spPr>
            <a:xfrm>
              <a:off x="3302992" y="2234285"/>
              <a:ext cx="72594" cy="134132"/>
            </a:xfrm>
            <a:prstGeom prst="rect">
              <a:avLst/>
            </a:prstGeom>
          </p:spPr>
        </p:pic>
        <p:sp>
          <p:nvSpPr>
            <p:cNvPr id="24" name="object 18">
              <a:extLst>
                <a:ext uri="{FF2B5EF4-FFF2-40B4-BE49-F238E27FC236}">
                  <a16:creationId xmlns:a16="http://schemas.microsoft.com/office/drawing/2014/main" id="{150790B4-415C-BA92-5FD3-D30ABF741537}"/>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5" name="object 19">
              <a:extLst>
                <a:ext uri="{FF2B5EF4-FFF2-40B4-BE49-F238E27FC236}">
                  <a16:creationId xmlns:a16="http://schemas.microsoft.com/office/drawing/2014/main" id="{CD8C4E4E-CB4F-365F-8603-B114D6D47E9B}"/>
                </a:ext>
              </a:extLst>
            </p:cNvPr>
            <p:cNvPicPr/>
            <p:nvPr/>
          </p:nvPicPr>
          <p:blipFill>
            <a:blip r:embed="rId10" cstate="print"/>
            <a:stretch>
              <a:fillRect/>
            </a:stretch>
          </p:blipFill>
          <p:spPr>
            <a:xfrm>
              <a:off x="2821167" y="926515"/>
              <a:ext cx="915186" cy="1092200"/>
            </a:xfrm>
            <a:prstGeom prst="rect">
              <a:avLst/>
            </a:prstGeom>
          </p:spPr>
        </p:pic>
      </p:grpSp>
      <p:sp>
        <p:nvSpPr>
          <p:cNvPr id="2" name="Title 1"/>
          <p:cNvSpPr>
            <a:spLocks noGrp="1"/>
          </p:cNvSpPr>
          <p:nvPr>
            <p:ph type="ctrTitle" hasCustomPrompt="1"/>
          </p:nvPr>
        </p:nvSpPr>
        <p:spPr>
          <a:xfrm>
            <a:off x="2032000" y="5817802"/>
            <a:ext cx="12636500" cy="2581660"/>
          </a:xfrm>
        </p:spPr>
        <p:txBody>
          <a:bodyPr anchor="b"/>
          <a:lstStyle>
            <a:lvl1pPr algn="l">
              <a:lnSpc>
                <a:spcPts val="7800"/>
              </a:lnSpc>
              <a:defRPr sz="6800">
                <a:solidFill>
                  <a:schemeClr val="tx1"/>
                </a:solidFill>
              </a:defRPr>
            </a:lvl1pPr>
          </a:lstStyle>
          <a:p>
            <a:r>
              <a:rPr lang="en-GB"/>
              <a:t>Title</a:t>
            </a:r>
            <a:endParaRPr lang="en-US"/>
          </a:p>
        </p:txBody>
      </p:sp>
      <p:sp>
        <p:nvSpPr>
          <p:cNvPr id="3" name="Subtitle 2"/>
          <p:cNvSpPr>
            <a:spLocks noGrp="1"/>
          </p:cNvSpPr>
          <p:nvPr>
            <p:ph type="subTitle" idx="1" hasCustomPrompt="1"/>
          </p:nvPr>
        </p:nvSpPr>
        <p:spPr>
          <a:xfrm>
            <a:off x="2032000" y="8651172"/>
            <a:ext cx="8591549" cy="682058"/>
          </a:xfrm>
        </p:spPr>
        <p:txBody>
          <a:bodyPr/>
          <a:lstStyle>
            <a:lvl1pPr marL="0" indent="0" algn="l">
              <a:lnSpc>
                <a:spcPts val="3600"/>
              </a:lnSpc>
              <a:spcBef>
                <a:spcPts val="0"/>
              </a:spcBef>
              <a:buNone/>
              <a:defRPr sz="3400" cap="all" spc="130" baseline="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Speaker name | Date</a:t>
            </a:r>
            <a:endParaRPr lang="en-US"/>
          </a:p>
        </p:txBody>
      </p:sp>
    </p:spTree>
    <p:extLst>
      <p:ext uri="{BB962C8B-B14F-4D97-AF65-F5344CB8AC3E}">
        <p14:creationId xmlns:p14="http://schemas.microsoft.com/office/powerpoint/2010/main" val="1122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5" userDrawn="1">
          <p15:clr>
            <a:srgbClr val="FBAE40"/>
          </p15:clr>
        </p15:guide>
        <p15:guide id="2" pos="7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bg object 16">
            <a:extLst>
              <a:ext uri="{FF2B5EF4-FFF2-40B4-BE49-F238E27FC236}">
                <a16:creationId xmlns:a16="http://schemas.microsoft.com/office/drawing/2014/main" id="{1A0DDDB1-52DB-DC78-3C38-CA810AD340EC}"/>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2F4F4"/>
          </a:solidFill>
        </p:spPr>
        <p:txBody>
          <a:bodyPr wrap="square" lIns="0" tIns="0" rIns="0" bIns="0" rtlCol="0"/>
          <a:lstStyle/>
          <a:p>
            <a:endParaRPr/>
          </a:p>
        </p:txBody>
      </p:sp>
      <p:sp>
        <p:nvSpPr>
          <p:cNvPr id="8" name="bg object 17">
            <a:extLst>
              <a:ext uri="{FF2B5EF4-FFF2-40B4-BE49-F238E27FC236}">
                <a16:creationId xmlns:a16="http://schemas.microsoft.com/office/drawing/2014/main" id="{0513E0A2-AF41-A414-087B-7569662369BB}"/>
              </a:ext>
            </a:extLst>
          </p:cNvPr>
          <p:cNvSpPr/>
          <p:nvPr userDrawn="1"/>
        </p:nvSpPr>
        <p:spPr>
          <a:xfrm>
            <a:off x="8278222" y="2276710"/>
            <a:ext cx="16106070" cy="10295856"/>
          </a:xfrm>
          <a:custGeom>
            <a:avLst/>
            <a:gdLst/>
            <a:ahLst/>
            <a:cxnLst/>
            <a:rect l="l" t="t" r="r" b="b"/>
            <a:pathLst>
              <a:path w="13279119" h="8489315">
                <a:moveTo>
                  <a:pt x="8939162" y="4203700"/>
                </a:moveTo>
                <a:lnTo>
                  <a:pt x="8938895" y="4152900"/>
                </a:lnTo>
                <a:lnTo>
                  <a:pt x="8938120" y="4102100"/>
                </a:lnTo>
                <a:lnTo>
                  <a:pt x="8936812" y="4051300"/>
                </a:lnTo>
                <a:lnTo>
                  <a:pt x="8934996" y="4013200"/>
                </a:lnTo>
                <a:lnTo>
                  <a:pt x="8932672" y="3962400"/>
                </a:lnTo>
                <a:lnTo>
                  <a:pt x="8929827" y="3911600"/>
                </a:lnTo>
                <a:lnTo>
                  <a:pt x="8926474" y="3873500"/>
                </a:lnTo>
                <a:lnTo>
                  <a:pt x="8922614" y="3822700"/>
                </a:lnTo>
                <a:lnTo>
                  <a:pt x="8918245" y="3771900"/>
                </a:lnTo>
                <a:lnTo>
                  <a:pt x="8913381" y="3733800"/>
                </a:lnTo>
                <a:lnTo>
                  <a:pt x="8908021" y="3683000"/>
                </a:lnTo>
                <a:lnTo>
                  <a:pt x="8902154" y="3632200"/>
                </a:lnTo>
                <a:lnTo>
                  <a:pt x="8895804" y="3594100"/>
                </a:lnTo>
                <a:lnTo>
                  <a:pt x="8888959" y="3543300"/>
                </a:lnTo>
                <a:lnTo>
                  <a:pt x="8881618" y="3505200"/>
                </a:lnTo>
                <a:lnTo>
                  <a:pt x="8873795" y="3454400"/>
                </a:lnTo>
                <a:lnTo>
                  <a:pt x="8865489" y="3416300"/>
                </a:lnTo>
                <a:lnTo>
                  <a:pt x="8856688" y="3365500"/>
                </a:lnTo>
                <a:lnTo>
                  <a:pt x="8847417" y="3327400"/>
                </a:lnTo>
                <a:lnTo>
                  <a:pt x="8837676" y="3276600"/>
                </a:lnTo>
                <a:lnTo>
                  <a:pt x="8827452" y="3238500"/>
                </a:lnTo>
                <a:lnTo>
                  <a:pt x="8816759" y="3187700"/>
                </a:lnTo>
                <a:lnTo>
                  <a:pt x="8805583" y="3149600"/>
                </a:lnTo>
                <a:lnTo>
                  <a:pt x="8793950" y="3098800"/>
                </a:lnTo>
                <a:lnTo>
                  <a:pt x="8781859" y="3060700"/>
                </a:lnTo>
                <a:lnTo>
                  <a:pt x="8769299" y="3009900"/>
                </a:lnTo>
                <a:lnTo>
                  <a:pt x="8756269" y="2971800"/>
                </a:lnTo>
                <a:lnTo>
                  <a:pt x="8742794" y="2933700"/>
                </a:lnTo>
                <a:lnTo>
                  <a:pt x="8728862" y="2882900"/>
                </a:lnTo>
                <a:lnTo>
                  <a:pt x="8714473" y="2844800"/>
                </a:lnTo>
                <a:lnTo>
                  <a:pt x="8699627" y="2806700"/>
                </a:lnTo>
                <a:lnTo>
                  <a:pt x="8684336" y="2755900"/>
                </a:lnTo>
                <a:lnTo>
                  <a:pt x="8668614" y="2717800"/>
                </a:lnTo>
                <a:lnTo>
                  <a:pt x="8652434" y="2679700"/>
                </a:lnTo>
                <a:lnTo>
                  <a:pt x="8635822" y="2628900"/>
                </a:lnTo>
                <a:lnTo>
                  <a:pt x="8618766" y="2590800"/>
                </a:lnTo>
                <a:lnTo>
                  <a:pt x="8601265" y="2552700"/>
                </a:lnTo>
                <a:lnTo>
                  <a:pt x="8583346" y="2514600"/>
                </a:lnTo>
                <a:lnTo>
                  <a:pt x="8564994" y="2476500"/>
                </a:lnTo>
                <a:lnTo>
                  <a:pt x="8546211" y="2425700"/>
                </a:lnTo>
                <a:lnTo>
                  <a:pt x="8526996" y="2387600"/>
                </a:lnTo>
                <a:lnTo>
                  <a:pt x="8507362" y="2349500"/>
                </a:lnTo>
                <a:lnTo>
                  <a:pt x="8487308" y="2311400"/>
                </a:lnTo>
                <a:lnTo>
                  <a:pt x="8466836" y="2273300"/>
                </a:lnTo>
                <a:lnTo>
                  <a:pt x="8445944" y="2235200"/>
                </a:lnTo>
                <a:lnTo>
                  <a:pt x="8424634" y="2197100"/>
                </a:lnTo>
                <a:lnTo>
                  <a:pt x="8402917" y="2159000"/>
                </a:lnTo>
                <a:lnTo>
                  <a:pt x="8380793" y="2120900"/>
                </a:lnTo>
                <a:lnTo>
                  <a:pt x="8358264" y="2082800"/>
                </a:lnTo>
                <a:lnTo>
                  <a:pt x="8335327" y="2044700"/>
                </a:lnTo>
                <a:lnTo>
                  <a:pt x="8311985" y="2006600"/>
                </a:lnTo>
                <a:lnTo>
                  <a:pt x="8288248" y="1968500"/>
                </a:lnTo>
                <a:lnTo>
                  <a:pt x="8264106" y="1930400"/>
                </a:lnTo>
                <a:lnTo>
                  <a:pt x="8239582" y="1892300"/>
                </a:lnTo>
                <a:lnTo>
                  <a:pt x="8214665" y="1854200"/>
                </a:lnTo>
                <a:lnTo>
                  <a:pt x="8189354" y="1828800"/>
                </a:lnTo>
                <a:lnTo>
                  <a:pt x="8163649" y="1790700"/>
                </a:lnTo>
                <a:lnTo>
                  <a:pt x="8137563" y="1752600"/>
                </a:lnTo>
                <a:lnTo>
                  <a:pt x="8111096" y="1714500"/>
                </a:lnTo>
                <a:lnTo>
                  <a:pt x="8084261" y="1689100"/>
                </a:lnTo>
                <a:lnTo>
                  <a:pt x="8057032" y="1651000"/>
                </a:lnTo>
                <a:lnTo>
                  <a:pt x="8029435" y="1612900"/>
                </a:lnTo>
                <a:lnTo>
                  <a:pt x="8001470" y="1574800"/>
                </a:lnTo>
                <a:lnTo>
                  <a:pt x="7973123" y="1549400"/>
                </a:lnTo>
                <a:lnTo>
                  <a:pt x="7944409" y="1511300"/>
                </a:lnTo>
                <a:lnTo>
                  <a:pt x="7915338" y="1485900"/>
                </a:lnTo>
                <a:lnTo>
                  <a:pt x="7885900" y="1447800"/>
                </a:lnTo>
                <a:lnTo>
                  <a:pt x="7856106" y="1409700"/>
                </a:lnTo>
                <a:lnTo>
                  <a:pt x="7825956" y="1384300"/>
                </a:lnTo>
                <a:lnTo>
                  <a:pt x="7795438" y="1346200"/>
                </a:lnTo>
                <a:lnTo>
                  <a:pt x="7764577" y="1320800"/>
                </a:lnTo>
                <a:lnTo>
                  <a:pt x="7733360" y="1282700"/>
                </a:lnTo>
                <a:lnTo>
                  <a:pt x="7669898" y="1231900"/>
                </a:lnTo>
                <a:lnTo>
                  <a:pt x="7637640" y="1193800"/>
                </a:lnTo>
                <a:lnTo>
                  <a:pt x="7605052" y="1168400"/>
                </a:lnTo>
                <a:lnTo>
                  <a:pt x="7572121" y="1130300"/>
                </a:lnTo>
                <a:lnTo>
                  <a:pt x="7505255" y="1079500"/>
                </a:lnTo>
                <a:lnTo>
                  <a:pt x="7500290" y="1075791"/>
                </a:lnTo>
                <a:lnTo>
                  <a:pt x="7500290" y="4241800"/>
                </a:lnTo>
                <a:lnTo>
                  <a:pt x="7500099" y="4292600"/>
                </a:lnTo>
                <a:lnTo>
                  <a:pt x="7499502" y="4343400"/>
                </a:lnTo>
                <a:lnTo>
                  <a:pt x="7498512" y="4394200"/>
                </a:lnTo>
                <a:lnTo>
                  <a:pt x="7497127" y="4445000"/>
                </a:lnTo>
                <a:lnTo>
                  <a:pt x="7495349" y="4483100"/>
                </a:lnTo>
                <a:lnTo>
                  <a:pt x="7493165" y="4533900"/>
                </a:lnTo>
                <a:lnTo>
                  <a:pt x="7490587" y="4584700"/>
                </a:lnTo>
                <a:lnTo>
                  <a:pt x="7487602" y="4635500"/>
                </a:lnTo>
                <a:lnTo>
                  <a:pt x="7484224" y="4686300"/>
                </a:lnTo>
                <a:lnTo>
                  <a:pt x="7480452" y="4724400"/>
                </a:lnTo>
                <a:lnTo>
                  <a:pt x="7476274" y="4775200"/>
                </a:lnTo>
                <a:lnTo>
                  <a:pt x="7471689" y="4826000"/>
                </a:lnTo>
                <a:lnTo>
                  <a:pt x="7466698" y="4876800"/>
                </a:lnTo>
                <a:lnTo>
                  <a:pt x="7461313" y="4914900"/>
                </a:lnTo>
                <a:lnTo>
                  <a:pt x="7455522" y="4965700"/>
                </a:lnTo>
                <a:lnTo>
                  <a:pt x="7449325" y="5016500"/>
                </a:lnTo>
                <a:lnTo>
                  <a:pt x="7442721" y="5054600"/>
                </a:lnTo>
                <a:lnTo>
                  <a:pt x="7435710" y="5105400"/>
                </a:lnTo>
                <a:lnTo>
                  <a:pt x="7428293" y="5156200"/>
                </a:lnTo>
                <a:lnTo>
                  <a:pt x="7420470" y="5207000"/>
                </a:lnTo>
                <a:lnTo>
                  <a:pt x="7412241" y="5245100"/>
                </a:lnTo>
                <a:lnTo>
                  <a:pt x="7403605" y="5295900"/>
                </a:lnTo>
                <a:lnTo>
                  <a:pt x="7394562" y="5346700"/>
                </a:lnTo>
                <a:lnTo>
                  <a:pt x="7385101" y="5384800"/>
                </a:lnTo>
                <a:lnTo>
                  <a:pt x="7375233" y="5435600"/>
                </a:lnTo>
                <a:lnTo>
                  <a:pt x="7364958" y="5473700"/>
                </a:lnTo>
                <a:lnTo>
                  <a:pt x="7354265" y="5524500"/>
                </a:lnTo>
                <a:lnTo>
                  <a:pt x="7343165" y="5562600"/>
                </a:lnTo>
                <a:lnTo>
                  <a:pt x="7331646" y="5613400"/>
                </a:lnTo>
                <a:lnTo>
                  <a:pt x="7319721" y="5664200"/>
                </a:lnTo>
                <a:lnTo>
                  <a:pt x="7307377" y="5702300"/>
                </a:lnTo>
                <a:lnTo>
                  <a:pt x="7294613" y="5753100"/>
                </a:lnTo>
                <a:lnTo>
                  <a:pt x="7281443" y="5791200"/>
                </a:lnTo>
                <a:lnTo>
                  <a:pt x="7267854" y="5829300"/>
                </a:lnTo>
                <a:lnTo>
                  <a:pt x="7253846" y="5880100"/>
                </a:lnTo>
                <a:lnTo>
                  <a:pt x="7239419" y="5918200"/>
                </a:lnTo>
                <a:lnTo>
                  <a:pt x="7224573" y="5969000"/>
                </a:lnTo>
                <a:lnTo>
                  <a:pt x="7209307" y="6007100"/>
                </a:lnTo>
                <a:lnTo>
                  <a:pt x="7193623" y="6045200"/>
                </a:lnTo>
                <a:lnTo>
                  <a:pt x="7177519" y="6096000"/>
                </a:lnTo>
                <a:lnTo>
                  <a:pt x="7160996" y="6134100"/>
                </a:lnTo>
                <a:lnTo>
                  <a:pt x="7144055" y="6172200"/>
                </a:lnTo>
                <a:lnTo>
                  <a:pt x="7126681" y="6223000"/>
                </a:lnTo>
                <a:lnTo>
                  <a:pt x="7108901" y="6261100"/>
                </a:lnTo>
                <a:lnTo>
                  <a:pt x="7090677" y="6299200"/>
                </a:lnTo>
                <a:lnTo>
                  <a:pt x="7072046" y="6337300"/>
                </a:lnTo>
                <a:lnTo>
                  <a:pt x="7052983" y="6375400"/>
                </a:lnTo>
                <a:lnTo>
                  <a:pt x="7033488" y="6426200"/>
                </a:lnTo>
                <a:lnTo>
                  <a:pt x="7013575" y="6464300"/>
                </a:lnTo>
                <a:lnTo>
                  <a:pt x="6993229" y="6502400"/>
                </a:lnTo>
                <a:lnTo>
                  <a:pt x="6972465" y="6540500"/>
                </a:lnTo>
                <a:lnTo>
                  <a:pt x="6951269" y="6578600"/>
                </a:lnTo>
                <a:lnTo>
                  <a:pt x="6929641" y="6616700"/>
                </a:lnTo>
                <a:lnTo>
                  <a:pt x="6907581" y="6654800"/>
                </a:lnTo>
                <a:lnTo>
                  <a:pt x="6885102" y="6692900"/>
                </a:lnTo>
                <a:lnTo>
                  <a:pt x="6862178" y="6731000"/>
                </a:lnTo>
                <a:lnTo>
                  <a:pt x="6838836" y="6769100"/>
                </a:lnTo>
                <a:lnTo>
                  <a:pt x="6815061" y="6794500"/>
                </a:lnTo>
                <a:lnTo>
                  <a:pt x="6790842" y="6832600"/>
                </a:lnTo>
                <a:lnTo>
                  <a:pt x="6766192" y="6870700"/>
                </a:lnTo>
                <a:lnTo>
                  <a:pt x="6741122" y="6908800"/>
                </a:lnTo>
                <a:lnTo>
                  <a:pt x="6715607" y="6946900"/>
                </a:lnTo>
                <a:lnTo>
                  <a:pt x="6689649" y="6972300"/>
                </a:lnTo>
                <a:lnTo>
                  <a:pt x="6663271" y="7010400"/>
                </a:lnTo>
                <a:lnTo>
                  <a:pt x="6636448" y="7048500"/>
                </a:lnTo>
                <a:lnTo>
                  <a:pt x="6609181" y="7073900"/>
                </a:lnTo>
                <a:lnTo>
                  <a:pt x="6581483" y="7112000"/>
                </a:lnTo>
                <a:lnTo>
                  <a:pt x="6553352" y="7137400"/>
                </a:lnTo>
                <a:lnTo>
                  <a:pt x="6524777" y="7175500"/>
                </a:lnTo>
                <a:lnTo>
                  <a:pt x="6495758" y="7200900"/>
                </a:lnTo>
                <a:lnTo>
                  <a:pt x="6466306" y="7239000"/>
                </a:lnTo>
                <a:lnTo>
                  <a:pt x="6436398" y="7264400"/>
                </a:lnTo>
                <a:lnTo>
                  <a:pt x="6406058" y="7289800"/>
                </a:lnTo>
                <a:lnTo>
                  <a:pt x="6375286" y="7327900"/>
                </a:lnTo>
                <a:lnTo>
                  <a:pt x="6344056" y="7353300"/>
                </a:lnTo>
                <a:lnTo>
                  <a:pt x="6312382" y="7378700"/>
                </a:lnTo>
                <a:lnTo>
                  <a:pt x="6280277" y="7404100"/>
                </a:lnTo>
                <a:lnTo>
                  <a:pt x="6247714" y="7429500"/>
                </a:lnTo>
                <a:lnTo>
                  <a:pt x="6214707" y="7467600"/>
                </a:lnTo>
                <a:lnTo>
                  <a:pt x="6181255" y="7493000"/>
                </a:lnTo>
                <a:lnTo>
                  <a:pt x="6147359" y="7518400"/>
                </a:lnTo>
                <a:lnTo>
                  <a:pt x="6078220" y="7569200"/>
                </a:lnTo>
                <a:lnTo>
                  <a:pt x="6042977" y="7581900"/>
                </a:lnTo>
                <a:lnTo>
                  <a:pt x="5971133" y="7632700"/>
                </a:lnTo>
                <a:lnTo>
                  <a:pt x="5897499" y="7683500"/>
                </a:lnTo>
                <a:lnTo>
                  <a:pt x="5859996" y="7696200"/>
                </a:lnTo>
                <a:lnTo>
                  <a:pt x="5822048" y="7721600"/>
                </a:lnTo>
                <a:lnTo>
                  <a:pt x="5783643" y="7734300"/>
                </a:lnTo>
                <a:lnTo>
                  <a:pt x="5705462" y="7785100"/>
                </a:lnTo>
                <a:lnTo>
                  <a:pt x="5625465" y="7810500"/>
                </a:lnTo>
                <a:lnTo>
                  <a:pt x="5584787" y="7835900"/>
                </a:lnTo>
                <a:lnTo>
                  <a:pt x="5459984" y="7874000"/>
                </a:lnTo>
                <a:lnTo>
                  <a:pt x="5417464" y="7899400"/>
                </a:lnTo>
                <a:lnTo>
                  <a:pt x="5197957" y="7962900"/>
                </a:lnTo>
                <a:lnTo>
                  <a:pt x="5152669" y="7962900"/>
                </a:lnTo>
                <a:lnTo>
                  <a:pt x="5014011" y="8001000"/>
                </a:lnTo>
                <a:lnTo>
                  <a:pt x="4966868" y="8001000"/>
                </a:lnTo>
                <a:lnTo>
                  <a:pt x="4919243" y="8013700"/>
                </a:lnTo>
                <a:lnTo>
                  <a:pt x="4871161" y="8013700"/>
                </a:lnTo>
                <a:lnTo>
                  <a:pt x="4822609" y="8026400"/>
                </a:lnTo>
                <a:lnTo>
                  <a:pt x="4724095" y="8026400"/>
                </a:lnTo>
                <a:lnTo>
                  <a:pt x="4674133" y="8039100"/>
                </a:lnTo>
                <a:lnTo>
                  <a:pt x="4279290" y="8039100"/>
                </a:lnTo>
                <a:lnTo>
                  <a:pt x="4232580" y="8026400"/>
                </a:lnTo>
                <a:lnTo>
                  <a:pt x="4140187" y="8026400"/>
                </a:lnTo>
                <a:lnTo>
                  <a:pt x="4094505" y="8013700"/>
                </a:lnTo>
                <a:lnTo>
                  <a:pt x="4004208" y="8013700"/>
                </a:lnTo>
                <a:lnTo>
                  <a:pt x="3915321" y="7988300"/>
                </a:lnTo>
                <a:lnTo>
                  <a:pt x="3871391" y="7988300"/>
                </a:lnTo>
                <a:lnTo>
                  <a:pt x="3784625" y="7962900"/>
                </a:lnTo>
                <a:lnTo>
                  <a:pt x="3741775" y="7962900"/>
                </a:lnTo>
                <a:lnTo>
                  <a:pt x="3451885" y="7874000"/>
                </a:lnTo>
                <a:lnTo>
                  <a:pt x="3372332" y="7848600"/>
                </a:lnTo>
                <a:lnTo>
                  <a:pt x="3333102" y="7823200"/>
                </a:lnTo>
                <a:lnTo>
                  <a:pt x="3255759" y="7797800"/>
                </a:lnTo>
                <a:lnTo>
                  <a:pt x="3217634" y="7772400"/>
                </a:lnTo>
                <a:lnTo>
                  <a:pt x="3142526" y="7747000"/>
                </a:lnTo>
                <a:lnTo>
                  <a:pt x="3105531" y="7721600"/>
                </a:lnTo>
                <a:lnTo>
                  <a:pt x="3068904" y="7708900"/>
                </a:lnTo>
                <a:lnTo>
                  <a:pt x="2996793" y="7658100"/>
                </a:lnTo>
                <a:lnTo>
                  <a:pt x="2961297" y="7645400"/>
                </a:lnTo>
                <a:lnTo>
                  <a:pt x="2891459" y="7594600"/>
                </a:lnTo>
                <a:lnTo>
                  <a:pt x="2857106" y="7569200"/>
                </a:lnTo>
                <a:lnTo>
                  <a:pt x="2823146" y="7556500"/>
                </a:lnTo>
                <a:lnTo>
                  <a:pt x="2756370" y="7505700"/>
                </a:lnTo>
                <a:lnTo>
                  <a:pt x="2691142" y="7454900"/>
                </a:lnTo>
                <a:lnTo>
                  <a:pt x="2627465" y="7404100"/>
                </a:lnTo>
                <a:lnTo>
                  <a:pt x="2596210" y="7366000"/>
                </a:lnTo>
                <a:lnTo>
                  <a:pt x="2565349" y="7340600"/>
                </a:lnTo>
                <a:lnTo>
                  <a:pt x="2534882" y="7315200"/>
                </a:lnTo>
                <a:lnTo>
                  <a:pt x="2504808" y="7289800"/>
                </a:lnTo>
                <a:lnTo>
                  <a:pt x="2475128" y="7264400"/>
                </a:lnTo>
                <a:lnTo>
                  <a:pt x="2445842" y="7226300"/>
                </a:lnTo>
                <a:lnTo>
                  <a:pt x="2416962" y="7200900"/>
                </a:lnTo>
                <a:lnTo>
                  <a:pt x="2388476" y="7162800"/>
                </a:lnTo>
                <a:lnTo>
                  <a:pt x="2360384" y="7137400"/>
                </a:lnTo>
                <a:lnTo>
                  <a:pt x="2332698" y="7099300"/>
                </a:lnTo>
                <a:lnTo>
                  <a:pt x="2305405" y="7073900"/>
                </a:lnTo>
                <a:lnTo>
                  <a:pt x="2278532" y="7035800"/>
                </a:lnTo>
                <a:lnTo>
                  <a:pt x="2252053" y="7010400"/>
                </a:lnTo>
                <a:lnTo>
                  <a:pt x="2225967" y="6972300"/>
                </a:lnTo>
                <a:lnTo>
                  <a:pt x="2200300" y="6934200"/>
                </a:lnTo>
                <a:lnTo>
                  <a:pt x="2175040" y="6908800"/>
                </a:lnTo>
                <a:lnTo>
                  <a:pt x="2150186" y="6870700"/>
                </a:lnTo>
                <a:lnTo>
                  <a:pt x="2125751" y="6832600"/>
                </a:lnTo>
                <a:lnTo>
                  <a:pt x="2101710" y="6794500"/>
                </a:lnTo>
                <a:lnTo>
                  <a:pt x="2078088" y="6756400"/>
                </a:lnTo>
                <a:lnTo>
                  <a:pt x="2054885" y="6731000"/>
                </a:lnTo>
                <a:lnTo>
                  <a:pt x="2032088" y="6692900"/>
                </a:lnTo>
                <a:lnTo>
                  <a:pt x="2009711" y="6654800"/>
                </a:lnTo>
                <a:lnTo>
                  <a:pt x="1987740" y="6616700"/>
                </a:lnTo>
                <a:lnTo>
                  <a:pt x="1966201" y="6578600"/>
                </a:lnTo>
                <a:lnTo>
                  <a:pt x="1945068" y="6527800"/>
                </a:lnTo>
                <a:lnTo>
                  <a:pt x="1924354" y="6489700"/>
                </a:lnTo>
                <a:lnTo>
                  <a:pt x="1904072" y="6451600"/>
                </a:lnTo>
                <a:lnTo>
                  <a:pt x="1884197" y="6413500"/>
                </a:lnTo>
                <a:lnTo>
                  <a:pt x="1864753" y="6375400"/>
                </a:lnTo>
                <a:lnTo>
                  <a:pt x="1845729" y="6337300"/>
                </a:lnTo>
                <a:lnTo>
                  <a:pt x="1827136" y="6286500"/>
                </a:lnTo>
                <a:lnTo>
                  <a:pt x="1808962" y="6248400"/>
                </a:lnTo>
                <a:lnTo>
                  <a:pt x="1791220" y="6210300"/>
                </a:lnTo>
                <a:lnTo>
                  <a:pt x="1773910" y="6159500"/>
                </a:lnTo>
                <a:lnTo>
                  <a:pt x="1757019" y="6121400"/>
                </a:lnTo>
                <a:lnTo>
                  <a:pt x="1740560" y="6070600"/>
                </a:lnTo>
                <a:lnTo>
                  <a:pt x="1724533" y="6032500"/>
                </a:lnTo>
                <a:lnTo>
                  <a:pt x="1708950" y="5981700"/>
                </a:lnTo>
                <a:lnTo>
                  <a:pt x="1693786" y="5943600"/>
                </a:lnTo>
                <a:lnTo>
                  <a:pt x="1679054" y="5892800"/>
                </a:lnTo>
                <a:lnTo>
                  <a:pt x="1664766" y="5854700"/>
                </a:lnTo>
                <a:lnTo>
                  <a:pt x="1650923" y="5803900"/>
                </a:lnTo>
                <a:lnTo>
                  <a:pt x="1637499" y="5753100"/>
                </a:lnTo>
                <a:lnTo>
                  <a:pt x="1624533" y="5715000"/>
                </a:lnTo>
                <a:lnTo>
                  <a:pt x="1611998" y="5664200"/>
                </a:lnTo>
                <a:lnTo>
                  <a:pt x="1599895" y="5613400"/>
                </a:lnTo>
                <a:lnTo>
                  <a:pt x="1588249" y="5562600"/>
                </a:lnTo>
                <a:lnTo>
                  <a:pt x="1577035" y="5511800"/>
                </a:lnTo>
                <a:lnTo>
                  <a:pt x="1566278" y="5473700"/>
                </a:lnTo>
                <a:lnTo>
                  <a:pt x="1555965" y="5422900"/>
                </a:lnTo>
                <a:lnTo>
                  <a:pt x="1546085" y="5372100"/>
                </a:lnTo>
                <a:lnTo>
                  <a:pt x="1536661" y="5321300"/>
                </a:lnTo>
                <a:lnTo>
                  <a:pt x="1527695" y="5270500"/>
                </a:lnTo>
                <a:lnTo>
                  <a:pt x="1519174" y="5219700"/>
                </a:lnTo>
                <a:lnTo>
                  <a:pt x="1511096" y="5168900"/>
                </a:lnTo>
                <a:lnTo>
                  <a:pt x="1503476" y="5118100"/>
                </a:lnTo>
                <a:lnTo>
                  <a:pt x="1496301" y="5067300"/>
                </a:lnTo>
                <a:lnTo>
                  <a:pt x="1489595" y="5016500"/>
                </a:lnTo>
                <a:lnTo>
                  <a:pt x="1483334" y="4953000"/>
                </a:lnTo>
                <a:lnTo>
                  <a:pt x="1477530" y="4902200"/>
                </a:lnTo>
                <a:lnTo>
                  <a:pt x="1472196" y="4851400"/>
                </a:lnTo>
                <a:lnTo>
                  <a:pt x="1467307" y="4800600"/>
                </a:lnTo>
                <a:lnTo>
                  <a:pt x="1462887" y="4749800"/>
                </a:lnTo>
                <a:lnTo>
                  <a:pt x="1458925" y="4686300"/>
                </a:lnTo>
                <a:lnTo>
                  <a:pt x="1455420" y="4635500"/>
                </a:lnTo>
                <a:lnTo>
                  <a:pt x="1452384" y="4584700"/>
                </a:lnTo>
                <a:lnTo>
                  <a:pt x="1449806" y="4521200"/>
                </a:lnTo>
                <a:lnTo>
                  <a:pt x="1447698" y="4470400"/>
                </a:lnTo>
                <a:lnTo>
                  <a:pt x="1446060" y="4419600"/>
                </a:lnTo>
                <a:lnTo>
                  <a:pt x="1444879" y="4356100"/>
                </a:lnTo>
                <a:lnTo>
                  <a:pt x="1444180" y="4305300"/>
                </a:lnTo>
                <a:lnTo>
                  <a:pt x="1443939" y="4241800"/>
                </a:lnTo>
                <a:lnTo>
                  <a:pt x="1444142" y="4191000"/>
                </a:lnTo>
                <a:lnTo>
                  <a:pt x="1444739" y="4152900"/>
                </a:lnTo>
                <a:lnTo>
                  <a:pt x="1445717" y="4102100"/>
                </a:lnTo>
                <a:lnTo>
                  <a:pt x="1447101" y="4051300"/>
                </a:lnTo>
                <a:lnTo>
                  <a:pt x="1448879" y="4000500"/>
                </a:lnTo>
                <a:lnTo>
                  <a:pt x="1451063" y="3949700"/>
                </a:lnTo>
                <a:lnTo>
                  <a:pt x="1453629" y="3911600"/>
                </a:lnTo>
                <a:lnTo>
                  <a:pt x="1456601" y="3860800"/>
                </a:lnTo>
                <a:lnTo>
                  <a:pt x="1459979" y="3810000"/>
                </a:lnTo>
                <a:lnTo>
                  <a:pt x="1463751" y="3759200"/>
                </a:lnTo>
                <a:lnTo>
                  <a:pt x="1467929" y="3721100"/>
                </a:lnTo>
                <a:lnTo>
                  <a:pt x="1472501" y="3670300"/>
                </a:lnTo>
                <a:lnTo>
                  <a:pt x="1477479" y="3619500"/>
                </a:lnTo>
                <a:lnTo>
                  <a:pt x="1482852" y="3568700"/>
                </a:lnTo>
                <a:lnTo>
                  <a:pt x="1488630" y="3530600"/>
                </a:lnTo>
                <a:lnTo>
                  <a:pt x="1494815" y="3479800"/>
                </a:lnTo>
                <a:lnTo>
                  <a:pt x="1501406" y="3429000"/>
                </a:lnTo>
                <a:lnTo>
                  <a:pt x="1508404" y="3390900"/>
                </a:lnTo>
                <a:lnTo>
                  <a:pt x="1515808" y="3340100"/>
                </a:lnTo>
                <a:lnTo>
                  <a:pt x="1523606" y="3289300"/>
                </a:lnTo>
                <a:lnTo>
                  <a:pt x="1531823" y="3251200"/>
                </a:lnTo>
                <a:lnTo>
                  <a:pt x="1540446" y="3200400"/>
                </a:lnTo>
                <a:lnTo>
                  <a:pt x="1549476" y="3149600"/>
                </a:lnTo>
                <a:lnTo>
                  <a:pt x="1558912" y="3111500"/>
                </a:lnTo>
                <a:lnTo>
                  <a:pt x="1568767" y="3060700"/>
                </a:lnTo>
                <a:lnTo>
                  <a:pt x="1579029" y="3022600"/>
                </a:lnTo>
                <a:lnTo>
                  <a:pt x="1589697" y="2971800"/>
                </a:lnTo>
                <a:lnTo>
                  <a:pt x="1600784" y="2921000"/>
                </a:lnTo>
                <a:lnTo>
                  <a:pt x="1612277" y="2882900"/>
                </a:lnTo>
                <a:lnTo>
                  <a:pt x="1624177" y="2832100"/>
                </a:lnTo>
                <a:lnTo>
                  <a:pt x="1636509" y="2794000"/>
                </a:lnTo>
                <a:lnTo>
                  <a:pt x="1649234" y="2743200"/>
                </a:lnTo>
                <a:lnTo>
                  <a:pt x="1662391" y="2705100"/>
                </a:lnTo>
                <a:lnTo>
                  <a:pt x="1675955" y="2654300"/>
                </a:lnTo>
                <a:lnTo>
                  <a:pt x="1689938" y="2616200"/>
                </a:lnTo>
                <a:lnTo>
                  <a:pt x="1704340" y="2578100"/>
                </a:lnTo>
                <a:lnTo>
                  <a:pt x="1719160" y="2527300"/>
                </a:lnTo>
                <a:lnTo>
                  <a:pt x="1734388" y="2489200"/>
                </a:lnTo>
                <a:lnTo>
                  <a:pt x="1750047" y="2451100"/>
                </a:lnTo>
                <a:lnTo>
                  <a:pt x="1766112" y="2400300"/>
                </a:lnTo>
                <a:lnTo>
                  <a:pt x="1782610" y="2362200"/>
                </a:lnTo>
                <a:lnTo>
                  <a:pt x="1799526" y="2324100"/>
                </a:lnTo>
                <a:lnTo>
                  <a:pt x="1816862" y="2273300"/>
                </a:lnTo>
                <a:lnTo>
                  <a:pt x="1834616" y="2235200"/>
                </a:lnTo>
                <a:lnTo>
                  <a:pt x="1852803" y="2197100"/>
                </a:lnTo>
                <a:lnTo>
                  <a:pt x="1871408" y="2159000"/>
                </a:lnTo>
                <a:lnTo>
                  <a:pt x="1890433" y="2120900"/>
                </a:lnTo>
                <a:lnTo>
                  <a:pt x="1909889" y="2070100"/>
                </a:lnTo>
                <a:lnTo>
                  <a:pt x="1929777" y="2032000"/>
                </a:lnTo>
                <a:lnTo>
                  <a:pt x="1950072" y="1993900"/>
                </a:lnTo>
                <a:lnTo>
                  <a:pt x="1970811" y="1955800"/>
                </a:lnTo>
                <a:lnTo>
                  <a:pt x="1991969" y="1917700"/>
                </a:lnTo>
                <a:lnTo>
                  <a:pt x="2013559" y="1879600"/>
                </a:lnTo>
                <a:lnTo>
                  <a:pt x="2035568" y="1841500"/>
                </a:lnTo>
                <a:lnTo>
                  <a:pt x="2058022" y="1803400"/>
                </a:lnTo>
                <a:lnTo>
                  <a:pt x="2080895" y="1765300"/>
                </a:lnTo>
                <a:lnTo>
                  <a:pt x="2104199" y="1727200"/>
                </a:lnTo>
                <a:lnTo>
                  <a:pt x="2127935" y="1701800"/>
                </a:lnTo>
                <a:lnTo>
                  <a:pt x="2152116" y="1663700"/>
                </a:lnTo>
                <a:lnTo>
                  <a:pt x="2176716" y="1625600"/>
                </a:lnTo>
                <a:lnTo>
                  <a:pt x="2201748" y="1587500"/>
                </a:lnTo>
                <a:lnTo>
                  <a:pt x="2227224" y="1562100"/>
                </a:lnTo>
                <a:lnTo>
                  <a:pt x="2253132" y="1524000"/>
                </a:lnTo>
                <a:lnTo>
                  <a:pt x="2279472" y="1485900"/>
                </a:lnTo>
                <a:lnTo>
                  <a:pt x="2306243" y="1460500"/>
                </a:lnTo>
                <a:lnTo>
                  <a:pt x="2333460" y="1422400"/>
                </a:lnTo>
                <a:lnTo>
                  <a:pt x="2361107" y="1384300"/>
                </a:lnTo>
                <a:lnTo>
                  <a:pt x="2389200" y="1358900"/>
                </a:lnTo>
                <a:lnTo>
                  <a:pt x="2417724" y="1320800"/>
                </a:lnTo>
                <a:lnTo>
                  <a:pt x="2446693" y="1295400"/>
                </a:lnTo>
                <a:lnTo>
                  <a:pt x="2476093" y="1270000"/>
                </a:lnTo>
                <a:lnTo>
                  <a:pt x="2505938" y="1231900"/>
                </a:lnTo>
                <a:lnTo>
                  <a:pt x="2536228" y="1206500"/>
                </a:lnTo>
                <a:lnTo>
                  <a:pt x="2566962" y="1181100"/>
                </a:lnTo>
                <a:lnTo>
                  <a:pt x="2598128" y="1143000"/>
                </a:lnTo>
                <a:lnTo>
                  <a:pt x="2629751" y="1117600"/>
                </a:lnTo>
                <a:lnTo>
                  <a:pt x="2661805" y="1092200"/>
                </a:lnTo>
                <a:lnTo>
                  <a:pt x="2694317" y="1066800"/>
                </a:lnTo>
                <a:lnTo>
                  <a:pt x="2727261" y="1041400"/>
                </a:lnTo>
                <a:lnTo>
                  <a:pt x="2760649" y="1016000"/>
                </a:lnTo>
                <a:lnTo>
                  <a:pt x="2828785" y="965200"/>
                </a:lnTo>
                <a:lnTo>
                  <a:pt x="2898711" y="914400"/>
                </a:lnTo>
                <a:lnTo>
                  <a:pt x="2970428" y="863600"/>
                </a:lnTo>
                <a:lnTo>
                  <a:pt x="3006953" y="838200"/>
                </a:lnTo>
                <a:lnTo>
                  <a:pt x="3043948" y="825500"/>
                </a:lnTo>
                <a:lnTo>
                  <a:pt x="3119272" y="774700"/>
                </a:lnTo>
                <a:lnTo>
                  <a:pt x="3157613" y="762000"/>
                </a:lnTo>
                <a:lnTo>
                  <a:pt x="3196412" y="736600"/>
                </a:lnTo>
                <a:lnTo>
                  <a:pt x="3235655" y="723900"/>
                </a:lnTo>
                <a:lnTo>
                  <a:pt x="3275368" y="698500"/>
                </a:lnTo>
                <a:lnTo>
                  <a:pt x="3356140" y="673100"/>
                </a:lnTo>
                <a:lnTo>
                  <a:pt x="3397224" y="647700"/>
                </a:lnTo>
                <a:lnTo>
                  <a:pt x="3653307" y="571500"/>
                </a:lnTo>
                <a:lnTo>
                  <a:pt x="3879392" y="508000"/>
                </a:lnTo>
                <a:lnTo>
                  <a:pt x="3926001" y="508000"/>
                </a:lnTo>
                <a:lnTo>
                  <a:pt x="3973080" y="495300"/>
                </a:lnTo>
                <a:lnTo>
                  <a:pt x="4020616" y="495300"/>
                </a:lnTo>
                <a:lnTo>
                  <a:pt x="4068622" y="482600"/>
                </a:lnTo>
                <a:lnTo>
                  <a:pt x="4117098" y="482600"/>
                </a:lnTo>
                <a:lnTo>
                  <a:pt x="4166044" y="469900"/>
                </a:lnTo>
                <a:lnTo>
                  <a:pt x="4315701" y="469900"/>
                </a:lnTo>
                <a:lnTo>
                  <a:pt x="4366514" y="457200"/>
                </a:lnTo>
                <a:lnTo>
                  <a:pt x="4613122" y="457200"/>
                </a:lnTo>
                <a:lnTo>
                  <a:pt x="4660277" y="469900"/>
                </a:lnTo>
                <a:lnTo>
                  <a:pt x="4799673" y="469900"/>
                </a:lnTo>
                <a:lnTo>
                  <a:pt x="4845443" y="482600"/>
                </a:lnTo>
                <a:lnTo>
                  <a:pt x="4890859" y="482600"/>
                </a:lnTo>
                <a:lnTo>
                  <a:pt x="4935931" y="495300"/>
                </a:lnTo>
                <a:lnTo>
                  <a:pt x="4980648" y="495300"/>
                </a:lnTo>
                <a:lnTo>
                  <a:pt x="5025009" y="508000"/>
                </a:lnTo>
                <a:lnTo>
                  <a:pt x="5069014" y="508000"/>
                </a:lnTo>
                <a:lnTo>
                  <a:pt x="5198897" y="546100"/>
                </a:lnTo>
                <a:lnTo>
                  <a:pt x="5241480" y="546100"/>
                </a:lnTo>
                <a:lnTo>
                  <a:pt x="5529377" y="635000"/>
                </a:lnTo>
                <a:lnTo>
                  <a:pt x="5569051" y="660400"/>
                </a:lnTo>
                <a:lnTo>
                  <a:pt x="5685828" y="698500"/>
                </a:lnTo>
                <a:lnTo>
                  <a:pt x="5724017" y="723900"/>
                </a:lnTo>
                <a:lnTo>
                  <a:pt x="5761825" y="736600"/>
                </a:lnTo>
                <a:lnTo>
                  <a:pt x="5799264" y="762000"/>
                </a:lnTo>
                <a:lnTo>
                  <a:pt x="5836336" y="774700"/>
                </a:lnTo>
                <a:lnTo>
                  <a:pt x="5873013" y="800100"/>
                </a:lnTo>
                <a:lnTo>
                  <a:pt x="5909322" y="812800"/>
                </a:lnTo>
                <a:lnTo>
                  <a:pt x="5980811" y="863600"/>
                </a:lnTo>
                <a:lnTo>
                  <a:pt x="6015977" y="876300"/>
                </a:lnTo>
                <a:lnTo>
                  <a:pt x="6050762" y="901700"/>
                </a:lnTo>
                <a:lnTo>
                  <a:pt x="6119190" y="952500"/>
                </a:lnTo>
                <a:lnTo>
                  <a:pt x="6152832" y="965200"/>
                </a:lnTo>
                <a:lnTo>
                  <a:pt x="6218948" y="1016000"/>
                </a:lnTo>
                <a:lnTo>
                  <a:pt x="6283503" y="1066800"/>
                </a:lnTo>
                <a:lnTo>
                  <a:pt x="6315202" y="1104900"/>
                </a:lnTo>
                <a:lnTo>
                  <a:pt x="6346507" y="1130300"/>
                </a:lnTo>
                <a:lnTo>
                  <a:pt x="6377419" y="1155700"/>
                </a:lnTo>
                <a:lnTo>
                  <a:pt x="6407925" y="1181100"/>
                </a:lnTo>
                <a:lnTo>
                  <a:pt x="6438049" y="1206500"/>
                </a:lnTo>
                <a:lnTo>
                  <a:pt x="6467780" y="1244600"/>
                </a:lnTo>
                <a:lnTo>
                  <a:pt x="6497104" y="1270000"/>
                </a:lnTo>
                <a:lnTo>
                  <a:pt x="6526035" y="1295400"/>
                </a:lnTo>
                <a:lnTo>
                  <a:pt x="6554571" y="1333500"/>
                </a:lnTo>
                <a:lnTo>
                  <a:pt x="6582702" y="1358900"/>
                </a:lnTo>
                <a:lnTo>
                  <a:pt x="6610426" y="1397000"/>
                </a:lnTo>
                <a:lnTo>
                  <a:pt x="6637756" y="1422400"/>
                </a:lnTo>
                <a:lnTo>
                  <a:pt x="6664668" y="1460500"/>
                </a:lnTo>
                <a:lnTo>
                  <a:pt x="6691198" y="1485900"/>
                </a:lnTo>
                <a:lnTo>
                  <a:pt x="6717309" y="1524000"/>
                </a:lnTo>
                <a:lnTo>
                  <a:pt x="6743014" y="1562100"/>
                </a:lnTo>
                <a:lnTo>
                  <a:pt x="6768312" y="1587500"/>
                </a:lnTo>
                <a:lnTo>
                  <a:pt x="6793192" y="1625600"/>
                </a:lnTo>
                <a:lnTo>
                  <a:pt x="6817677" y="1663700"/>
                </a:lnTo>
                <a:lnTo>
                  <a:pt x="6841744" y="1701800"/>
                </a:lnTo>
                <a:lnTo>
                  <a:pt x="6865391" y="1727200"/>
                </a:lnTo>
                <a:lnTo>
                  <a:pt x="6888632" y="1765300"/>
                </a:lnTo>
                <a:lnTo>
                  <a:pt x="6911454" y="1803400"/>
                </a:lnTo>
                <a:lnTo>
                  <a:pt x="6933870" y="1841500"/>
                </a:lnTo>
                <a:lnTo>
                  <a:pt x="6955866" y="1879600"/>
                </a:lnTo>
                <a:lnTo>
                  <a:pt x="6977443" y="1917700"/>
                </a:lnTo>
                <a:lnTo>
                  <a:pt x="6998602" y="1955800"/>
                </a:lnTo>
                <a:lnTo>
                  <a:pt x="7019328" y="1993900"/>
                </a:lnTo>
                <a:lnTo>
                  <a:pt x="7039648" y="2044700"/>
                </a:lnTo>
                <a:lnTo>
                  <a:pt x="7059536" y="2082800"/>
                </a:lnTo>
                <a:lnTo>
                  <a:pt x="7079018" y="2120900"/>
                </a:lnTo>
                <a:lnTo>
                  <a:pt x="7098055" y="2159000"/>
                </a:lnTo>
                <a:lnTo>
                  <a:pt x="7116673" y="2209800"/>
                </a:lnTo>
                <a:lnTo>
                  <a:pt x="7134873" y="2247900"/>
                </a:lnTo>
                <a:lnTo>
                  <a:pt x="7152640" y="2286000"/>
                </a:lnTo>
                <a:lnTo>
                  <a:pt x="7169975" y="2336800"/>
                </a:lnTo>
                <a:lnTo>
                  <a:pt x="7186879" y="2374900"/>
                </a:lnTo>
                <a:lnTo>
                  <a:pt x="7203364" y="2413000"/>
                </a:lnTo>
                <a:lnTo>
                  <a:pt x="7219404" y="2463800"/>
                </a:lnTo>
                <a:lnTo>
                  <a:pt x="7235012" y="2501900"/>
                </a:lnTo>
                <a:lnTo>
                  <a:pt x="7250189" y="2552700"/>
                </a:lnTo>
                <a:lnTo>
                  <a:pt x="7264933" y="2603500"/>
                </a:lnTo>
                <a:lnTo>
                  <a:pt x="7279233" y="2641600"/>
                </a:lnTo>
                <a:lnTo>
                  <a:pt x="7293102" y="2692400"/>
                </a:lnTo>
                <a:lnTo>
                  <a:pt x="7306538" y="2730500"/>
                </a:lnTo>
                <a:lnTo>
                  <a:pt x="7319531" y="2781300"/>
                </a:lnTo>
                <a:lnTo>
                  <a:pt x="7332078" y="2832100"/>
                </a:lnTo>
                <a:lnTo>
                  <a:pt x="7344181" y="2882900"/>
                </a:lnTo>
                <a:lnTo>
                  <a:pt x="7355840" y="2921000"/>
                </a:lnTo>
                <a:lnTo>
                  <a:pt x="7367067" y="2971800"/>
                </a:lnTo>
                <a:lnTo>
                  <a:pt x="7377836" y="3022600"/>
                </a:lnTo>
                <a:lnTo>
                  <a:pt x="7388174" y="3073400"/>
                </a:lnTo>
                <a:lnTo>
                  <a:pt x="7398055" y="3124200"/>
                </a:lnTo>
                <a:lnTo>
                  <a:pt x="7407478" y="3175000"/>
                </a:lnTo>
                <a:lnTo>
                  <a:pt x="7416470" y="3225800"/>
                </a:lnTo>
                <a:lnTo>
                  <a:pt x="7425004" y="3276600"/>
                </a:lnTo>
                <a:lnTo>
                  <a:pt x="7433081" y="3327400"/>
                </a:lnTo>
                <a:lnTo>
                  <a:pt x="7440714" y="3378200"/>
                </a:lnTo>
                <a:lnTo>
                  <a:pt x="7447889" y="3429000"/>
                </a:lnTo>
                <a:lnTo>
                  <a:pt x="7454608" y="3479800"/>
                </a:lnTo>
                <a:lnTo>
                  <a:pt x="7460869" y="3530600"/>
                </a:lnTo>
                <a:lnTo>
                  <a:pt x="7466673" y="3581400"/>
                </a:lnTo>
                <a:lnTo>
                  <a:pt x="7472019" y="3644900"/>
                </a:lnTo>
                <a:lnTo>
                  <a:pt x="7476909" y="3695700"/>
                </a:lnTo>
                <a:lnTo>
                  <a:pt x="7481341" y="3746500"/>
                </a:lnTo>
                <a:lnTo>
                  <a:pt x="7485304" y="3797300"/>
                </a:lnTo>
                <a:lnTo>
                  <a:pt x="7488809" y="3860800"/>
                </a:lnTo>
                <a:lnTo>
                  <a:pt x="7491844" y="3911600"/>
                </a:lnTo>
                <a:lnTo>
                  <a:pt x="7494422" y="3962400"/>
                </a:lnTo>
                <a:lnTo>
                  <a:pt x="7496530" y="4025900"/>
                </a:lnTo>
                <a:lnTo>
                  <a:pt x="7498181" y="4076700"/>
                </a:lnTo>
                <a:lnTo>
                  <a:pt x="7499350" y="4127500"/>
                </a:lnTo>
                <a:lnTo>
                  <a:pt x="7500061" y="4191000"/>
                </a:lnTo>
                <a:lnTo>
                  <a:pt x="7500290" y="4241800"/>
                </a:lnTo>
                <a:lnTo>
                  <a:pt x="7500290" y="1075791"/>
                </a:lnTo>
                <a:lnTo>
                  <a:pt x="7471321" y="1054100"/>
                </a:lnTo>
                <a:lnTo>
                  <a:pt x="7437056" y="1016000"/>
                </a:lnTo>
                <a:lnTo>
                  <a:pt x="7367562" y="965200"/>
                </a:lnTo>
                <a:lnTo>
                  <a:pt x="7260907" y="889000"/>
                </a:lnTo>
                <a:lnTo>
                  <a:pt x="7224725" y="863600"/>
                </a:lnTo>
                <a:lnTo>
                  <a:pt x="7188238" y="825500"/>
                </a:lnTo>
                <a:lnTo>
                  <a:pt x="7114324" y="774700"/>
                </a:lnTo>
                <a:lnTo>
                  <a:pt x="7076910" y="762000"/>
                </a:lnTo>
                <a:lnTo>
                  <a:pt x="6962864" y="685800"/>
                </a:lnTo>
                <a:lnTo>
                  <a:pt x="6846176" y="609600"/>
                </a:lnTo>
                <a:lnTo>
                  <a:pt x="6806705" y="596900"/>
                </a:lnTo>
                <a:lnTo>
                  <a:pt x="6726898" y="546100"/>
                </a:lnTo>
                <a:lnTo>
                  <a:pt x="6686575" y="533400"/>
                </a:lnTo>
                <a:lnTo>
                  <a:pt x="6605092" y="482600"/>
                </a:lnTo>
                <a:lnTo>
                  <a:pt x="6563944" y="469900"/>
                </a:lnTo>
                <a:lnTo>
                  <a:pt x="6543243" y="457200"/>
                </a:lnTo>
                <a:lnTo>
                  <a:pt x="6522529" y="444500"/>
                </a:lnTo>
                <a:lnTo>
                  <a:pt x="6480848" y="431800"/>
                </a:lnTo>
                <a:lnTo>
                  <a:pt x="6438887" y="406400"/>
                </a:lnTo>
                <a:lnTo>
                  <a:pt x="6396672" y="393700"/>
                </a:lnTo>
                <a:lnTo>
                  <a:pt x="6354204" y="368300"/>
                </a:lnTo>
                <a:lnTo>
                  <a:pt x="6268478" y="342900"/>
                </a:lnTo>
                <a:lnTo>
                  <a:pt x="6225235" y="317500"/>
                </a:lnTo>
                <a:lnTo>
                  <a:pt x="6137999" y="292100"/>
                </a:lnTo>
                <a:lnTo>
                  <a:pt x="6094019" y="266700"/>
                </a:lnTo>
                <a:lnTo>
                  <a:pt x="5500929" y="101600"/>
                </a:lnTo>
                <a:lnTo>
                  <a:pt x="5453748" y="101600"/>
                </a:lnTo>
                <a:lnTo>
                  <a:pt x="5358777" y="76200"/>
                </a:lnTo>
                <a:lnTo>
                  <a:pt x="5310987" y="76200"/>
                </a:lnTo>
                <a:lnTo>
                  <a:pt x="5214798" y="50800"/>
                </a:lnTo>
                <a:lnTo>
                  <a:pt x="5166398" y="50800"/>
                </a:lnTo>
                <a:lnTo>
                  <a:pt x="5117820" y="38100"/>
                </a:lnTo>
                <a:lnTo>
                  <a:pt x="5069040" y="38100"/>
                </a:lnTo>
                <a:lnTo>
                  <a:pt x="5020068" y="25400"/>
                </a:lnTo>
                <a:lnTo>
                  <a:pt x="4921567" y="25400"/>
                </a:lnTo>
                <a:lnTo>
                  <a:pt x="4872050" y="12700"/>
                </a:lnTo>
                <a:lnTo>
                  <a:pt x="4722406" y="12700"/>
                </a:lnTo>
                <a:lnTo>
                  <a:pt x="4672177" y="0"/>
                </a:lnTo>
                <a:lnTo>
                  <a:pt x="4273474" y="0"/>
                </a:lnTo>
                <a:lnTo>
                  <a:pt x="4224794" y="12700"/>
                </a:lnTo>
                <a:lnTo>
                  <a:pt x="4079621" y="12700"/>
                </a:lnTo>
                <a:lnTo>
                  <a:pt x="4031526" y="25400"/>
                </a:lnTo>
                <a:lnTo>
                  <a:pt x="3935793" y="25400"/>
                </a:lnTo>
                <a:lnTo>
                  <a:pt x="3888168" y="38100"/>
                </a:lnTo>
                <a:lnTo>
                  <a:pt x="3840696" y="38100"/>
                </a:lnTo>
                <a:lnTo>
                  <a:pt x="3793388" y="50800"/>
                </a:lnTo>
                <a:lnTo>
                  <a:pt x="3746258" y="50800"/>
                </a:lnTo>
                <a:lnTo>
                  <a:pt x="3699281" y="63500"/>
                </a:lnTo>
                <a:lnTo>
                  <a:pt x="3652482" y="63500"/>
                </a:lnTo>
                <a:lnTo>
                  <a:pt x="3559416" y="88900"/>
                </a:lnTo>
                <a:lnTo>
                  <a:pt x="3513150" y="88900"/>
                </a:lnTo>
                <a:lnTo>
                  <a:pt x="3329914" y="139700"/>
                </a:lnTo>
                <a:lnTo>
                  <a:pt x="3284575" y="139700"/>
                </a:lnTo>
                <a:lnTo>
                  <a:pt x="2972841" y="228600"/>
                </a:lnTo>
                <a:lnTo>
                  <a:pt x="2929140" y="254000"/>
                </a:lnTo>
                <a:lnTo>
                  <a:pt x="2756509" y="304800"/>
                </a:lnTo>
                <a:lnTo>
                  <a:pt x="2713913" y="330200"/>
                </a:lnTo>
                <a:lnTo>
                  <a:pt x="2629408" y="355600"/>
                </a:lnTo>
                <a:lnTo>
                  <a:pt x="2587498" y="381000"/>
                </a:lnTo>
                <a:lnTo>
                  <a:pt x="2545829" y="393700"/>
                </a:lnTo>
                <a:lnTo>
                  <a:pt x="2504402" y="419100"/>
                </a:lnTo>
                <a:lnTo>
                  <a:pt x="2463215" y="431800"/>
                </a:lnTo>
                <a:lnTo>
                  <a:pt x="2422271" y="457200"/>
                </a:lnTo>
                <a:lnTo>
                  <a:pt x="2381567" y="469900"/>
                </a:lnTo>
                <a:lnTo>
                  <a:pt x="2341130" y="495300"/>
                </a:lnTo>
                <a:lnTo>
                  <a:pt x="2300935" y="508000"/>
                </a:lnTo>
                <a:lnTo>
                  <a:pt x="2221306" y="558800"/>
                </a:lnTo>
                <a:lnTo>
                  <a:pt x="2181885" y="571500"/>
                </a:lnTo>
                <a:lnTo>
                  <a:pt x="2065197" y="647700"/>
                </a:lnTo>
                <a:lnTo>
                  <a:pt x="2026843" y="660400"/>
                </a:lnTo>
                <a:lnTo>
                  <a:pt x="1913420" y="736600"/>
                </a:lnTo>
                <a:lnTo>
                  <a:pt x="1802523" y="812800"/>
                </a:lnTo>
                <a:lnTo>
                  <a:pt x="1694230" y="889000"/>
                </a:lnTo>
                <a:lnTo>
                  <a:pt x="1588592" y="965200"/>
                </a:lnTo>
                <a:lnTo>
                  <a:pt x="1553997" y="1003300"/>
                </a:lnTo>
                <a:lnTo>
                  <a:pt x="1485709" y="1054100"/>
                </a:lnTo>
                <a:lnTo>
                  <a:pt x="1418666" y="1104900"/>
                </a:lnTo>
                <a:lnTo>
                  <a:pt x="1385620" y="1143000"/>
                </a:lnTo>
                <a:lnTo>
                  <a:pt x="1320495" y="1193800"/>
                </a:lnTo>
                <a:lnTo>
                  <a:pt x="1288415" y="1231900"/>
                </a:lnTo>
                <a:lnTo>
                  <a:pt x="1256665" y="1257300"/>
                </a:lnTo>
                <a:lnTo>
                  <a:pt x="1225257" y="1295400"/>
                </a:lnTo>
                <a:lnTo>
                  <a:pt x="1194168" y="1320800"/>
                </a:lnTo>
                <a:lnTo>
                  <a:pt x="1163421" y="1358900"/>
                </a:lnTo>
                <a:lnTo>
                  <a:pt x="1133005" y="1384300"/>
                </a:lnTo>
                <a:lnTo>
                  <a:pt x="1102931" y="1422400"/>
                </a:lnTo>
                <a:lnTo>
                  <a:pt x="1073200" y="1447800"/>
                </a:lnTo>
                <a:lnTo>
                  <a:pt x="1043825" y="1485900"/>
                </a:lnTo>
                <a:lnTo>
                  <a:pt x="1014793" y="1511300"/>
                </a:lnTo>
                <a:lnTo>
                  <a:pt x="986104" y="1549400"/>
                </a:lnTo>
                <a:lnTo>
                  <a:pt x="957783" y="1587500"/>
                </a:lnTo>
                <a:lnTo>
                  <a:pt x="929805" y="1612900"/>
                </a:lnTo>
                <a:lnTo>
                  <a:pt x="902195" y="1651000"/>
                </a:lnTo>
                <a:lnTo>
                  <a:pt x="874941" y="1689100"/>
                </a:lnTo>
                <a:lnTo>
                  <a:pt x="848055" y="1727200"/>
                </a:lnTo>
                <a:lnTo>
                  <a:pt x="821537" y="1752600"/>
                </a:lnTo>
                <a:lnTo>
                  <a:pt x="795388" y="1790700"/>
                </a:lnTo>
                <a:lnTo>
                  <a:pt x="769607" y="1828800"/>
                </a:lnTo>
                <a:lnTo>
                  <a:pt x="744194" y="1866900"/>
                </a:lnTo>
                <a:lnTo>
                  <a:pt x="719175" y="1905000"/>
                </a:lnTo>
                <a:lnTo>
                  <a:pt x="694524" y="1943100"/>
                </a:lnTo>
                <a:lnTo>
                  <a:pt x="670267" y="1968500"/>
                </a:lnTo>
                <a:lnTo>
                  <a:pt x="646379" y="2006600"/>
                </a:lnTo>
                <a:lnTo>
                  <a:pt x="622896" y="2044700"/>
                </a:lnTo>
                <a:lnTo>
                  <a:pt x="599795" y="2082800"/>
                </a:lnTo>
                <a:lnTo>
                  <a:pt x="577088" y="2120900"/>
                </a:lnTo>
                <a:lnTo>
                  <a:pt x="554774" y="2159000"/>
                </a:lnTo>
                <a:lnTo>
                  <a:pt x="532853" y="2197100"/>
                </a:lnTo>
                <a:lnTo>
                  <a:pt x="511340" y="2235200"/>
                </a:lnTo>
                <a:lnTo>
                  <a:pt x="490232" y="2286000"/>
                </a:lnTo>
                <a:lnTo>
                  <a:pt x="469531" y="2324100"/>
                </a:lnTo>
                <a:lnTo>
                  <a:pt x="449224" y="2362200"/>
                </a:lnTo>
                <a:lnTo>
                  <a:pt x="429348" y="2400300"/>
                </a:lnTo>
                <a:lnTo>
                  <a:pt x="409867" y="2438400"/>
                </a:lnTo>
                <a:lnTo>
                  <a:pt x="390817" y="2476500"/>
                </a:lnTo>
                <a:lnTo>
                  <a:pt x="372186" y="2527300"/>
                </a:lnTo>
                <a:lnTo>
                  <a:pt x="353974" y="2565400"/>
                </a:lnTo>
                <a:lnTo>
                  <a:pt x="336181" y="2603500"/>
                </a:lnTo>
                <a:lnTo>
                  <a:pt x="318820" y="2641600"/>
                </a:lnTo>
                <a:lnTo>
                  <a:pt x="301879" y="2692400"/>
                </a:lnTo>
                <a:lnTo>
                  <a:pt x="285381" y="2730500"/>
                </a:lnTo>
                <a:lnTo>
                  <a:pt x="269316" y="2768600"/>
                </a:lnTo>
                <a:lnTo>
                  <a:pt x="253682" y="2819400"/>
                </a:lnTo>
                <a:lnTo>
                  <a:pt x="238493" y="2857500"/>
                </a:lnTo>
                <a:lnTo>
                  <a:pt x="223748" y="2895600"/>
                </a:lnTo>
                <a:lnTo>
                  <a:pt x="209448" y="2946400"/>
                </a:lnTo>
                <a:lnTo>
                  <a:pt x="195592" y="2984500"/>
                </a:lnTo>
                <a:lnTo>
                  <a:pt x="182181" y="3035300"/>
                </a:lnTo>
                <a:lnTo>
                  <a:pt x="169227" y="3073400"/>
                </a:lnTo>
                <a:lnTo>
                  <a:pt x="156730" y="3124200"/>
                </a:lnTo>
                <a:lnTo>
                  <a:pt x="144703" y="3162300"/>
                </a:lnTo>
                <a:lnTo>
                  <a:pt x="133121" y="3213100"/>
                </a:lnTo>
                <a:lnTo>
                  <a:pt x="122008" y="3251200"/>
                </a:lnTo>
                <a:lnTo>
                  <a:pt x="111353" y="3302000"/>
                </a:lnTo>
                <a:lnTo>
                  <a:pt x="101180" y="3340100"/>
                </a:lnTo>
                <a:lnTo>
                  <a:pt x="91478" y="3390900"/>
                </a:lnTo>
                <a:lnTo>
                  <a:pt x="82232" y="3429000"/>
                </a:lnTo>
                <a:lnTo>
                  <a:pt x="73482" y="3479800"/>
                </a:lnTo>
                <a:lnTo>
                  <a:pt x="65201" y="3530600"/>
                </a:lnTo>
                <a:lnTo>
                  <a:pt x="57404" y="3568700"/>
                </a:lnTo>
                <a:lnTo>
                  <a:pt x="50088" y="3619500"/>
                </a:lnTo>
                <a:lnTo>
                  <a:pt x="43256" y="3670300"/>
                </a:lnTo>
                <a:lnTo>
                  <a:pt x="36918" y="3708400"/>
                </a:lnTo>
                <a:lnTo>
                  <a:pt x="31076" y="3759200"/>
                </a:lnTo>
                <a:lnTo>
                  <a:pt x="25730" y="3810000"/>
                </a:lnTo>
                <a:lnTo>
                  <a:pt x="20878" y="3860800"/>
                </a:lnTo>
                <a:lnTo>
                  <a:pt x="16522" y="3898900"/>
                </a:lnTo>
                <a:lnTo>
                  <a:pt x="12674" y="3949700"/>
                </a:lnTo>
                <a:lnTo>
                  <a:pt x="9321" y="4000500"/>
                </a:lnTo>
                <a:lnTo>
                  <a:pt x="6489" y="4051300"/>
                </a:lnTo>
                <a:lnTo>
                  <a:pt x="4152" y="4089400"/>
                </a:lnTo>
                <a:lnTo>
                  <a:pt x="2336" y="4140200"/>
                </a:lnTo>
                <a:lnTo>
                  <a:pt x="1041" y="4191000"/>
                </a:lnTo>
                <a:lnTo>
                  <a:pt x="254" y="4241800"/>
                </a:lnTo>
                <a:lnTo>
                  <a:pt x="0" y="4292600"/>
                </a:lnTo>
                <a:lnTo>
                  <a:pt x="266" y="4343400"/>
                </a:lnTo>
                <a:lnTo>
                  <a:pt x="1041" y="4381500"/>
                </a:lnTo>
                <a:lnTo>
                  <a:pt x="2349" y="4432300"/>
                </a:lnTo>
                <a:lnTo>
                  <a:pt x="4165" y="4483100"/>
                </a:lnTo>
                <a:lnTo>
                  <a:pt x="6502" y="4533900"/>
                </a:lnTo>
                <a:lnTo>
                  <a:pt x="9347" y="4572000"/>
                </a:lnTo>
                <a:lnTo>
                  <a:pt x="12712" y="4622800"/>
                </a:lnTo>
                <a:lnTo>
                  <a:pt x="16573" y="4673600"/>
                </a:lnTo>
                <a:lnTo>
                  <a:pt x="20942" y="4711700"/>
                </a:lnTo>
                <a:lnTo>
                  <a:pt x="25819" y="4762500"/>
                </a:lnTo>
                <a:lnTo>
                  <a:pt x="31191" y="4813300"/>
                </a:lnTo>
                <a:lnTo>
                  <a:pt x="37058" y="4851400"/>
                </a:lnTo>
                <a:lnTo>
                  <a:pt x="43421" y="4902200"/>
                </a:lnTo>
                <a:lnTo>
                  <a:pt x="50279" y="4940300"/>
                </a:lnTo>
                <a:lnTo>
                  <a:pt x="57632" y="4991100"/>
                </a:lnTo>
                <a:lnTo>
                  <a:pt x="65468" y="5041900"/>
                </a:lnTo>
                <a:lnTo>
                  <a:pt x="73787" y="5080000"/>
                </a:lnTo>
                <a:lnTo>
                  <a:pt x="82588" y="5130800"/>
                </a:lnTo>
                <a:lnTo>
                  <a:pt x="91871" y="5168900"/>
                </a:lnTo>
                <a:lnTo>
                  <a:pt x="101638" y="5219700"/>
                </a:lnTo>
                <a:lnTo>
                  <a:pt x="111874" y="5257800"/>
                </a:lnTo>
                <a:lnTo>
                  <a:pt x="122593" y="5308600"/>
                </a:lnTo>
                <a:lnTo>
                  <a:pt x="133769" y="5346700"/>
                </a:lnTo>
                <a:lnTo>
                  <a:pt x="145415" y="5384800"/>
                </a:lnTo>
                <a:lnTo>
                  <a:pt x="157530" y="5435600"/>
                </a:lnTo>
                <a:lnTo>
                  <a:pt x="170116" y="5473700"/>
                </a:lnTo>
                <a:lnTo>
                  <a:pt x="183146" y="5524500"/>
                </a:lnTo>
                <a:lnTo>
                  <a:pt x="196646" y="5562600"/>
                </a:lnTo>
                <a:lnTo>
                  <a:pt x="210604" y="5600700"/>
                </a:lnTo>
                <a:lnTo>
                  <a:pt x="225005" y="5651500"/>
                </a:lnTo>
                <a:lnTo>
                  <a:pt x="239864" y="5689600"/>
                </a:lnTo>
                <a:lnTo>
                  <a:pt x="255168" y="5727700"/>
                </a:lnTo>
                <a:lnTo>
                  <a:pt x="270916" y="5778500"/>
                </a:lnTo>
                <a:lnTo>
                  <a:pt x="287121" y="5816600"/>
                </a:lnTo>
                <a:lnTo>
                  <a:pt x="303758" y="5854700"/>
                </a:lnTo>
                <a:lnTo>
                  <a:pt x="320827" y="5892800"/>
                </a:lnTo>
                <a:lnTo>
                  <a:pt x="338340" y="5943600"/>
                </a:lnTo>
                <a:lnTo>
                  <a:pt x="356285" y="5981700"/>
                </a:lnTo>
                <a:lnTo>
                  <a:pt x="374662" y="6019800"/>
                </a:lnTo>
                <a:lnTo>
                  <a:pt x="393471" y="6057900"/>
                </a:lnTo>
                <a:lnTo>
                  <a:pt x="412699" y="6096000"/>
                </a:lnTo>
                <a:lnTo>
                  <a:pt x="432358" y="6134100"/>
                </a:lnTo>
                <a:lnTo>
                  <a:pt x="452437" y="6184900"/>
                </a:lnTo>
                <a:lnTo>
                  <a:pt x="472922" y="6223000"/>
                </a:lnTo>
                <a:lnTo>
                  <a:pt x="493839" y="6261100"/>
                </a:lnTo>
                <a:lnTo>
                  <a:pt x="515162" y="6299200"/>
                </a:lnTo>
                <a:lnTo>
                  <a:pt x="536905" y="6337300"/>
                </a:lnTo>
                <a:lnTo>
                  <a:pt x="559054" y="6375400"/>
                </a:lnTo>
                <a:lnTo>
                  <a:pt x="581609" y="6413500"/>
                </a:lnTo>
                <a:lnTo>
                  <a:pt x="604570" y="6451600"/>
                </a:lnTo>
                <a:lnTo>
                  <a:pt x="627926" y="6489700"/>
                </a:lnTo>
                <a:lnTo>
                  <a:pt x="651687" y="6527800"/>
                </a:lnTo>
                <a:lnTo>
                  <a:pt x="675843" y="6553200"/>
                </a:lnTo>
                <a:lnTo>
                  <a:pt x="700392" y="6591300"/>
                </a:lnTo>
                <a:lnTo>
                  <a:pt x="725335" y="6629400"/>
                </a:lnTo>
                <a:lnTo>
                  <a:pt x="750671" y="6667500"/>
                </a:lnTo>
                <a:lnTo>
                  <a:pt x="776389" y="6705600"/>
                </a:lnTo>
                <a:lnTo>
                  <a:pt x="802487" y="6743700"/>
                </a:lnTo>
                <a:lnTo>
                  <a:pt x="828979" y="6769100"/>
                </a:lnTo>
                <a:lnTo>
                  <a:pt x="855840" y="6807200"/>
                </a:lnTo>
                <a:lnTo>
                  <a:pt x="883094" y="6845300"/>
                </a:lnTo>
                <a:lnTo>
                  <a:pt x="910704" y="6883400"/>
                </a:lnTo>
                <a:lnTo>
                  <a:pt x="938695" y="6908800"/>
                </a:lnTo>
                <a:lnTo>
                  <a:pt x="967054" y="6946900"/>
                </a:lnTo>
                <a:lnTo>
                  <a:pt x="995781" y="6972300"/>
                </a:lnTo>
                <a:lnTo>
                  <a:pt x="1024877" y="7010400"/>
                </a:lnTo>
                <a:lnTo>
                  <a:pt x="1054341" y="7048500"/>
                </a:lnTo>
                <a:lnTo>
                  <a:pt x="1084148" y="7073900"/>
                </a:lnTo>
                <a:lnTo>
                  <a:pt x="1114323" y="7112000"/>
                </a:lnTo>
                <a:lnTo>
                  <a:pt x="1144854" y="7137400"/>
                </a:lnTo>
                <a:lnTo>
                  <a:pt x="1175740" y="7175500"/>
                </a:lnTo>
                <a:lnTo>
                  <a:pt x="1206969" y="7200900"/>
                </a:lnTo>
                <a:lnTo>
                  <a:pt x="1238542" y="7239000"/>
                </a:lnTo>
                <a:lnTo>
                  <a:pt x="1302740" y="7289800"/>
                </a:lnTo>
                <a:lnTo>
                  <a:pt x="1335354" y="7327900"/>
                </a:lnTo>
                <a:lnTo>
                  <a:pt x="1401572" y="7378700"/>
                </a:lnTo>
                <a:lnTo>
                  <a:pt x="1435188" y="7416800"/>
                </a:lnTo>
                <a:lnTo>
                  <a:pt x="1469136" y="7442200"/>
                </a:lnTo>
                <a:lnTo>
                  <a:pt x="1538008" y="7493000"/>
                </a:lnTo>
                <a:lnTo>
                  <a:pt x="1572933" y="7531100"/>
                </a:lnTo>
                <a:lnTo>
                  <a:pt x="1679613" y="7607300"/>
                </a:lnTo>
                <a:lnTo>
                  <a:pt x="1789125" y="7683500"/>
                </a:lnTo>
                <a:lnTo>
                  <a:pt x="1901380" y="7759700"/>
                </a:lnTo>
                <a:lnTo>
                  <a:pt x="2016328" y="7835900"/>
                </a:lnTo>
                <a:lnTo>
                  <a:pt x="2055228" y="7848600"/>
                </a:lnTo>
                <a:lnTo>
                  <a:pt x="2173655" y="7924800"/>
                </a:lnTo>
                <a:lnTo>
                  <a:pt x="2213699" y="7937500"/>
                </a:lnTo>
                <a:lnTo>
                  <a:pt x="2294623" y="7988300"/>
                </a:lnTo>
                <a:lnTo>
                  <a:pt x="2335492" y="8001000"/>
                </a:lnTo>
                <a:lnTo>
                  <a:pt x="2376640" y="8026400"/>
                </a:lnTo>
                <a:lnTo>
                  <a:pt x="2418054" y="8039100"/>
                </a:lnTo>
                <a:lnTo>
                  <a:pt x="2459736" y="8064500"/>
                </a:lnTo>
                <a:lnTo>
                  <a:pt x="2501684" y="8077200"/>
                </a:lnTo>
                <a:lnTo>
                  <a:pt x="2543886" y="8102600"/>
                </a:lnTo>
                <a:lnTo>
                  <a:pt x="2586355" y="8115300"/>
                </a:lnTo>
                <a:lnTo>
                  <a:pt x="2629077" y="8140700"/>
                </a:lnTo>
                <a:lnTo>
                  <a:pt x="2715285" y="8166100"/>
                </a:lnTo>
                <a:lnTo>
                  <a:pt x="2758770" y="8191500"/>
                </a:lnTo>
                <a:lnTo>
                  <a:pt x="2890672" y="8229600"/>
                </a:lnTo>
                <a:lnTo>
                  <a:pt x="2935135" y="8255000"/>
                </a:lnTo>
                <a:lnTo>
                  <a:pt x="3345599" y="8369300"/>
                </a:lnTo>
                <a:lnTo>
                  <a:pt x="3392322" y="8369300"/>
                </a:lnTo>
                <a:lnTo>
                  <a:pt x="3533737" y="8407400"/>
                </a:lnTo>
                <a:lnTo>
                  <a:pt x="3581285" y="8407400"/>
                </a:lnTo>
                <a:lnTo>
                  <a:pt x="3677005" y="8432800"/>
                </a:lnTo>
                <a:lnTo>
                  <a:pt x="3725151" y="8432800"/>
                </a:lnTo>
                <a:lnTo>
                  <a:pt x="3773500" y="8445500"/>
                </a:lnTo>
                <a:lnTo>
                  <a:pt x="3822052" y="8445500"/>
                </a:lnTo>
                <a:lnTo>
                  <a:pt x="3870782" y="8458200"/>
                </a:lnTo>
                <a:lnTo>
                  <a:pt x="3919702" y="8458200"/>
                </a:lnTo>
                <a:lnTo>
                  <a:pt x="3968813" y="8470900"/>
                </a:lnTo>
                <a:lnTo>
                  <a:pt x="4067581" y="8470900"/>
                </a:lnTo>
                <a:lnTo>
                  <a:pt x="4117225" y="8483600"/>
                </a:lnTo>
                <a:lnTo>
                  <a:pt x="4811649" y="8483600"/>
                </a:lnTo>
                <a:lnTo>
                  <a:pt x="4859934" y="8470900"/>
                </a:lnTo>
                <a:lnTo>
                  <a:pt x="4956060" y="8470900"/>
                </a:lnTo>
                <a:lnTo>
                  <a:pt x="5003889" y="8458200"/>
                </a:lnTo>
                <a:lnTo>
                  <a:pt x="5051552" y="8458200"/>
                </a:lnTo>
                <a:lnTo>
                  <a:pt x="5099062" y="8445500"/>
                </a:lnTo>
                <a:lnTo>
                  <a:pt x="5146408" y="8445500"/>
                </a:lnTo>
                <a:lnTo>
                  <a:pt x="5193576" y="8432800"/>
                </a:lnTo>
                <a:lnTo>
                  <a:pt x="5240579" y="8432800"/>
                </a:lnTo>
                <a:lnTo>
                  <a:pt x="5287416" y="8420100"/>
                </a:lnTo>
                <a:lnTo>
                  <a:pt x="5334063" y="8420100"/>
                </a:lnTo>
                <a:lnTo>
                  <a:pt x="5426849" y="8394700"/>
                </a:lnTo>
                <a:lnTo>
                  <a:pt x="5472963" y="8394700"/>
                </a:lnTo>
                <a:lnTo>
                  <a:pt x="6097917" y="8216900"/>
                </a:lnTo>
                <a:lnTo>
                  <a:pt x="6140970" y="8191500"/>
                </a:lnTo>
                <a:lnTo>
                  <a:pt x="6268796" y="8153400"/>
                </a:lnTo>
                <a:lnTo>
                  <a:pt x="6310947" y="8128000"/>
                </a:lnTo>
                <a:lnTo>
                  <a:pt x="6352857" y="8115300"/>
                </a:lnTo>
                <a:lnTo>
                  <a:pt x="6394539" y="8089900"/>
                </a:lnTo>
                <a:lnTo>
                  <a:pt x="6477165" y="8064500"/>
                </a:lnTo>
                <a:lnTo>
                  <a:pt x="6518110" y="8039100"/>
                </a:lnTo>
                <a:lnTo>
                  <a:pt x="6558813" y="8013700"/>
                </a:lnTo>
                <a:lnTo>
                  <a:pt x="6599263" y="8001000"/>
                </a:lnTo>
                <a:lnTo>
                  <a:pt x="6639458" y="7975600"/>
                </a:lnTo>
                <a:lnTo>
                  <a:pt x="6679400" y="7962900"/>
                </a:lnTo>
                <a:lnTo>
                  <a:pt x="6758508" y="7912100"/>
                </a:lnTo>
                <a:lnTo>
                  <a:pt x="6797675" y="7899400"/>
                </a:lnTo>
                <a:lnTo>
                  <a:pt x="6951624" y="7797800"/>
                </a:lnTo>
                <a:lnTo>
                  <a:pt x="6989432" y="7785100"/>
                </a:lnTo>
                <a:lnTo>
                  <a:pt x="7101154" y="7708900"/>
                </a:lnTo>
                <a:lnTo>
                  <a:pt x="7210311" y="7632700"/>
                </a:lnTo>
                <a:lnTo>
                  <a:pt x="7316813" y="7556500"/>
                </a:lnTo>
                <a:lnTo>
                  <a:pt x="7351700" y="7518400"/>
                </a:lnTo>
                <a:lnTo>
                  <a:pt x="7420584" y="7467600"/>
                </a:lnTo>
                <a:lnTo>
                  <a:pt x="7488225" y="7416800"/>
                </a:lnTo>
                <a:lnTo>
                  <a:pt x="7521575" y="7378700"/>
                </a:lnTo>
                <a:lnTo>
                  <a:pt x="7587323" y="7327900"/>
                </a:lnTo>
                <a:lnTo>
                  <a:pt x="7619708" y="7289800"/>
                </a:lnTo>
                <a:lnTo>
                  <a:pt x="7651775" y="7264400"/>
                </a:lnTo>
                <a:lnTo>
                  <a:pt x="7683513" y="7226300"/>
                </a:lnTo>
                <a:lnTo>
                  <a:pt x="7745984" y="7175500"/>
                </a:lnTo>
                <a:lnTo>
                  <a:pt x="7776718" y="7137400"/>
                </a:lnTo>
                <a:lnTo>
                  <a:pt x="7807122" y="7112000"/>
                </a:lnTo>
                <a:lnTo>
                  <a:pt x="7837170" y="7073900"/>
                </a:lnTo>
                <a:lnTo>
                  <a:pt x="7866888" y="7035800"/>
                </a:lnTo>
                <a:lnTo>
                  <a:pt x="7896250" y="7010400"/>
                </a:lnTo>
                <a:lnTo>
                  <a:pt x="7925270" y="6972300"/>
                </a:lnTo>
                <a:lnTo>
                  <a:pt x="7953934" y="6946900"/>
                </a:lnTo>
                <a:lnTo>
                  <a:pt x="7982242" y="6908800"/>
                </a:lnTo>
                <a:lnTo>
                  <a:pt x="8010195" y="6870700"/>
                </a:lnTo>
                <a:lnTo>
                  <a:pt x="8037792" y="6845300"/>
                </a:lnTo>
                <a:lnTo>
                  <a:pt x="8065033" y="6807200"/>
                </a:lnTo>
                <a:lnTo>
                  <a:pt x="8091894" y="6769100"/>
                </a:lnTo>
                <a:lnTo>
                  <a:pt x="8118399" y="6731000"/>
                </a:lnTo>
                <a:lnTo>
                  <a:pt x="8144535" y="6705600"/>
                </a:lnTo>
                <a:lnTo>
                  <a:pt x="8170291" y="6667500"/>
                </a:lnTo>
                <a:lnTo>
                  <a:pt x="8195678" y="6629400"/>
                </a:lnTo>
                <a:lnTo>
                  <a:pt x="8220684" y="6591300"/>
                </a:lnTo>
                <a:lnTo>
                  <a:pt x="8245322" y="6553200"/>
                </a:lnTo>
                <a:lnTo>
                  <a:pt x="8269567" y="6515100"/>
                </a:lnTo>
                <a:lnTo>
                  <a:pt x="8293430" y="6477000"/>
                </a:lnTo>
                <a:lnTo>
                  <a:pt x="8316900" y="6438900"/>
                </a:lnTo>
                <a:lnTo>
                  <a:pt x="8339976" y="6400800"/>
                </a:lnTo>
                <a:lnTo>
                  <a:pt x="8362670" y="6362700"/>
                </a:lnTo>
                <a:lnTo>
                  <a:pt x="8384959" y="6324600"/>
                </a:lnTo>
                <a:lnTo>
                  <a:pt x="8406866" y="6286500"/>
                </a:lnTo>
                <a:lnTo>
                  <a:pt x="8428355" y="6248400"/>
                </a:lnTo>
                <a:lnTo>
                  <a:pt x="8449450" y="6210300"/>
                </a:lnTo>
                <a:lnTo>
                  <a:pt x="8470138" y="6172200"/>
                </a:lnTo>
                <a:lnTo>
                  <a:pt x="8490420" y="6134100"/>
                </a:lnTo>
                <a:lnTo>
                  <a:pt x="8510283" y="6096000"/>
                </a:lnTo>
                <a:lnTo>
                  <a:pt x="8529739" y="6057900"/>
                </a:lnTo>
                <a:lnTo>
                  <a:pt x="8548776" y="6007100"/>
                </a:lnTo>
                <a:lnTo>
                  <a:pt x="8567395" y="5969000"/>
                </a:lnTo>
                <a:lnTo>
                  <a:pt x="8585581" y="5930900"/>
                </a:lnTo>
                <a:lnTo>
                  <a:pt x="8603361" y="5892800"/>
                </a:lnTo>
                <a:lnTo>
                  <a:pt x="8620709" y="5842000"/>
                </a:lnTo>
                <a:lnTo>
                  <a:pt x="8637626" y="5803900"/>
                </a:lnTo>
                <a:lnTo>
                  <a:pt x="8654110" y="5765800"/>
                </a:lnTo>
                <a:lnTo>
                  <a:pt x="8670163" y="5715000"/>
                </a:lnTo>
                <a:lnTo>
                  <a:pt x="8685771" y="5676900"/>
                </a:lnTo>
                <a:lnTo>
                  <a:pt x="8700948" y="5638800"/>
                </a:lnTo>
                <a:lnTo>
                  <a:pt x="8715680" y="5588000"/>
                </a:lnTo>
                <a:lnTo>
                  <a:pt x="8729967" y="5549900"/>
                </a:lnTo>
                <a:lnTo>
                  <a:pt x="8743810" y="5511800"/>
                </a:lnTo>
                <a:lnTo>
                  <a:pt x="8757196" y="5461000"/>
                </a:lnTo>
                <a:lnTo>
                  <a:pt x="8770137" y="5422900"/>
                </a:lnTo>
                <a:lnTo>
                  <a:pt x="8782609" y="5372100"/>
                </a:lnTo>
                <a:lnTo>
                  <a:pt x="8794636" y="5334000"/>
                </a:lnTo>
                <a:lnTo>
                  <a:pt x="8806205" y="5283200"/>
                </a:lnTo>
                <a:lnTo>
                  <a:pt x="8817305" y="5245100"/>
                </a:lnTo>
                <a:lnTo>
                  <a:pt x="8827935" y="5194300"/>
                </a:lnTo>
                <a:lnTo>
                  <a:pt x="8838108" y="5156200"/>
                </a:lnTo>
                <a:lnTo>
                  <a:pt x="8847798" y="5105400"/>
                </a:lnTo>
                <a:lnTo>
                  <a:pt x="8857031" y="5054600"/>
                </a:lnTo>
                <a:lnTo>
                  <a:pt x="8865781" y="5016500"/>
                </a:lnTo>
                <a:lnTo>
                  <a:pt x="8874049" y="4965700"/>
                </a:lnTo>
                <a:lnTo>
                  <a:pt x="8881834" y="4914900"/>
                </a:lnTo>
                <a:lnTo>
                  <a:pt x="8889136" y="4876800"/>
                </a:lnTo>
                <a:lnTo>
                  <a:pt x="8895956" y="4826000"/>
                </a:lnTo>
                <a:lnTo>
                  <a:pt x="8902281" y="4775200"/>
                </a:lnTo>
                <a:lnTo>
                  <a:pt x="8908123" y="4737100"/>
                </a:lnTo>
                <a:lnTo>
                  <a:pt x="8913470" y="4686300"/>
                </a:lnTo>
                <a:lnTo>
                  <a:pt x="8918308" y="4635500"/>
                </a:lnTo>
                <a:lnTo>
                  <a:pt x="8922664" y="4584700"/>
                </a:lnTo>
                <a:lnTo>
                  <a:pt x="8926512" y="4546600"/>
                </a:lnTo>
                <a:lnTo>
                  <a:pt x="8929853" y="4495800"/>
                </a:lnTo>
                <a:lnTo>
                  <a:pt x="8932685" y="4445000"/>
                </a:lnTo>
                <a:lnTo>
                  <a:pt x="8935009" y="4394200"/>
                </a:lnTo>
                <a:lnTo>
                  <a:pt x="8936825" y="4343400"/>
                </a:lnTo>
                <a:lnTo>
                  <a:pt x="8938120" y="4292600"/>
                </a:lnTo>
                <a:lnTo>
                  <a:pt x="8938895" y="4254500"/>
                </a:lnTo>
                <a:lnTo>
                  <a:pt x="8939162" y="4203700"/>
                </a:lnTo>
                <a:close/>
              </a:path>
              <a:path w="13279119" h="8489315">
                <a:moveTo>
                  <a:pt x="13278879" y="2814586"/>
                </a:moveTo>
                <a:lnTo>
                  <a:pt x="12790996" y="3445167"/>
                </a:lnTo>
                <a:lnTo>
                  <a:pt x="12741364" y="3445167"/>
                </a:lnTo>
                <a:lnTo>
                  <a:pt x="10790796" y="780389"/>
                </a:lnTo>
                <a:lnTo>
                  <a:pt x="10756519" y="735418"/>
                </a:lnTo>
                <a:lnTo>
                  <a:pt x="10727957" y="695109"/>
                </a:lnTo>
                <a:lnTo>
                  <a:pt x="10705694" y="659104"/>
                </a:lnTo>
                <a:lnTo>
                  <a:pt x="10690314" y="627087"/>
                </a:lnTo>
                <a:lnTo>
                  <a:pt x="10682402" y="598716"/>
                </a:lnTo>
                <a:lnTo>
                  <a:pt x="10682542" y="573671"/>
                </a:lnTo>
                <a:lnTo>
                  <a:pt x="10709364" y="532168"/>
                </a:lnTo>
                <a:lnTo>
                  <a:pt x="10775467" y="499935"/>
                </a:lnTo>
                <a:lnTo>
                  <a:pt x="10824718" y="486460"/>
                </a:lnTo>
                <a:lnTo>
                  <a:pt x="10885551" y="474306"/>
                </a:lnTo>
                <a:lnTo>
                  <a:pt x="11717274" y="331190"/>
                </a:lnTo>
                <a:lnTo>
                  <a:pt x="11717274" y="1295"/>
                </a:lnTo>
                <a:lnTo>
                  <a:pt x="7834198" y="1295"/>
                </a:lnTo>
                <a:lnTo>
                  <a:pt x="7834198" y="331190"/>
                </a:lnTo>
                <a:lnTo>
                  <a:pt x="8564956" y="497420"/>
                </a:lnTo>
                <a:lnTo>
                  <a:pt x="8614702" y="511187"/>
                </a:lnTo>
                <a:lnTo>
                  <a:pt x="8663318" y="526199"/>
                </a:lnTo>
                <a:lnTo>
                  <a:pt x="8710816" y="542556"/>
                </a:lnTo>
                <a:lnTo>
                  <a:pt x="8757196" y="560349"/>
                </a:lnTo>
                <a:lnTo>
                  <a:pt x="8802459" y="579704"/>
                </a:lnTo>
                <a:lnTo>
                  <a:pt x="8846591" y="600710"/>
                </a:lnTo>
                <a:lnTo>
                  <a:pt x="8889594" y="623468"/>
                </a:lnTo>
                <a:lnTo>
                  <a:pt x="8931478" y="648068"/>
                </a:lnTo>
                <a:lnTo>
                  <a:pt x="8972245" y="674624"/>
                </a:lnTo>
                <a:lnTo>
                  <a:pt x="9011882" y="703237"/>
                </a:lnTo>
                <a:lnTo>
                  <a:pt x="9050401" y="734009"/>
                </a:lnTo>
                <a:lnTo>
                  <a:pt x="9087777" y="767041"/>
                </a:lnTo>
                <a:lnTo>
                  <a:pt x="9124036" y="802424"/>
                </a:lnTo>
                <a:lnTo>
                  <a:pt x="9159176" y="840270"/>
                </a:lnTo>
                <a:lnTo>
                  <a:pt x="9193174" y="880681"/>
                </a:lnTo>
                <a:lnTo>
                  <a:pt x="11864531" y="4358894"/>
                </a:lnTo>
                <a:lnTo>
                  <a:pt x="9226055" y="7611059"/>
                </a:lnTo>
                <a:lnTo>
                  <a:pt x="9193174" y="7650175"/>
                </a:lnTo>
                <a:lnTo>
                  <a:pt x="9159126" y="7686535"/>
                </a:lnTo>
                <a:lnTo>
                  <a:pt x="9123883" y="7720292"/>
                </a:lnTo>
                <a:lnTo>
                  <a:pt x="9087396" y="7751610"/>
                </a:lnTo>
                <a:lnTo>
                  <a:pt x="9049639" y="7780617"/>
                </a:lnTo>
                <a:lnTo>
                  <a:pt x="9010574" y="7807490"/>
                </a:lnTo>
                <a:lnTo>
                  <a:pt x="8970175" y="7832369"/>
                </a:lnTo>
                <a:lnTo>
                  <a:pt x="8928379" y="7855407"/>
                </a:lnTo>
                <a:lnTo>
                  <a:pt x="8885187" y="7876768"/>
                </a:lnTo>
                <a:lnTo>
                  <a:pt x="8840533" y="7896593"/>
                </a:lnTo>
                <a:lnTo>
                  <a:pt x="8794394" y="7915034"/>
                </a:lnTo>
                <a:lnTo>
                  <a:pt x="8746731" y="7932242"/>
                </a:lnTo>
                <a:lnTo>
                  <a:pt x="8697519" y="7948384"/>
                </a:lnTo>
                <a:lnTo>
                  <a:pt x="8646706" y="7963598"/>
                </a:lnTo>
                <a:lnTo>
                  <a:pt x="8594268" y="7978038"/>
                </a:lnTo>
                <a:lnTo>
                  <a:pt x="8540166" y="7991869"/>
                </a:lnTo>
                <a:lnTo>
                  <a:pt x="7759243" y="8156232"/>
                </a:lnTo>
                <a:lnTo>
                  <a:pt x="7759243" y="8488947"/>
                </a:lnTo>
                <a:lnTo>
                  <a:pt x="10910392" y="8488947"/>
                </a:lnTo>
                <a:lnTo>
                  <a:pt x="10910392" y="8156232"/>
                </a:lnTo>
                <a:lnTo>
                  <a:pt x="10061638" y="7978661"/>
                </a:lnTo>
                <a:lnTo>
                  <a:pt x="10009289" y="7964818"/>
                </a:lnTo>
                <a:lnTo>
                  <a:pt x="9969894" y="7949705"/>
                </a:lnTo>
                <a:lnTo>
                  <a:pt x="9942690" y="7932699"/>
                </a:lnTo>
                <a:lnTo>
                  <a:pt x="9926930" y="7913154"/>
                </a:lnTo>
                <a:lnTo>
                  <a:pt x="9921862" y="7890421"/>
                </a:lnTo>
                <a:lnTo>
                  <a:pt x="9926714" y="7863878"/>
                </a:lnTo>
                <a:lnTo>
                  <a:pt x="9940747" y="7832890"/>
                </a:lnTo>
                <a:lnTo>
                  <a:pt x="9963188" y="7796797"/>
                </a:lnTo>
                <a:lnTo>
                  <a:pt x="9993312" y="7754988"/>
                </a:lnTo>
                <a:lnTo>
                  <a:pt x="10030333" y="7706804"/>
                </a:lnTo>
                <a:lnTo>
                  <a:pt x="12203189" y="4832159"/>
                </a:lnTo>
                <a:lnTo>
                  <a:pt x="12251157" y="4832159"/>
                </a:lnTo>
                <a:lnTo>
                  <a:pt x="13278879" y="6220853"/>
                </a:lnTo>
                <a:lnTo>
                  <a:pt x="13278879" y="4832159"/>
                </a:lnTo>
                <a:lnTo>
                  <a:pt x="13278879" y="4103446"/>
                </a:lnTo>
                <a:lnTo>
                  <a:pt x="13134188" y="3915118"/>
                </a:lnTo>
                <a:lnTo>
                  <a:pt x="13278879" y="3740048"/>
                </a:lnTo>
                <a:lnTo>
                  <a:pt x="13278879" y="3445167"/>
                </a:lnTo>
                <a:lnTo>
                  <a:pt x="13278879" y="2814586"/>
                </a:lnTo>
                <a:close/>
              </a:path>
            </a:pathLst>
          </a:custGeom>
          <a:solidFill>
            <a:srgbClr val="FFFFFF"/>
          </a:solidFill>
        </p:spPr>
        <p:txBody>
          <a:bodyPr wrap="square" lIns="0" tIns="0" rIns="0" bIns="0" rtlCol="0"/>
          <a:lstStyle/>
          <a:p>
            <a:endParaRPr/>
          </a:p>
        </p:txBody>
      </p:sp>
      <p:sp>
        <p:nvSpPr>
          <p:cNvPr id="2" name="Title 1"/>
          <p:cNvSpPr>
            <a:spLocks noGrp="1"/>
          </p:cNvSpPr>
          <p:nvPr>
            <p:ph type="title" hasCustomPrompt="1"/>
          </p:nvPr>
        </p:nvSpPr>
        <p:spPr>
          <a:xfrm>
            <a:off x="2013858" y="4953000"/>
            <a:ext cx="10134600" cy="2471638"/>
          </a:xfrm>
        </p:spPr>
        <p:txBody>
          <a:bodyPr anchor="b"/>
          <a:lstStyle>
            <a:lvl1pPr algn="l" defTabSz="1828800" rtl="0" eaLnBrk="1" latinLnBrk="0" hangingPunct="1">
              <a:lnSpc>
                <a:spcPts val="7800"/>
              </a:lnSpc>
              <a:spcBef>
                <a:spcPct val="0"/>
              </a:spcBef>
              <a:buNone/>
              <a:defRPr lang="en-US" sz="6800" kern="1200" dirty="0">
                <a:solidFill>
                  <a:schemeClr val="tx1"/>
                </a:solidFill>
                <a:latin typeface="+mj-lt"/>
                <a:ea typeface="+mj-ea"/>
                <a:cs typeface="+mj-cs"/>
              </a:defRPr>
            </a:lvl1pPr>
          </a:lstStyle>
          <a:p>
            <a:r>
              <a:rPr lang="en-US"/>
              <a:t>Title</a:t>
            </a:r>
          </a:p>
        </p:txBody>
      </p:sp>
      <p:sp>
        <p:nvSpPr>
          <p:cNvPr id="7" name="Slide Number Placeholder 6">
            <a:extLst>
              <a:ext uri="{FF2B5EF4-FFF2-40B4-BE49-F238E27FC236}">
                <a16:creationId xmlns:a16="http://schemas.microsoft.com/office/drawing/2014/main" id="{1AD90A99-E5ED-64CB-EE5B-3D291181AADA}"/>
              </a:ext>
            </a:extLst>
          </p:cNvPr>
          <p:cNvSpPr>
            <a:spLocks noGrp="1"/>
          </p:cNvSpPr>
          <p:nvPr>
            <p:ph type="sldNum" sz="quarter" idx="10"/>
          </p:nvPr>
        </p:nvSpPr>
        <p:spPr/>
        <p:txBody>
          <a:bodyPr/>
          <a:lstStyle/>
          <a:p>
            <a:fld id="{BC4F9636-13E4-43A0-8806-7B38CCEAC825}" type="slidenum">
              <a:rPr lang="en-GB" smtClean="0"/>
              <a:t>‹#›</a:t>
            </a:fld>
            <a:endParaRPr lang="en-GB"/>
          </a:p>
        </p:txBody>
      </p:sp>
      <p:grpSp>
        <p:nvGrpSpPr>
          <p:cNvPr id="10" name="object 4">
            <a:extLst>
              <a:ext uri="{FF2B5EF4-FFF2-40B4-BE49-F238E27FC236}">
                <a16:creationId xmlns:a16="http://schemas.microsoft.com/office/drawing/2014/main" id="{B03FA803-B791-B7B1-ABA8-5B7E87BCBA63}"/>
              </a:ext>
            </a:extLst>
          </p:cNvPr>
          <p:cNvGrpSpPr>
            <a:grpSpLocks/>
          </p:cNvGrpSpPr>
          <p:nvPr userDrawn="1"/>
        </p:nvGrpSpPr>
        <p:grpSpPr>
          <a:xfrm>
            <a:off x="2046286" y="1480346"/>
            <a:ext cx="1618454" cy="1618454"/>
            <a:chOff x="1675341" y="756689"/>
            <a:chExt cx="2275205" cy="2272030"/>
          </a:xfrm>
        </p:grpSpPr>
        <p:sp>
          <p:nvSpPr>
            <p:cNvPr id="11" name="object 5">
              <a:extLst>
                <a:ext uri="{FF2B5EF4-FFF2-40B4-BE49-F238E27FC236}">
                  <a16:creationId xmlns:a16="http://schemas.microsoft.com/office/drawing/2014/main" id="{A426DE64-1080-0319-2090-7B2E92BDEE6C}"/>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2" name="object 6">
              <a:extLst>
                <a:ext uri="{FF2B5EF4-FFF2-40B4-BE49-F238E27FC236}">
                  <a16:creationId xmlns:a16="http://schemas.microsoft.com/office/drawing/2014/main" id="{6C515EA6-CA2E-6090-8E86-9CCD2592F93B}"/>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3" name="object 7">
              <a:extLst>
                <a:ext uri="{FF2B5EF4-FFF2-40B4-BE49-F238E27FC236}">
                  <a16:creationId xmlns:a16="http://schemas.microsoft.com/office/drawing/2014/main" id="{6D645569-6F14-E4BC-3F75-E1F105580D91}"/>
                </a:ext>
              </a:extLst>
            </p:cNvPr>
            <p:cNvPicPr/>
            <p:nvPr/>
          </p:nvPicPr>
          <p:blipFill>
            <a:blip r:embed="rId2" cstate="print"/>
            <a:stretch>
              <a:fillRect/>
            </a:stretch>
          </p:blipFill>
          <p:spPr>
            <a:xfrm>
              <a:off x="1913232" y="2234279"/>
              <a:ext cx="97546" cy="136760"/>
            </a:xfrm>
            <a:prstGeom prst="rect">
              <a:avLst/>
            </a:prstGeom>
          </p:spPr>
        </p:pic>
        <p:pic>
          <p:nvPicPr>
            <p:cNvPr id="14" name="object 8">
              <a:extLst>
                <a:ext uri="{FF2B5EF4-FFF2-40B4-BE49-F238E27FC236}">
                  <a16:creationId xmlns:a16="http://schemas.microsoft.com/office/drawing/2014/main" id="{A39B995B-F39E-27BD-363C-1777D502B017}"/>
                </a:ext>
              </a:extLst>
            </p:cNvPr>
            <p:cNvPicPr/>
            <p:nvPr/>
          </p:nvPicPr>
          <p:blipFill>
            <a:blip r:embed="rId3" cstate="print"/>
            <a:stretch>
              <a:fillRect/>
            </a:stretch>
          </p:blipFill>
          <p:spPr>
            <a:xfrm>
              <a:off x="2060611" y="2234280"/>
              <a:ext cx="97337" cy="134142"/>
            </a:xfrm>
            <a:prstGeom prst="rect">
              <a:avLst/>
            </a:prstGeom>
          </p:spPr>
        </p:pic>
        <p:sp>
          <p:nvSpPr>
            <p:cNvPr id="15" name="object 9">
              <a:extLst>
                <a:ext uri="{FF2B5EF4-FFF2-40B4-BE49-F238E27FC236}">
                  <a16:creationId xmlns:a16="http://schemas.microsoft.com/office/drawing/2014/main" id="{AE3B692D-29EB-CE7D-E01D-F3A324EE96BA}"/>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6" name="object 10">
              <a:extLst>
                <a:ext uri="{FF2B5EF4-FFF2-40B4-BE49-F238E27FC236}">
                  <a16:creationId xmlns:a16="http://schemas.microsoft.com/office/drawing/2014/main" id="{71021EEB-52BA-1541-D234-4C44D14285AB}"/>
                </a:ext>
              </a:extLst>
            </p:cNvPr>
            <p:cNvPicPr/>
            <p:nvPr/>
          </p:nvPicPr>
          <p:blipFill>
            <a:blip r:embed="rId4" cstate="print"/>
            <a:stretch>
              <a:fillRect/>
            </a:stretch>
          </p:blipFill>
          <p:spPr>
            <a:xfrm>
              <a:off x="2264586" y="2234280"/>
              <a:ext cx="113221" cy="134142"/>
            </a:xfrm>
            <a:prstGeom prst="rect">
              <a:avLst/>
            </a:prstGeom>
          </p:spPr>
        </p:pic>
        <p:sp>
          <p:nvSpPr>
            <p:cNvPr id="17" name="object 11">
              <a:extLst>
                <a:ext uri="{FF2B5EF4-FFF2-40B4-BE49-F238E27FC236}">
                  <a16:creationId xmlns:a16="http://schemas.microsoft.com/office/drawing/2014/main" id="{69138D6A-7756-177E-E849-ED37B6093FFF}"/>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8" name="object 12">
              <a:extLst>
                <a:ext uri="{FF2B5EF4-FFF2-40B4-BE49-F238E27FC236}">
                  <a16:creationId xmlns:a16="http://schemas.microsoft.com/office/drawing/2014/main" id="{90B7EEC8-034C-4B92-6303-FC4538F9F7EE}"/>
                </a:ext>
              </a:extLst>
            </p:cNvPr>
            <p:cNvPicPr/>
            <p:nvPr/>
          </p:nvPicPr>
          <p:blipFill>
            <a:blip r:embed="rId5" cstate="print"/>
            <a:stretch>
              <a:fillRect/>
            </a:stretch>
          </p:blipFill>
          <p:spPr>
            <a:xfrm>
              <a:off x="2530110" y="2234284"/>
              <a:ext cx="92311" cy="134142"/>
            </a:xfrm>
            <a:prstGeom prst="rect">
              <a:avLst/>
            </a:prstGeom>
          </p:spPr>
        </p:pic>
        <p:pic>
          <p:nvPicPr>
            <p:cNvPr id="19" name="object 13">
              <a:extLst>
                <a:ext uri="{FF2B5EF4-FFF2-40B4-BE49-F238E27FC236}">
                  <a16:creationId xmlns:a16="http://schemas.microsoft.com/office/drawing/2014/main" id="{0F97E431-C979-CE02-1D3A-D1DD3A8578EE}"/>
                </a:ext>
              </a:extLst>
            </p:cNvPr>
            <p:cNvPicPr/>
            <p:nvPr/>
          </p:nvPicPr>
          <p:blipFill>
            <a:blip r:embed="rId6" cstate="print"/>
            <a:stretch>
              <a:fillRect/>
            </a:stretch>
          </p:blipFill>
          <p:spPr>
            <a:xfrm>
              <a:off x="2650302" y="2231664"/>
              <a:ext cx="85264" cy="139576"/>
            </a:xfrm>
            <a:prstGeom prst="rect">
              <a:avLst/>
            </a:prstGeom>
          </p:spPr>
        </p:pic>
        <p:sp>
          <p:nvSpPr>
            <p:cNvPr id="20" name="object 14">
              <a:extLst>
                <a:ext uri="{FF2B5EF4-FFF2-40B4-BE49-F238E27FC236}">
                  <a16:creationId xmlns:a16="http://schemas.microsoft.com/office/drawing/2014/main" id="{F71D474F-1E42-00F9-1312-FC7FE26A24A7}"/>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1" name="object 15">
              <a:extLst>
                <a:ext uri="{FF2B5EF4-FFF2-40B4-BE49-F238E27FC236}">
                  <a16:creationId xmlns:a16="http://schemas.microsoft.com/office/drawing/2014/main" id="{D9083D48-C7B6-9A5B-CC68-761C6C9F83D9}"/>
                </a:ext>
              </a:extLst>
            </p:cNvPr>
            <p:cNvPicPr/>
            <p:nvPr/>
          </p:nvPicPr>
          <p:blipFill>
            <a:blip r:embed="rId7" cstate="print"/>
            <a:stretch>
              <a:fillRect/>
            </a:stretch>
          </p:blipFill>
          <p:spPr>
            <a:xfrm>
              <a:off x="2830980" y="2233925"/>
              <a:ext cx="217271" cy="134620"/>
            </a:xfrm>
            <a:prstGeom prst="rect">
              <a:avLst/>
            </a:prstGeom>
          </p:spPr>
        </p:pic>
        <p:pic>
          <p:nvPicPr>
            <p:cNvPr id="22" name="object 16">
              <a:extLst>
                <a:ext uri="{FF2B5EF4-FFF2-40B4-BE49-F238E27FC236}">
                  <a16:creationId xmlns:a16="http://schemas.microsoft.com/office/drawing/2014/main" id="{89ADA4BB-BEAB-99F7-2695-C6B24996FDF7}"/>
                </a:ext>
              </a:extLst>
            </p:cNvPr>
            <p:cNvPicPr/>
            <p:nvPr/>
          </p:nvPicPr>
          <p:blipFill>
            <a:blip r:embed="rId8" cstate="print"/>
            <a:stretch>
              <a:fillRect/>
            </a:stretch>
          </p:blipFill>
          <p:spPr>
            <a:xfrm>
              <a:off x="3137399" y="2231666"/>
              <a:ext cx="122581" cy="139377"/>
            </a:xfrm>
            <a:prstGeom prst="rect">
              <a:avLst/>
            </a:prstGeom>
          </p:spPr>
        </p:pic>
        <p:pic>
          <p:nvPicPr>
            <p:cNvPr id="23" name="object 17">
              <a:extLst>
                <a:ext uri="{FF2B5EF4-FFF2-40B4-BE49-F238E27FC236}">
                  <a16:creationId xmlns:a16="http://schemas.microsoft.com/office/drawing/2014/main" id="{C9F7550C-ABA0-4B8E-AC3E-3ABB36FF4048}"/>
                </a:ext>
              </a:extLst>
            </p:cNvPr>
            <p:cNvPicPr/>
            <p:nvPr/>
          </p:nvPicPr>
          <p:blipFill>
            <a:blip r:embed="rId9" cstate="print"/>
            <a:stretch>
              <a:fillRect/>
            </a:stretch>
          </p:blipFill>
          <p:spPr>
            <a:xfrm>
              <a:off x="3302992" y="2234285"/>
              <a:ext cx="72594" cy="134132"/>
            </a:xfrm>
            <a:prstGeom prst="rect">
              <a:avLst/>
            </a:prstGeom>
          </p:spPr>
        </p:pic>
        <p:sp>
          <p:nvSpPr>
            <p:cNvPr id="24" name="object 18">
              <a:extLst>
                <a:ext uri="{FF2B5EF4-FFF2-40B4-BE49-F238E27FC236}">
                  <a16:creationId xmlns:a16="http://schemas.microsoft.com/office/drawing/2014/main" id="{D02A840B-B76C-F2FB-EBA9-6FCF48DB2F75}"/>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5" name="object 19">
              <a:extLst>
                <a:ext uri="{FF2B5EF4-FFF2-40B4-BE49-F238E27FC236}">
                  <a16:creationId xmlns:a16="http://schemas.microsoft.com/office/drawing/2014/main" id="{675F8F79-B64B-22BD-4E56-46B25FE95667}"/>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207317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bg object 16">
            <a:extLst>
              <a:ext uri="{FF2B5EF4-FFF2-40B4-BE49-F238E27FC236}">
                <a16:creationId xmlns:a16="http://schemas.microsoft.com/office/drawing/2014/main" id="{2EF7519D-4CD9-EC0D-7CC8-5B253B717582}"/>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2F4F4"/>
          </a:solidFill>
        </p:spPr>
        <p:txBody>
          <a:bodyPr wrap="square" lIns="0" tIns="0" rIns="0" bIns="0" rtlCol="0"/>
          <a:lstStyle/>
          <a:p>
            <a:endParaRPr/>
          </a:p>
        </p:txBody>
      </p:sp>
      <p:sp>
        <p:nvSpPr>
          <p:cNvPr id="2" name="Title 1"/>
          <p:cNvSpPr>
            <a:spLocks noGrp="1"/>
          </p:cNvSpPr>
          <p:nvPr>
            <p:ph type="title" hasCustomPrompt="1"/>
          </p:nvPr>
        </p:nvSpPr>
        <p:spPr/>
        <p:txBody>
          <a:bodyPr/>
          <a:lstStyle/>
          <a:p>
            <a:r>
              <a:rPr lang="en-US"/>
              <a:t>Title</a:t>
            </a:r>
          </a:p>
        </p:txBody>
      </p:sp>
      <p:sp>
        <p:nvSpPr>
          <p:cNvPr id="3" name="Content Placeholder 2"/>
          <p:cNvSpPr>
            <a:spLocks noGrp="1"/>
          </p:cNvSpPr>
          <p:nvPr>
            <p:ph idx="1"/>
          </p:nvPr>
        </p:nvSpPr>
        <p:spPr>
          <a:xfrm>
            <a:off x="2042886" y="6280458"/>
            <a:ext cx="16668750" cy="5559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grpSp>
        <p:nvGrpSpPr>
          <p:cNvPr id="10" name="object 4">
            <a:extLst>
              <a:ext uri="{FF2B5EF4-FFF2-40B4-BE49-F238E27FC236}">
                <a16:creationId xmlns:a16="http://schemas.microsoft.com/office/drawing/2014/main" id="{0095E0C0-1713-9E14-16AB-1D2EA105A583}"/>
              </a:ext>
            </a:extLst>
          </p:cNvPr>
          <p:cNvGrpSpPr>
            <a:grpSpLocks/>
          </p:cNvGrpSpPr>
          <p:nvPr userDrawn="1"/>
        </p:nvGrpSpPr>
        <p:grpSpPr>
          <a:xfrm>
            <a:off x="2046286" y="1480346"/>
            <a:ext cx="1618454" cy="1618454"/>
            <a:chOff x="1675341" y="756689"/>
            <a:chExt cx="2275205" cy="2272030"/>
          </a:xfrm>
        </p:grpSpPr>
        <p:sp>
          <p:nvSpPr>
            <p:cNvPr id="11" name="object 5">
              <a:extLst>
                <a:ext uri="{FF2B5EF4-FFF2-40B4-BE49-F238E27FC236}">
                  <a16:creationId xmlns:a16="http://schemas.microsoft.com/office/drawing/2014/main" id="{F4CD76C9-6752-69D8-ADCF-3B69AF456123}"/>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2" name="object 6">
              <a:extLst>
                <a:ext uri="{FF2B5EF4-FFF2-40B4-BE49-F238E27FC236}">
                  <a16:creationId xmlns:a16="http://schemas.microsoft.com/office/drawing/2014/main" id="{0CD878B0-E45D-DE0D-F5B1-8DB70F70CFDC}"/>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3" name="object 7">
              <a:extLst>
                <a:ext uri="{FF2B5EF4-FFF2-40B4-BE49-F238E27FC236}">
                  <a16:creationId xmlns:a16="http://schemas.microsoft.com/office/drawing/2014/main" id="{1EA72741-B4FB-79E8-CA23-00FC16500FDE}"/>
                </a:ext>
              </a:extLst>
            </p:cNvPr>
            <p:cNvPicPr/>
            <p:nvPr/>
          </p:nvPicPr>
          <p:blipFill>
            <a:blip r:embed="rId2" cstate="print"/>
            <a:stretch>
              <a:fillRect/>
            </a:stretch>
          </p:blipFill>
          <p:spPr>
            <a:xfrm>
              <a:off x="1913232" y="2234279"/>
              <a:ext cx="97546" cy="136760"/>
            </a:xfrm>
            <a:prstGeom prst="rect">
              <a:avLst/>
            </a:prstGeom>
          </p:spPr>
        </p:pic>
        <p:pic>
          <p:nvPicPr>
            <p:cNvPr id="14" name="object 8">
              <a:extLst>
                <a:ext uri="{FF2B5EF4-FFF2-40B4-BE49-F238E27FC236}">
                  <a16:creationId xmlns:a16="http://schemas.microsoft.com/office/drawing/2014/main" id="{62B424BF-0082-FFE2-C4D3-92B8B4957FDB}"/>
                </a:ext>
              </a:extLst>
            </p:cNvPr>
            <p:cNvPicPr/>
            <p:nvPr/>
          </p:nvPicPr>
          <p:blipFill>
            <a:blip r:embed="rId3" cstate="print"/>
            <a:stretch>
              <a:fillRect/>
            </a:stretch>
          </p:blipFill>
          <p:spPr>
            <a:xfrm>
              <a:off x="2060611" y="2234280"/>
              <a:ext cx="97337" cy="134142"/>
            </a:xfrm>
            <a:prstGeom prst="rect">
              <a:avLst/>
            </a:prstGeom>
          </p:spPr>
        </p:pic>
        <p:sp>
          <p:nvSpPr>
            <p:cNvPr id="15" name="object 9">
              <a:extLst>
                <a:ext uri="{FF2B5EF4-FFF2-40B4-BE49-F238E27FC236}">
                  <a16:creationId xmlns:a16="http://schemas.microsoft.com/office/drawing/2014/main" id="{26C598FF-B2AD-6EB7-FB5F-AA8FB08DD3F6}"/>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6" name="object 10">
              <a:extLst>
                <a:ext uri="{FF2B5EF4-FFF2-40B4-BE49-F238E27FC236}">
                  <a16:creationId xmlns:a16="http://schemas.microsoft.com/office/drawing/2014/main" id="{C6CB7A51-10A4-2C46-5BF6-EB4132581B43}"/>
                </a:ext>
              </a:extLst>
            </p:cNvPr>
            <p:cNvPicPr/>
            <p:nvPr/>
          </p:nvPicPr>
          <p:blipFill>
            <a:blip r:embed="rId4" cstate="print"/>
            <a:stretch>
              <a:fillRect/>
            </a:stretch>
          </p:blipFill>
          <p:spPr>
            <a:xfrm>
              <a:off x="2264586" y="2234280"/>
              <a:ext cx="113221" cy="134142"/>
            </a:xfrm>
            <a:prstGeom prst="rect">
              <a:avLst/>
            </a:prstGeom>
          </p:spPr>
        </p:pic>
        <p:sp>
          <p:nvSpPr>
            <p:cNvPr id="17" name="object 11">
              <a:extLst>
                <a:ext uri="{FF2B5EF4-FFF2-40B4-BE49-F238E27FC236}">
                  <a16:creationId xmlns:a16="http://schemas.microsoft.com/office/drawing/2014/main" id="{82B87A06-3833-7F5C-E045-7DB42572B089}"/>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8" name="object 12">
              <a:extLst>
                <a:ext uri="{FF2B5EF4-FFF2-40B4-BE49-F238E27FC236}">
                  <a16:creationId xmlns:a16="http://schemas.microsoft.com/office/drawing/2014/main" id="{3151D4D0-2273-8DE4-608B-69977327346C}"/>
                </a:ext>
              </a:extLst>
            </p:cNvPr>
            <p:cNvPicPr/>
            <p:nvPr/>
          </p:nvPicPr>
          <p:blipFill>
            <a:blip r:embed="rId5" cstate="print"/>
            <a:stretch>
              <a:fillRect/>
            </a:stretch>
          </p:blipFill>
          <p:spPr>
            <a:xfrm>
              <a:off x="2530110" y="2234284"/>
              <a:ext cx="92311" cy="134142"/>
            </a:xfrm>
            <a:prstGeom prst="rect">
              <a:avLst/>
            </a:prstGeom>
          </p:spPr>
        </p:pic>
        <p:pic>
          <p:nvPicPr>
            <p:cNvPr id="19" name="object 13">
              <a:extLst>
                <a:ext uri="{FF2B5EF4-FFF2-40B4-BE49-F238E27FC236}">
                  <a16:creationId xmlns:a16="http://schemas.microsoft.com/office/drawing/2014/main" id="{D2DA5B99-9572-908B-FAC8-54B2F23D86A3}"/>
                </a:ext>
              </a:extLst>
            </p:cNvPr>
            <p:cNvPicPr/>
            <p:nvPr/>
          </p:nvPicPr>
          <p:blipFill>
            <a:blip r:embed="rId6" cstate="print"/>
            <a:stretch>
              <a:fillRect/>
            </a:stretch>
          </p:blipFill>
          <p:spPr>
            <a:xfrm>
              <a:off x="2650302" y="2231664"/>
              <a:ext cx="85264" cy="139576"/>
            </a:xfrm>
            <a:prstGeom prst="rect">
              <a:avLst/>
            </a:prstGeom>
          </p:spPr>
        </p:pic>
        <p:sp>
          <p:nvSpPr>
            <p:cNvPr id="20" name="object 14">
              <a:extLst>
                <a:ext uri="{FF2B5EF4-FFF2-40B4-BE49-F238E27FC236}">
                  <a16:creationId xmlns:a16="http://schemas.microsoft.com/office/drawing/2014/main" id="{79A855C9-85CF-D8EE-04C3-8B053743619D}"/>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1" name="object 15">
              <a:extLst>
                <a:ext uri="{FF2B5EF4-FFF2-40B4-BE49-F238E27FC236}">
                  <a16:creationId xmlns:a16="http://schemas.microsoft.com/office/drawing/2014/main" id="{55CCFCA2-7B05-5229-92B5-DB2AE4EEDC39}"/>
                </a:ext>
              </a:extLst>
            </p:cNvPr>
            <p:cNvPicPr/>
            <p:nvPr/>
          </p:nvPicPr>
          <p:blipFill>
            <a:blip r:embed="rId7" cstate="print"/>
            <a:stretch>
              <a:fillRect/>
            </a:stretch>
          </p:blipFill>
          <p:spPr>
            <a:xfrm>
              <a:off x="2830980" y="2233925"/>
              <a:ext cx="217271" cy="134620"/>
            </a:xfrm>
            <a:prstGeom prst="rect">
              <a:avLst/>
            </a:prstGeom>
          </p:spPr>
        </p:pic>
        <p:pic>
          <p:nvPicPr>
            <p:cNvPr id="22" name="object 16">
              <a:extLst>
                <a:ext uri="{FF2B5EF4-FFF2-40B4-BE49-F238E27FC236}">
                  <a16:creationId xmlns:a16="http://schemas.microsoft.com/office/drawing/2014/main" id="{37F6C602-23EA-8C56-4CC1-F88210881252}"/>
                </a:ext>
              </a:extLst>
            </p:cNvPr>
            <p:cNvPicPr/>
            <p:nvPr/>
          </p:nvPicPr>
          <p:blipFill>
            <a:blip r:embed="rId8" cstate="print"/>
            <a:stretch>
              <a:fillRect/>
            </a:stretch>
          </p:blipFill>
          <p:spPr>
            <a:xfrm>
              <a:off x="3137399" y="2231666"/>
              <a:ext cx="122581" cy="139377"/>
            </a:xfrm>
            <a:prstGeom prst="rect">
              <a:avLst/>
            </a:prstGeom>
          </p:spPr>
        </p:pic>
        <p:pic>
          <p:nvPicPr>
            <p:cNvPr id="23" name="object 17">
              <a:extLst>
                <a:ext uri="{FF2B5EF4-FFF2-40B4-BE49-F238E27FC236}">
                  <a16:creationId xmlns:a16="http://schemas.microsoft.com/office/drawing/2014/main" id="{37CBD2EE-F9F0-B82D-DDFB-1F7B862484FE}"/>
                </a:ext>
              </a:extLst>
            </p:cNvPr>
            <p:cNvPicPr/>
            <p:nvPr/>
          </p:nvPicPr>
          <p:blipFill>
            <a:blip r:embed="rId9" cstate="print"/>
            <a:stretch>
              <a:fillRect/>
            </a:stretch>
          </p:blipFill>
          <p:spPr>
            <a:xfrm>
              <a:off x="3302992" y="2234285"/>
              <a:ext cx="72594" cy="134132"/>
            </a:xfrm>
            <a:prstGeom prst="rect">
              <a:avLst/>
            </a:prstGeom>
          </p:spPr>
        </p:pic>
        <p:sp>
          <p:nvSpPr>
            <p:cNvPr id="24" name="object 18">
              <a:extLst>
                <a:ext uri="{FF2B5EF4-FFF2-40B4-BE49-F238E27FC236}">
                  <a16:creationId xmlns:a16="http://schemas.microsoft.com/office/drawing/2014/main" id="{E243BBCE-FF1C-64D2-3A8C-49C0F7C2D07D}"/>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5" name="object 19">
              <a:extLst>
                <a:ext uri="{FF2B5EF4-FFF2-40B4-BE49-F238E27FC236}">
                  <a16:creationId xmlns:a16="http://schemas.microsoft.com/office/drawing/2014/main" id="{BD4D5646-AC0C-28CE-FC8D-3659BCDBF84C}"/>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41271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 Chart">
    <p:spTree>
      <p:nvGrpSpPr>
        <p:cNvPr id="1" name=""/>
        <p:cNvGrpSpPr/>
        <p:nvPr/>
      </p:nvGrpSpPr>
      <p:grpSpPr>
        <a:xfrm>
          <a:off x="0" y="0"/>
          <a:ext cx="0" cy="0"/>
          <a:chOff x="0" y="0"/>
          <a:chExt cx="0" cy="0"/>
        </a:xfrm>
      </p:grpSpPr>
      <p:sp>
        <p:nvSpPr>
          <p:cNvPr id="4" name="bg object 16">
            <a:extLst>
              <a:ext uri="{FF2B5EF4-FFF2-40B4-BE49-F238E27FC236}">
                <a16:creationId xmlns:a16="http://schemas.microsoft.com/office/drawing/2014/main" id="{2EF7519D-4CD9-EC0D-7CC8-5B253B717582}"/>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2F4F4"/>
          </a:solidFill>
        </p:spPr>
        <p:txBody>
          <a:bodyPr wrap="square" lIns="0" tIns="0" rIns="0" bIns="0" rtlCol="0"/>
          <a:lstStyle/>
          <a:p>
            <a:endParaRPr/>
          </a:p>
        </p:txBody>
      </p:sp>
      <p:sp>
        <p:nvSpPr>
          <p:cNvPr id="2" name="Title 1"/>
          <p:cNvSpPr>
            <a:spLocks noGrp="1"/>
          </p:cNvSpPr>
          <p:nvPr>
            <p:ph type="title" hasCustomPrompt="1"/>
          </p:nvPr>
        </p:nvSpPr>
        <p:spPr>
          <a:xfrm>
            <a:off x="2042886" y="3501570"/>
            <a:ext cx="11330214" cy="2362510"/>
          </a:xfrm>
        </p:spPr>
        <p:txBody>
          <a:bodyPr/>
          <a:lstStyle/>
          <a:p>
            <a:r>
              <a:rPr lang="en-US"/>
              <a:t>Title</a:t>
            </a:r>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8" name="Text Placeholder 7">
            <a:extLst>
              <a:ext uri="{FF2B5EF4-FFF2-40B4-BE49-F238E27FC236}">
                <a16:creationId xmlns:a16="http://schemas.microsoft.com/office/drawing/2014/main" id="{5A0F2E8F-2141-68FD-8015-DFB91A716480}"/>
              </a:ext>
            </a:extLst>
          </p:cNvPr>
          <p:cNvSpPr>
            <a:spLocks noGrp="1"/>
          </p:cNvSpPr>
          <p:nvPr>
            <p:ph type="body" sz="quarter" idx="11"/>
          </p:nvPr>
        </p:nvSpPr>
        <p:spPr>
          <a:xfrm>
            <a:off x="2042886" y="6280458"/>
            <a:ext cx="11330214" cy="5559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hart Placeholder 11">
            <a:extLst>
              <a:ext uri="{FF2B5EF4-FFF2-40B4-BE49-F238E27FC236}">
                <a16:creationId xmlns:a16="http://schemas.microsoft.com/office/drawing/2014/main" id="{144964E3-B384-B303-08F7-937C92095B50}"/>
              </a:ext>
            </a:extLst>
          </p:cNvPr>
          <p:cNvSpPr>
            <a:spLocks noGrp="1"/>
          </p:cNvSpPr>
          <p:nvPr>
            <p:ph type="chart" sz="quarter" idx="12"/>
          </p:nvPr>
        </p:nvSpPr>
        <p:spPr>
          <a:xfrm>
            <a:off x="14249399" y="2628901"/>
            <a:ext cx="7791451" cy="9715500"/>
          </a:xfrm>
          <a:noFill/>
        </p:spPr>
        <p:txBody>
          <a:bodyPr anchor="ctr" anchorCtr="0"/>
          <a:lstStyle>
            <a:lvl1pPr algn="ctr">
              <a:defRPr/>
            </a:lvl1pPr>
          </a:lstStyle>
          <a:p>
            <a:endParaRPr lang="en-GB"/>
          </a:p>
        </p:txBody>
      </p:sp>
      <p:grpSp>
        <p:nvGrpSpPr>
          <p:cNvPr id="13" name="object 4">
            <a:extLst>
              <a:ext uri="{FF2B5EF4-FFF2-40B4-BE49-F238E27FC236}">
                <a16:creationId xmlns:a16="http://schemas.microsoft.com/office/drawing/2014/main" id="{D6C33C1C-27A8-A321-04E6-A1B6F8836A4E}"/>
              </a:ext>
            </a:extLst>
          </p:cNvPr>
          <p:cNvGrpSpPr>
            <a:grpSpLocks/>
          </p:cNvGrpSpPr>
          <p:nvPr userDrawn="1"/>
        </p:nvGrpSpPr>
        <p:grpSpPr>
          <a:xfrm>
            <a:off x="2046286" y="1480346"/>
            <a:ext cx="1618454" cy="1618454"/>
            <a:chOff x="1675341" y="756689"/>
            <a:chExt cx="2275205" cy="2272030"/>
          </a:xfrm>
        </p:grpSpPr>
        <p:sp>
          <p:nvSpPr>
            <p:cNvPr id="14" name="object 5">
              <a:extLst>
                <a:ext uri="{FF2B5EF4-FFF2-40B4-BE49-F238E27FC236}">
                  <a16:creationId xmlns:a16="http://schemas.microsoft.com/office/drawing/2014/main" id="{9642D8CA-CEC4-6858-83FB-E2D80332CAD1}"/>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5" name="object 6">
              <a:extLst>
                <a:ext uri="{FF2B5EF4-FFF2-40B4-BE49-F238E27FC236}">
                  <a16:creationId xmlns:a16="http://schemas.microsoft.com/office/drawing/2014/main" id="{075F12CD-6BAC-D3BA-F86A-E91733C2DD88}"/>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6" name="object 7">
              <a:extLst>
                <a:ext uri="{FF2B5EF4-FFF2-40B4-BE49-F238E27FC236}">
                  <a16:creationId xmlns:a16="http://schemas.microsoft.com/office/drawing/2014/main" id="{DA5392DE-8331-E296-462D-3B3911A0AB39}"/>
                </a:ext>
              </a:extLst>
            </p:cNvPr>
            <p:cNvPicPr/>
            <p:nvPr/>
          </p:nvPicPr>
          <p:blipFill>
            <a:blip r:embed="rId2" cstate="print"/>
            <a:stretch>
              <a:fillRect/>
            </a:stretch>
          </p:blipFill>
          <p:spPr>
            <a:xfrm>
              <a:off x="1913232" y="2234279"/>
              <a:ext cx="97546" cy="136760"/>
            </a:xfrm>
            <a:prstGeom prst="rect">
              <a:avLst/>
            </a:prstGeom>
          </p:spPr>
        </p:pic>
        <p:pic>
          <p:nvPicPr>
            <p:cNvPr id="17" name="object 8">
              <a:extLst>
                <a:ext uri="{FF2B5EF4-FFF2-40B4-BE49-F238E27FC236}">
                  <a16:creationId xmlns:a16="http://schemas.microsoft.com/office/drawing/2014/main" id="{7E98748C-34F1-153B-CCA6-C77AD9E950C9}"/>
                </a:ext>
              </a:extLst>
            </p:cNvPr>
            <p:cNvPicPr/>
            <p:nvPr/>
          </p:nvPicPr>
          <p:blipFill>
            <a:blip r:embed="rId3" cstate="print"/>
            <a:stretch>
              <a:fillRect/>
            </a:stretch>
          </p:blipFill>
          <p:spPr>
            <a:xfrm>
              <a:off x="2060611" y="2234280"/>
              <a:ext cx="97337" cy="134142"/>
            </a:xfrm>
            <a:prstGeom prst="rect">
              <a:avLst/>
            </a:prstGeom>
          </p:spPr>
        </p:pic>
        <p:sp>
          <p:nvSpPr>
            <p:cNvPr id="18" name="object 9">
              <a:extLst>
                <a:ext uri="{FF2B5EF4-FFF2-40B4-BE49-F238E27FC236}">
                  <a16:creationId xmlns:a16="http://schemas.microsoft.com/office/drawing/2014/main" id="{C3A381F8-E80F-CEE7-5A69-0D804BAB4711}"/>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9" name="object 10">
              <a:extLst>
                <a:ext uri="{FF2B5EF4-FFF2-40B4-BE49-F238E27FC236}">
                  <a16:creationId xmlns:a16="http://schemas.microsoft.com/office/drawing/2014/main" id="{8FA6CF3F-9390-12A8-B23A-F8082A487398}"/>
                </a:ext>
              </a:extLst>
            </p:cNvPr>
            <p:cNvPicPr/>
            <p:nvPr/>
          </p:nvPicPr>
          <p:blipFill>
            <a:blip r:embed="rId4" cstate="print"/>
            <a:stretch>
              <a:fillRect/>
            </a:stretch>
          </p:blipFill>
          <p:spPr>
            <a:xfrm>
              <a:off x="2264586" y="2234280"/>
              <a:ext cx="113221" cy="134142"/>
            </a:xfrm>
            <a:prstGeom prst="rect">
              <a:avLst/>
            </a:prstGeom>
          </p:spPr>
        </p:pic>
        <p:sp>
          <p:nvSpPr>
            <p:cNvPr id="20" name="object 11">
              <a:extLst>
                <a:ext uri="{FF2B5EF4-FFF2-40B4-BE49-F238E27FC236}">
                  <a16:creationId xmlns:a16="http://schemas.microsoft.com/office/drawing/2014/main" id="{C78E4E8F-36D8-D579-0D35-495F1C948F8A}"/>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21" name="object 12">
              <a:extLst>
                <a:ext uri="{FF2B5EF4-FFF2-40B4-BE49-F238E27FC236}">
                  <a16:creationId xmlns:a16="http://schemas.microsoft.com/office/drawing/2014/main" id="{938FF004-FAC5-3D4E-4048-B2913EE8C595}"/>
                </a:ext>
              </a:extLst>
            </p:cNvPr>
            <p:cNvPicPr/>
            <p:nvPr/>
          </p:nvPicPr>
          <p:blipFill>
            <a:blip r:embed="rId5" cstate="print"/>
            <a:stretch>
              <a:fillRect/>
            </a:stretch>
          </p:blipFill>
          <p:spPr>
            <a:xfrm>
              <a:off x="2530110" y="2234284"/>
              <a:ext cx="92311" cy="134142"/>
            </a:xfrm>
            <a:prstGeom prst="rect">
              <a:avLst/>
            </a:prstGeom>
          </p:spPr>
        </p:pic>
        <p:pic>
          <p:nvPicPr>
            <p:cNvPr id="22" name="object 13">
              <a:extLst>
                <a:ext uri="{FF2B5EF4-FFF2-40B4-BE49-F238E27FC236}">
                  <a16:creationId xmlns:a16="http://schemas.microsoft.com/office/drawing/2014/main" id="{25FFB0FF-7F9B-8975-92ED-09CC5064E004}"/>
                </a:ext>
              </a:extLst>
            </p:cNvPr>
            <p:cNvPicPr/>
            <p:nvPr/>
          </p:nvPicPr>
          <p:blipFill>
            <a:blip r:embed="rId6" cstate="print"/>
            <a:stretch>
              <a:fillRect/>
            </a:stretch>
          </p:blipFill>
          <p:spPr>
            <a:xfrm>
              <a:off x="2650302" y="2231664"/>
              <a:ext cx="85264" cy="139576"/>
            </a:xfrm>
            <a:prstGeom prst="rect">
              <a:avLst/>
            </a:prstGeom>
          </p:spPr>
        </p:pic>
        <p:sp>
          <p:nvSpPr>
            <p:cNvPr id="23" name="object 14">
              <a:extLst>
                <a:ext uri="{FF2B5EF4-FFF2-40B4-BE49-F238E27FC236}">
                  <a16:creationId xmlns:a16="http://schemas.microsoft.com/office/drawing/2014/main" id="{BA0D0F82-02ED-D02B-5326-ADAB3E446C5C}"/>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4" name="object 15">
              <a:extLst>
                <a:ext uri="{FF2B5EF4-FFF2-40B4-BE49-F238E27FC236}">
                  <a16:creationId xmlns:a16="http://schemas.microsoft.com/office/drawing/2014/main" id="{9DD8BCD9-CD4F-7349-9761-A95381B3F31D}"/>
                </a:ext>
              </a:extLst>
            </p:cNvPr>
            <p:cNvPicPr/>
            <p:nvPr/>
          </p:nvPicPr>
          <p:blipFill>
            <a:blip r:embed="rId7" cstate="print"/>
            <a:stretch>
              <a:fillRect/>
            </a:stretch>
          </p:blipFill>
          <p:spPr>
            <a:xfrm>
              <a:off x="2830980" y="2233925"/>
              <a:ext cx="217271" cy="134620"/>
            </a:xfrm>
            <a:prstGeom prst="rect">
              <a:avLst/>
            </a:prstGeom>
          </p:spPr>
        </p:pic>
        <p:pic>
          <p:nvPicPr>
            <p:cNvPr id="25" name="object 16">
              <a:extLst>
                <a:ext uri="{FF2B5EF4-FFF2-40B4-BE49-F238E27FC236}">
                  <a16:creationId xmlns:a16="http://schemas.microsoft.com/office/drawing/2014/main" id="{3AE77978-F04F-F199-7C5D-3C1F84D65029}"/>
                </a:ext>
              </a:extLst>
            </p:cNvPr>
            <p:cNvPicPr/>
            <p:nvPr/>
          </p:nvPicPr>
          <p:blipFill>
            <a:blip r:embed="rId8" cstate="print"/>
            <a:stretch>
              <a:fillRect/>
            </a:stretch>
          </p:blipFill>
          <p:spPr>
            <a:xfrm>
              <a:off x="3137399" y="2231666"/>
              <a:ext cx="122581" cy="139377"/>
            </a:xfrm>
            <a:prstGeom prst="rect">
              <a:avLst/>
            </a:prstGeom>
          </p:spPr>
        </p:pic>
        <p:pic>
          <p:nvPicPr>
            <p:cNvPr id="26" name="object 17">
              <a:extLst>
                <a:ext uri="{FF2B5EF4-FFF2-40B4-BE49-F238E27FC236}">
                  <a16:creationId xmlns:a16="http://schemas.microsoft.com/office/drawing/2014/main" id="{775E07DB-0611-FDE0-127D-23BD1FABB511}"/>
                </a:ext>
              </a:extLst>
            </p:cNvPr>
            <p:cNvPicPr/>
            <p:nvPr/>
          </p:nvPicPr>
          <p:blipFill>
            <a:blip r:embed="rId9" cstate="print"/>
            <a:stretch>
              <a:fillRect/>
            </a:stretch>
          </p:blipFill>
          <p:spPr>
            <a:xfrm>
              <a:off x="3302992" y="2234285"/>
              <a:ext cx="72594" cy="134132"/>
            </a:xfrm>
            <a:prstGeom prst="rect">
              <a:avLst/>
            </a:prstGeom>
          </p:spPr>
        </p:pic>
        <p:sp>
          <p:nvSpPr>
            <p:cNvPr id="27" name="object 18">
              <a:extLst>
                <a:ext uri="{FF2B5EF4-FFF2-40B4-BE49-F238E27FC236}">
                  <a16:creationId xmlns:a16="http://schemas.microsoft.com/office/drawing/2014/main" id="{A234664A-ADB5-DB72-DD2C-132445F8C3D1}"/>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8" name="object 19">
              <a:extLst>
                <a:ext uri="{FF2B5EF4-FFF2-40B4-BE49-F238E27FC236}">
                  <a16:creationId xmlns:a16="http://schemas.microsoft.com/office/drawing/2014/main" id="{73F18346-4E16-F85D-EFCB-3704FB547226}"/>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86544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 Image">
    <p:spTree>
      <p:nvGrpSpPr>
        <p:cNvPr id="1" name=""/>
        <p:cNvGrpSpPr/>
        <p:nvPr/>
      </p:nvGrpSpPr>
      <p:grpSpPr>
        <a:xfrm>
          <a:off x="0" y="0"/>
          <a:ext cx="0" cy="0"/>
          <a:chOff x="0" y="0"/>
          <a:chExt cx="0" cy="0"/>
        </a:xfrm>
      </p:grpSpPr>
      <p:sp>
        <p:nvSpPr>
          <p:cNvPr id="4" name="bg object 16">
            <a:extLst>
              <a:ext uri="{FF2B5EF4-FFF2-40B4-BE49-F238E27FC236}">
                <a16:creationId xmlns:a16="http://schemas.microsoft.com/office/drawing/2014/main" id="{2EF7519D-4CD9-EC0D-7CC8-5B253B717582}"/>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2F4F4"/>
          </a:solidFill>
        </p:spPr>
        <p:txBody>
          <a:bodyPr wrap="square" lIns="0" tIns="0" rIns="0" bIns="0" rtlCol="0"/>
          <a:lstStyle/>
          <a:p>
            <a:endParaRPr/>
          </a:p>
        </p:txBody>
      </p:sp>
      <p:sp>
        <p:nvSpPr>
          <p:cNvPr id="2" name="Title 1"/>
          <p:cNvSpPr>
            <a:spLocks noGrp="1"/>
          </p:cNvSpPr>
          <p:nvPr>
            <p:ph type="title" hasCustomPrompt="1"/>
          </p:nvPr>
        </p:nvSpPr>
        <p:spPr>
          <a:xfrm>
            <a:off x="2042886" y="3501570"/>
            <a:ext cx="10994746" cy="2362510"/>
          </a:xfrm>
        </p:spPr>
        <p:txBody>
          <a:bodyPr/>
          <a:lstStyle/>
          <a:p>
            <a:r>
              <a:rPr lang="en-US"/>
              <a:t>Title</a:t>
            </a:r>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9" name="Picture Placeholder 8">
            <a:extLst>
              <a:ext uri="{FF2B5EF4-FFF2-40B4-BE49-F238E27FC236}">
                <a16:creationId xmlns:a16="http://schemas.microsoft.com/office/drawing/2014/main" id="{F9516AE6-F68A-AADF-334A-460377C69065}"/>
              </a:ext>
            </a:extLst>
          </p:cNvPr>
          <p:cNvSpPr>
            <a:spLocks noGrp="1"/>
          </p:cNvSpPr>
          <p:nvPr>
            <p:ph type="pic" sz="quarter" idx="11"/>
          </p:nvPr>
        </p:nvSpPr>
        <p:spPr>
          <a:xfrm>
            <a:off x="14081894" y="1142919"/>
            <a:ext cx="10330619" cy="10285947"/>
          </a:xfrm>
          <a:solidFill>
            <a:schemeClr val="accent3">
              <a:lumMod val="20000"/>
              <a:lumOff val="80000"/>
            </a:schemeClr>
          </a:solidFill>
        </p:spPr>
        <p:txBody>
          <a:bodyPr anchor="ctr" anchorCtr="0"/>
          <a:lstStyle>
            <a:lvl1pPr algn="ctr">
              <a:defRPr/>
            </a:lvl1pPr>
          </a:lstStyle>
          <a:p>
            <a:endParaRPr lang="en-GB"/>
          </a:p>
        </p:txBody>
      </p:sp>
      <p:sp>
        <p:nvSpPr>
          <p:cNvPr id="10" name="Text Placeholder 9">
            <a:extLst>
              <a:ext uri="{FF2B5EF4-FFF2-40B4-BE49-F238E27FC236}">
                <a16:creationId xmlns:a16="http://schemas.microsoft.com/office/drawing/2014/main" id="{600B3F34-098C-4925-9D3E-7DE1CB971001}"/>
              </a:ext>
            </a:extLst>
          </p:cNvPr>
          <p:cNvSpPr>
            <a:spLocks noGrp="1"/>
          </p:cNvSpPr>
          <p:nvPr>
            <p:ph type="body" sz="quarter" idx="12" hasCustomPrompt="1"/>
          </p:nvPr>
        </p:nvSpPr>
        <p:spPr>
          <a:xfrm>
            <a:off x="17045195" y="10693305"/>
            <a:ext cx="6550025" cy="295275"/>
          </a:xfrm>
        </p:spPr>
        <p:txBody>
          <a:bodyPr/>
          <a:lstStyle>
            <a:lvl1pPr algn="r">
              <a:lnSpc>
                <a:spcPct val="100000"/>
              </a:lnSpc>
              <a:spcBef>
                <a:spcPts val="0"/>
              </a:spcBef>
              <a:defRPr sz="2100" spc="40" baseline="0">
                <a:solidFill>
                  <a:schemeClr val="bg1"/>
                </a:solidFill>
              </a:defRPr>
            </a:lvl1pPr>
            <a:lvl2pPr marL="0" indent="0">
              <a:buNone/>
              <a:defRPr/>
            </a:lvl2pPr>
          </a:lstStyle>
          <a:p>
            <a:pPr lvl="0"/>
            <a:r>
              <a:rPr lang="en-US"/>
              <a:t>Image credit</a:t>
            </a:r>
          </a:p>
        </p:txBody>
      </p:sp>
      <p:sp>
        <p:nvSpPr>
          <p:cNvPr id="12" name="Rectangle 11">
            <a:extLst>
              <a:ext uri="{FF2B5EF4-FFF2-40B4-BE49-F238E27FC236}">
                <a16:creationId xmlns:a16="http://schemas.microsoft.com/office/drawing/2014/main" id="{40022070-B4BC-AAC5-907F-61D5FFC10A72}"/>
              </a:ext>
            </a:extLst>
          </p:cNvPr>
          <p:cNvSpPr/>
          <p:nvPr userDrawn="1"/>
        </p:nvSpPr>
        <p:spPr>
          <a:xfrm>
            <a:off x="-6248962" y="0"/>
            <a:ext cx="5654007" cy="521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1200"/>
              </a:spcAft>
            </a:pPr>
            <a:r>
              <a:rPr lang="en-GB" sz="3200">
                <a:latin typeface="+mj-lt"/>
              </a:rPr>
              <a:t>To change the image –</a:t>
            </a:r>
          </a:p>
          <a:p>
            <a:pPr marL="533400" indent="-533400">
              <a:spcAft>
                <a:spcPts val="1200"/>
              </a:spcAft>
              <a:buFont typeface="+mj-lt"/>
              <a:buAutoNum type="arabicPeriod"/>
            </a:pPr>
            <a:r>
              <a:rPr lang="en-GB" sz="2400"/>
              <a:t>Delete the current image</a:t>
            </a:r>
          </a:p>
          <a:p>
            <a:pPr marL="533400" indent="-533400">
              <a:spcAft>
                <a:spcPts val="1200"/>
              </a:spcAft>
              <a:buFont typeface="+mj-lt"/>
              <a:buAutoNum type="arabicPeriod"/>
            </a:pPr>
            <a:r>
              <a:rPr lang="en-GB" sz="2400"/>
              <a:t>Click on the icon in the centre </a:t>
            </a:r>
            <a:br>
              <a:rPr lang="en-GB" sz="2400"/>
            </a:br>
            <a:r>
              <a:rPr lang="en-GB" sz="2400"/>
              <a:t>of the image placeholder</a:t>
            </a:r>
          </a:p>
          <a:p>
            <a:pPr marL="533400" indent="-533400">
              <a:spcAft>
                <a:spcPts val="1200"/>
              </a:spcAft>
              <a:buFont typeface="+mj-lt"/>
              <a:buAutoNum type="arabicPeriod"/>
            </a:pPr>
            <a:r>
              <a:rPr lang="en-GB" sz="2400"/>
              <a:t>Select a new image (from wherever you have it stored on your computer)</a:t>
            </a:r>
          </a:p>
          <a:p>
            <a:pPr marL="533400" indent="-533400">
              <a:spcAft>
                <a:spcPts val="1200"/>
              </a:spcAft>
              <a:buFont typeface="+mj-lt"/>
              <a:buAutoNum type="arabicPeriod"/>
            </a:pPr>
            <a:r>
              <a:rPr lang="en-GB" sz="2400"/>
              <a:t>Once inserted, right-click on the new image and select </a:t>
            </a:r>
            <a:br>
              <a:rPr lang="en-GB" sz="2400"/>
            </a:br>
            <a:r>
              <a:rPr lang="en-GB" sz="2400"/>
              <a:t>“Send to Back”</a:t>
            </a:r>
          </a:p>
        </p:txBody>
      </p:sp>
      <p:sp>
        <p:nvSpPr>
          <p:cNvPr id="16" name="Text Placeholder 15">
            <a:extLst>
              <a:ext uri="{FF2B5EF4-FFF2-40B4-BE49-F238E27FC236}">
                <a16:creationId xmlns:a16="http://schemas.microsoft.com/office/drawing/2014/main" id="{F97FA391-19E5-4757-22BD-B567A6EA7258}"/>
              </a:ext>
            </a:extLst>
          </p:cNvPr>
          <p:cNvSpPr>
            <a:spLocks noGrp="1"/>
          </p:cNvSpPr>
          <p:nvPr>
            <p:ph type="body" sz="quarter" idx="13"/>
          </p:nvPr>
        </p:nvSpPr>
        <p:spPr>
          <a:xfrm>
            <a:off x="2042886" y="6280458"/>
            <a:ext cx="10994746" cy="5559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7" name="object 4">
            <a:extLst>
              <a:ext uri="{FF2B5EF4-FFF2-40B4-BE49-F238E27FC236}">
                <a16:creationId xmlns:a16="http://schemas.microsoft.com/office/drawing/2014/main" id="{C592B292-96FE-A393-741F-AA98ECF0C9DD}"/>
              </a:ext>
            </a:extLst>
          </p:cNvPr>
          <p:cNvGrpSpPr>
            <a:grpSpLocks/>
          </p:cNvGrpSpPr>
          <p:nvPr userDrawn="1"/>
        </p:nvGrpSpPr>
        <p:grpSpPr>
          <a:xfrm>
            <a:off x="2046286" y="1480346"/>
            <a:ext cx="1618454" cy="1618454"/>
            <a:chOff x="1675341" y="756689"/>
            <a:chExt cx="2275205" cy="2272030"/>
          </a:xfrm>
        </p:grpSpPr>
        <p:sp>
          <p:nvSpPr>
            <p:cNvPr id="18" name="object 5">
              <a:extLst>
                <a:ext uri="{FF2B5EF4-FFF2-40B4-BE49-F238E27FC236}">
                  <a16:creationId xmlns:a16="http://schemas.microsoft.com/office/drawing/2014/main" id="{0436E319-EB42-B3EC-5E69-0284CB948DB6}"/>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9" name="object 6">
              <a:extLst>
                <a:ext uri="{FF2B5EF4-FFF2-40B4-BE49-F238E27FC236}">
                  <a16:creationId xmlns:a16="http://schemas.microsoft.com/office/drawing/2014/main" id="{171DBCA5-442D-C37F-3C11-D796D2B3F68F}"/>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20" name="object 7">
              <a:extLst>
                <a:ext uri="{FF2B5EF4-FFF2-40B4-BE49-F238E27FC236}">
                  <a16:creationId xmlns:a16="http://schemas.microsoft.com/office/drawing/2014/main" id="{61E34610-85C7-3FC5-0053-5CD50535D51B}"/>
                </a:ext>
              </a:extLst>
            </p:cNvPr>
            <p:cNvPicPr/>
            <p:nvPr/>
          </p:nvPicPr>
          <p:blipFill>
            <a:blip r:embed="rId2" cstate="print"/>
            <a:stretch>
              <a:fillRect/>
            </a:stretch>
          </p:blipFill>
          <p:spPr>
            <a:xfrm>
              <a:off x="1913232" y="2234279"/>
              <a:ext cx="97546" cy="136760"/>
            </a:xfrm>
            <a:prstGeom prst="rect">
              <a:avLst/>
            </a:prstGeom>
          </p:spPr>
        </p:pic>
        <p:pic>
          <p:nvPicPr>
            <p:cNvPr id="21" name="object 8">
              <a:extLst>
                <a:ext uri="{FF2B5EF4-FFF2-40B4-BE49-F238E27FC236}">
                  <a16:creationId xmlns:a16="http://schemas.microsoft.com/office/drawing/2014/main" id="{D6F47609-E62B-1CA5-2BA7-6BA33070BAA8}"/>
                </a:ext>
              </a:extLst>
            </p:cNvPr>
            <p:cNvPicPr/>
            <p:nvPr/>
          </p:nvPicPr>
          <p:blipFill>
            <a:blip r:embed="rId3" cstate="print"/>
            <a:stretch>
              <a:fillRect/>
            </a:stretch>
          </p:blipFill>
          <p:spPr>
            <a:xfrm>
              <a:off x="2060611" y="2234280"/>
              <a:ext cx="97337" cy="134142"/>
            </a:xfrm>
            <a:prstGeom prst="rect">
              <a:avLst/>
            </a:prstGeom>
          </p:spPr>
        </p:pic>
        <p:sp>
          <p:nvSpPr>
            <p:cNvPr id="22" name="object 9">
              <a:extLst>
                <a:ext uri="{FF2B5EF4-FFF2-40B4-BE49-F238E27FC236}">
                  <a16:creationId xmlns:a16="http://schemas.microsoft.com/office/drawing/2014/main" id="{8482561F-785C-A02C-2D52-4664311F3516}"/>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3" name="object 10">
              <a:extLst>
                <a:ext uri="{FF2B5EF4-FFF2-40B4-BE49-F238E27FC236}">
                  <a16:creationId xmlns:a16="http://schemas.microsoft.com/office/drawing/2014/main" id="{998E770E-083A-9588-9734-D64B054FA529}"/>
                </a:ext>
              </a:extLst>
            </p:cNvPr>
            <p:cNvPicPr/>
            <p:nvPr/>
          </p:nvPicPr>
          <p:blipFill>
            <a:blip r:embed="rId4" cstate="print"/>
            <a:stretch>
              <a:fillRect/>
            </a:stretch>
          </p:blipFill>
          <p:spPr>
            <a:xfrm>
              <a:off x="2264586" y="2234280"/>
              <a:ext cx="113221" cy="134142"/>
            </a:xfrm>
            <a:prstGeom prst="rect">
              <a:avLst/>
            </a:prstGeom>
          </p:spPr>
        </p:pic>
        <p:sp>
          <p:nvSpPr>
            <p:cNvPr id="24" name="object 11">
              <a:extLst>
                <a:ext uri="{FF2B5EF4-FFF2-40B4-BE49-F238E27FC236}">
                  <a16:creationId xmlns:a16="http://schemas.microsoft.com/office/drawing/2014/main" id="{870F509B-6343-B519-56A6-CC98099671C5}"/>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25" name="object 12">
              <a:extLst>
                <a:ext uri="{FF2B5EF4-FFF2-40B4-BE49-F238E27FC236}">
                  <a16:creationId xmlns:a16="http://schemas.microsoft.com/office/drawing/2014/main" id="{98842F7E-1DD5-F66E-715F-2A320EBF984E}"/>
                </a:ext>
              </a:extLst>
            </p:cNvPr>
            <p:cNvPicPr/>
            <p:nvPr/>
          </p:nvPicPr>
          <p:blipFill>
            <a:blip r:embed="rId5" cstate="print"/>
            <a:stretch>
              <a:fillRect/>
            </a:stretch>
          </p:blipFill>
          <p:spPr>
            <a:xfrm>
              <a:off x="2530110" y="2234284"/>
              <a:ext cx="92311" cy="134142"/>
            </a:xfrm>
            <a:prstGeom prst="rect">
              <a:avLst/>
            </a:prstGeom>
          </p:spPr>
        </p:pic>
        <p:pic>
          <p:nvPicPr>
            <p:cNvPr id="26" name="object 13">
              <a:extLst>
                <a:ext uri="{FF2B5EF4-FFF2-40B4-BE49-F238E27FC236}">
                  <a16:creationId xmlns:a16="http://schemas.microsoft.com/office/drawing/2014/main" id="{94578F0E-F5F4-1C3B-CEC5-88700E0EC1CC}"/>
                </a:ext>
              </a:extLst>
            </p:cNvPr>
            <p:cNvPicPr/>
            <p:nvPr/>
          </p:nvPicPr>
          <p:blipFill>
            <a:blip r:embed="rId6" cstate="print"/>
            <a:stretch>
              <a:fillRect/>
            </a:stretch>
          </p:blipFill>
          <p:spPr>
            <a:xfrm>
              <a:off x="2650302" y="2231664"/>
              <a:ext cx="85264" cy="139576"/>
            </a:xfrm>
            <a:prstGeom prst="rect">
              <a:avLst/>
            </a:prstGeom>
          </p:spPr>
        </p:pic>
        <p:sp>
          <p:nvSpPr>
            <p:cNvPr id="27" name="object 14">
              <a:extLst>
                <a:ext uri="{FF2B5EF4-FFF2-40B4-BE49-F238E27FC236}">
                  <a16:creationId xmlns:a16="http://schemas.microsoft.com/office/drawing/2014/main" id="{5757BD4B-6879-B512-258C-CA590E513D51}"/>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8" name="object 15">
              <a:extLst>
                <a:ext uri="{FF2B5EF4-FFF2-40B4-BE49-F238E27FC236}">
                  <a16:creationId xmlns:a16="http://schemas.microsoft.com/office/drawing/2014/main" id="{5F1DD32A-9A42-3868-BCDE-826ACB3A6568}"/>
                </a:ext>
              </a:extLst>
            </p:cNvPr>
            <p:cNvPicPr/>
            <p:nvPr/>
          </p:nvPicPr>
          <p:blipFill>
            <a:blip r:embed="rId7" cstate="print"/>
            <a:stretch>
              <a:fillRect/>
            </a:stretch>
          </p:blipFill>
          <p:spPr>
            <a:xfrm>
              <a:off x="2830980" y="2233925"/>
              <a:ext cx="217271" cy="134620"/>
            </a:xfrm>
            <a:prstGeom prst="rect">
              <a:avLst/>
            </a:prstGeom>
          </p:spPr>
        </p:pic>
        <p:pic>
          <p:nvPicPr>
            <p:cNvPr id="29" name="object 16">
              <a:extLst>
                <a:ext uri="{FF2B5EF4-FFF2-40B4-BE49-F238E27FC236}">
                  <a16:creationId xmlns:a16="http://schemas.microsoft.com/office/drawing/2014/main" id="{7587601E-F715-52BA-7D67-607539066BB4}"/>
                </a:ext>
              </a:extLst>
            </p:cNvPr>
            <p:cNvPicPr/>
            <p:nvPr/>
          </p:nvPicPr>
          <p:blipFill>
            <a:blip r:embed="rId8" cstate="print"/>
            <a:stretch>
              <a:fillRect/>
            </a:stretch>
          </p:blipFill>
          <p:spPr>
            <a:xfrm>
              <a:off x="3137399" y="2231666"/>
              <a:ext cx="122581" cy="139377"/>
            </a:xfrm>
            <a:prstGeom prst="rect">
              <a:avLst/>
            </a:prstGeom>
          </p:spPr>
        </p:pic>
        <p:pic>
          <p:nvPicPr>
            <p:cNvPr id="30" name="object 17">
              <a:extLst>
                <a:ext uri="{FF2B5EF4-FFF2-40B4-BE49-F238E27FC236}">
                  <a16:creationId xmlns:a16="http://schemas.microsoft.com/office/drawing/2014/main" id="{5C5CAFA5-01DD-7AAD-EA98-611343E9CF95}"/>
                </a:ext>
              </a:extLst>
            </p:cNvPr>
            <p:cNvPicPr/>
            <p:nvPr/>
          </p:nvPicPr>
          <p:blipFill>
            <a:blip r:embed="rId9" cstate="print"/>
            <a:stretch>
              <a:fillRect/>
            </a:stretch>
          </p:blipFill>
          <p:spPr>
            <a:xfrm>
              <a:off x="3302992" y="2234285"/>
              <a:ext cx="72594" cy="134132"/>
            </a:xfrm>
            <a:prstGeom prst="rect">
              <a:avLst/>
            </a:prstGeom>
          </p:spPr>
        </p:pic>
        <p:sp>
          <p:nvSpPr>
            <p:cNvPr id="31" name="object 18">
              <a:extLst>
                <a:ext uri="{FF2B5EF4-FFF2-40B4-BE49-F238E27FC236}">
                  <a16:creationId xmlns:a16="http://schemas.microsoft.com/office/drawing/2014/main" id="{3D060A8F-FB8C-D32E-C220-3F658F022F3A}"/>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32" name="object 19">
              <a:extLst>
                <a:ext uri="{FF2B5EF4-FFF2-40B4-BE49-F238E27FC236}">
                  <a16:creationId xmlns:a16="http://schemas.microsoft.com/office/drawing/2014/main" id="{5CDFB8FC-E861-A2B5-318A-2E8FB89CDFB2}"/>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76884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 Text w Image">
    <p:spTree>
      <p:nvGrpSpPr>
        <p:cNvPr id="1" name=""/>
        <p:cNvGrpSpPr/>
        <p:nvPr/>
      </p:nvGrpSpPr>
      <p:grpSpPr>
        <a:xfrm>
          <a:off x="0" y="0"/>
          <a:ext cx="0" cy="0"/>
          <a:chOff x="0" y="0"/>
          <a:chExt cx="0" cy="0"/>
        </a:xfrm>
      </p:grpSpPr>
      <p:sp>
        <p:nvSpPr>
          <p:cNvPr id="4" name="bg object 16">
            <a:extLst>
              <a:ext uri="{FF2B5EF4-FFF2-40B4-BE49-F238E27FC236}">
                <a16:creationId xmlns:a16="http://schemas.microsoft.com/office/drawing/2014/main" id="{2EF7519D-4CD9-EC0D-7CC8-5B253B717582}"/>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2F4F4"/>
          </a:solidFill>
        </p:spPr>
        <p:txBody>
          <a:bodyPr wrap="square" lIns="0" tIns="0" rIns="0" bIns="0" rtlCol="0"/>
          <a:lstStyle/>
          <a:p>
            <a:endParaRPr/>
          </a:p>
        </p:txBody>
      </p:sp>
      <p:sp>
        <p:nvSpPr>
          <p:cNvPr id="2" name="Title 1"/>
          <p:cNvSpPr>
            <a:spLocks noGrp="1"/>
          </p:cNvSpPr>
          <p:nvPr>
            <p:ph type="title" hasCustomPrompt="1"/>
          </p:nvPr>
        </p:nvSpPr>
        <p:spPr>
          <a:xfrm>
            <a:off x="2042886" y="3501570"/>
            <a:ext cx="10994746" cy="2362510"/>
          </a:xfrm>
        </p:spPr>
        <p:txBody>
          <a:bodyPr/>
          <a:lstStyle/>
          <a:p>
            <a:r>
              <a:rPr lang="en-US"/>
              <a:t>Title</a:t>
            </a:r>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9" name="Picture Placeholder 8">
            <a:extLst>
              <a:ext uri="{FF2B5EF4-FFF2-40B4-BE49-F238E27FC236}">
                <a16:creationId xmlns:a16="http://schemas.microsoft.com/office/drawing/2014/main" id="{F9516AE6-F68A-AADF-334A-460377C69065}"/>
              </a:ext>
            </a:extLst>
          </p:cNvPr>
          <p:cNvSpPr>
            <a:spLocks noGrp="1"/>
          </p:cNvSpPr>
          <p:nvPr>
            <p:ph type="pic" sz="quarter" idx="11"/>
          </p:nvPr>
        </p:nvSpPr>
        <p:spPr>
          <a:xfrm>
            <a:off x="14081894" y="1142919"/>
            <a:ext cx="10330619" cy="10285947"/>
          </a:xfrm>
          <a:solidFill>
            <a:schemeClr val="accent3">
              <a:lumMod val="20000"/>
              <a:lumOff val="80000"/>
            </a:schemeClr>
          </a:solidFill>
        </p:spPr>
        <p:txBody>
          <a:bodyPr anchor="ctr" anchorCtr="0"/>
          <a:lstStyle>
            <a:lvl1pPr algn="ctr">
              <a:defRPr/>
            </a:lvl1pPr>
          </a:lstStyle>
          <a:p>
            <a:endParaRPr lang="en-GB"/>
          </a:p>
        </p:txBody>
      </p:sp>
      <p:sp>
        <p:nvSpPr>
          <p:cNvPr id="10" name="Text Placeholder 9">
            <a:extLst>
              <a:ext uri="{FF2B5EF4-FFF2-40B4-BE49-F238E27FC236}">
                <a16:creationId xmlns:a16="http://schemas.microsoft.com/office/drawing/2014/main" id="{600B3F34-098C-4925-9D3E-7DE1CB971001}"/>
              </a:ext>
            </a:extLst>
          </p:cNvPr>
          <p:cNvSpPr>
            <a:spLocks noGrp="1"/>
          </p:cNvSpPr>
          <p:nvPr>
            <p:ph type="body" sz="quarter" idx="12" hasCustomPrompt="1"/>
          </p:nvPr>
        </p:nvSpPr>
        <p:spPr>
          <a:xfrm>
            <a:off x="17045195" y="10693305"/>
            <a:ext cx="6550025" cy="295275"/>
          </a:xfrm>
        </p:spPr>
        <p:txBody>
          <a:bodyPr/>
          <a:lstStyle>
            <a:lvl1pPr algn="r">
              <a:lnSpc>
                <a:spcPct val="100000"/>
              </a:lnSpc>
              <a:spcBef>
                <a:spcPts val="0"/>
              </a:spcBef>
              <a:defRPr sz="2100" spc="40" baseline="0">
                <a:solidFill>
                  <a:schemeClr val="bg1"/>
                </a:solidFill>
              </a:defRPr>
            </a:lvl1pPr>
            <a:lvl2pPr marL="0" indent="0">
              <a:buNone/>
              <a:defRPr/>
            </a:lvl2pPr>
          </a:lstStyle>
          <a:p>
            <a:pPr lvl="0"/>
            <a:r>
              <a:rPr lang="en-US"/>
              <a:t>Image credit</a:t>
            </a:r>
          </a:p>
        </p:txBody>
      </p:sp>
      <p:sp>
        <p:nvSpPr>
          <p:cNvPr id="12" name="Rectangle 11">
            <a:extLst>
              <a:ext uri="{FF2B5EF4-FFF2-40B4-BE49-F238E27FC236}">
                <a16:creationId xmlns:a16="http://schemas.microsoft.com/office/drawing/2014/main" id="{40022070-B4BC-AAC5-907F-61D5FFC10A72}"/>
              </a:ext>
            </a:extLst>
          </p:cNvPr>
          <p:cNvSpPr/>
          <p:nvPr userDrawn="1"/>
        </p:nvSpPr>
        <p:spPr>
          <a:xfrm>
            <a:off x="-6248962" y="0"/>
            <a:ext cx="5654007" cy="521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1200"/>
              </a:spcAft>
            </a:pPr>
            <a:r>
              <a:rPr lang="en-GB" sz="3200">
                <a:latin typeface="+mj-lt"/>
              </a:rPr>
              <a:t>To change the image –</a:t>
            </a:r>
          </a:p>
          <a:p>
            <a:pPr marL="533400" indent="-533400">
              <a:spcAft>
                <a:spcPts val="1200"/>
              </a:spcAft>
              <a:buFont typeface="+mj-lt"/>
              <a:buAutoNum type="arabicPeriod"/>
            </a:pPr>
            <a:r>
              <a:rPr lang="en-GB" sz="2400"/>
              <a:t>Delete the current image</a:t>
            </a:r>
          </a:p>
          <a:p>
            <a:pPr marL="533400" indent="-533400">
              <a:spcAft>
                <a:spcPts val="1200"/>
              </a:spcAft>
              <a:buFont typeface="+mj-lt"/>
              <a:buAutoNum type="arabicPeriod"/>
            </a:pPr>
            <a:r>
              <a:rPr lang="en-GB" sz="2400"/>
              <a:t>Click on the icon in the centre </a:t>
            </a:r>
            <a:br>
              <a:rPr lang="en-GB" sz="2400"/>
            </a:br>
            <a:r>
              <a:rPr lang="en-GB" sz="2400"/>
              <a:t>of the image placeholder</a:t>
            </a:r>
          </a:p>
          <a:p>
            <a:pPr marL="533400" indent="-533400">
              <a:spcAft>
                <a:spcPts val="1200"/>
              </a:spcAft>
              <a:buFont typeface="+mj-lt"/>
              <a:buAutoNum type="arabicPeriod"/>
            </a:pPr>
            <a:r>
              <a:rPr lang="en-GB" sz="2400"/>
              <a:t>Select a new image (from wherever you have it stored on your computer)</a:t>
            </a:r>
          </a:p>
          <a:p>
            <a:pPr marL="533400" indent="-533400">
              <a:spcAft>
                <a:spcPts val="1200"/>
              </a:spcAft>
              <a:buFont typeface="+mj-lt"/>
              <a:buAutoNum type="arabicPeriod"/>
            </a:pPr>
            <a:r>
              <a:rPr lang="en-GB" sz="2400"/>
              <a:t>Once inserted, right-click on the new image and select </a:t>
            </a:r>
            <a:br>
              <a:rPr lang="en-GB" sz="2400"/>
            </a:br>
            <a:r>
              <a:rPr lang="en-GB" sz="2400"/>
              <a:t>“Send to Back”</a:t>
            </a:r>
          </a:p>
        </p:txBody>
      </p:sp>
      <p:sp>
        <p:nvSpPr>
          <p:cNvPr id="16" name="Text Placeholder 15">
            <a:extLst>
              <a:ext uri="{FF2B5EF4-FFF2-40B4-BE49-F238E27FC236}">
                <a16:creationId xmlns:a16="http://schemas.microsoft.com/office/drawing/2014/main" id="{F97FA391-19E5-4757-22BD-B567A6EA7258}"/>
              </a:ext>
            </a:extLst>
          </p:cNvPr>
          <p:cNvSpPr>
            <a:spLocks noGrp="1"/>
          </p:cNvSpPr>
          <p:nvPr>
            <p:ph type="body" sz="quarter" idx="13"/>
          </p:nvPr>
        </p:nvSpPr>
        <p:spPr>
          <a:xfrm>
            <a:off x="2042886" y="6280458"/>
            <a:ext cx="5348514" cy="51198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5">
            <a:extLst>
              <a:ext uri="{FF2B5EF4-FFF2-40B4-BE49-F238E27FC236}">
                <a16:creationId xmlns:a16="http://schemas.microsoft.com/office/drawing/2014/main" id="{009FC680-D1A2-AD5A-F895-A05D8EAEF675}"/>
              </a:ext>
            </a:extLst>
          </p:cNvPr>
          <p:cNvSpPr>
            <a:spLocks noGrp="1"/>
          </p:cNvSpPr>
          <p:nvPr>
            <p:ph type="body" sz="quarter" idx="14"/>
          </p:nvPr>
        </p:nvSpPr>
        <p:spPr>
          <a:xfrm>
            <a:off x="7717631" y="6280458"/>
            <a:ext cx="5348514" cy="51198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object 4">
            <a:extLst>
              <a:ext uri="{FF2B5EF4-FFF2-40B4-BE49-F238E27FC236}">
                <a16:creationId xmlns:a16="http://schemas.microsoft.com/office/drawing/2014/main" id="{030282B5-8EC8-3BF7-C14B-90C552A66C44}"/>
              </a:ext>
            </a:extLst>
          </p:cNvPr>
          <p:cNvGrpSpPr>
            <a:grpSpLocks/>
          </p:cNvGrpSpPr>
          <p:nvPr userDrawn="1"/>
        </p:nvGrpSpPr>
        <p:grpSpPr>
          <a:xfrm>
            <a:off x="2046286" y="1480346"/>
            <a:ext cx="1618454" cy="1618454"/>
            <a:chOff x="1675341" y="756689"/>
            <a:chExt cx="2275205" cy="2272030"/>
          </a:xfrm>
        </p:grpSpPr>
        <p:sp>
          <p:nvSpPr>
            <p:cNvPr id="13" name="object 5">
              <a:extLst>
                <a:ext uri="{FF2B5EF4-FFF2-40B4-BE49-F238E27FC236}">
                  <a16:creationId xmlns:a16="http://schemas.microsoft.com/office/drawing/2014/main" id="{AFB32C03-BE83-B326-E218-E7368D82098B}"/>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4" name="object 6">
              <a:extLst>
                <a:ext uri="{FF2B5EF4-FFF2-40B4-BE49-F238E27FC236}">
                  <a16:creationId xmlns:a16="http://schemas.microsoft.com/office/drawing/2014/main" id="{F3C15E7E-EF28-0B45-EB0E-4B0FB393ADF4}"/>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5" name="object 7">
              <a:extLst>
                <a:ext uri="{FF2B5EF4-FFF2-40B4-BE49-F238E27FC236}">
                  <a16:creationId xmlns:a16="http://schemas.microsoft.com/office/drawing/2014/main" id="{380718CC-7522-1BF6-5A8C-48F32A01DDBB}"/>
                </a:ext>
              </a:extLst>
            </p:cNvPr>
            <p:cNvPicPr/>
            <p:nvPr/>
          </p:nvPicPr>
          <p:blipFill>
            <a:blip r:embed="rId2" cstate="print"/>
            <a:stretch>
              <a:fillRect/>
            </a:stretch>
          </p:blipFill>
          <p:spPr>
            <a:xfrm>
              <a:off x="1913232" y="2234279"/>
              <a:ext cx="97546" cy="136760"/>
            </a:xfrm>
            <a:prstGeom prst="rect">
              <a:avLst/>
            </a:prstGeom>
          </p:spPr>
        </p:pic>
        <p:pic>
          <p:nvPicPr>
            <p:cNvPr id="17" name="object 8">
              <a:extLst>
                <a:ext uri="{FF2B5EF4-FFF2-40B4-BE49-F238E27FC236}">
                  <a16:creationId xmlns:a16="http://schemas.microsoft.com/office/drawing/2014/main" id="{3A0E59A2-62E1-789C-0048-1489B5E18BD5}"/>
                </a:ext>
              </a:extLst>
            </p:cNvPr>
            <p:cNvPicPr/>
            <p:nvPr/>
          </p:nvPicPr>
          <p:blipFill>
            <a:blip r:embed="rId3" cstate="print"/>
            <a:stretch>
              <a:fillRect/>
            </a:stretch>
          </p:blipFill>
          <p:spPr>
            <a:xfrm>
              <a:off x="2060611" y="2234280"/>
              <a:ext cx="97337" cy="134142"/>
            </a:xfrm>
            <a:prstGeom prst="rect">
              <a:avLst/>
            </a:prstGeom>
          </p:spPr>
        </p:pic>
        <p:sp>
          <p:nvSpPr>
            <p:cNvPr id="18" name="object 9">
              <a:extLst>
                <a:ext uri="{FF2B5EF4-FFF2-40B4-BE49-F238E27FC236}">
                  <a16:creationId xmlns:a16="http://schemas.microsoft.com/office/drawing/2014/main" id="{4F7BF4A7-B162-A57F-09D4-5F79059E1D66}"/>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9" name="object 10">
              <a:extLst>
                <a:ext uri="{FF2B5EF4-FFF2-40B4-BE49-F238E27FC236}">
                  <a16:creationId xmlns:a16="http://schemas.microsoft.com/office/drawing/2014/main" id="{FA976AB6-3B2A-6611-FAB6-B57251F3AA3A}"/>
                </a:ext>
              </a:extLst>
            </p:cNvPr>
            <p:cNvPicPr/>
            <p:nvPr/>
          </p:nvPicPr>
          <p:blipFill>
            <a:blip r:embed="rId4" cstate="print"/>
            <a:stretch>
              <a:fillRect/>
            </a:stretch>
          </p:blipFill>
          <p:spPr>
            <a:xfrm>
              <a:off x="2264586" y="2234280"/>
              <a:ext cx="113221" cy="134142"/>
            </a:xfrm>
            <a:prstGeom prst="rect">
              <a:avLst/>
            </a:prstGeom>
          </p:spPr>
        </p:pic>
        <p:sp>
          <p:nvSpPr>
            <p:cNvPr id="20" name="object 11">
              <a:extLst>
                <a:ext uri="{FF2B5EF4-FFF2-40B4-BE49-F238E27FC236}">
                  <a16:creationId xmlns:a16="http://schemas.microsoft.com/office/drawing/2014/main" id="{2203FCA8-7A23-02B6-79D6-1E8D3398D705}"/>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21" name="object 12">
              <a:extLst>
                <a:ext uri="{FF2B5EF4-FFF2-40B4-BE49-F238E27FC236}">
                  <a16:creationId xmlns:a16="http://schemas.microsoft.com/office/drawing/2014/main" id="{50863D36-A5C4-1742-F7ED-BBD349998F04}"/>
                </a:ext>
              </a:extLst>
            </p:cNvPr>
            <p:cNvPicPr/>
            <p:nvPr/>
          </p:nvPicPr>
          <p:blipFill>
            <a:blip r:embed="rId5" cstate="print"/>
            <a:stretch>
              <a:fillRect/>
            </a:stretch>
          </p:blipFill>
          <p:spPr>
            <a:xfrm>
              <a:off x="2530110" y="2234284"/>
              <a:ext cx="92311" cy="134142"/>
            </a:xfrm>
            <a:prstGeom prst="rect">
              <a:avLst/>
            </a:prstGeom>
          </p:spPr>
        </p:pic>
        <p:pic>
          <p:nvPicPr>
            <p:cNvPr id="22" name="object 13">
              <a:extLst>
                <a:ext uri="{FF2B5EF4-FFF2-40B4-BE49-F238E27FC236}">
                  <a16:creationId xmlns:a16="http://schemas.microsoft.com/office/drawing/2014/main" id="{5D4099C1-828D-58F1-9ACE-BE8896B6F381}"/>
                </a:ext>
              </a:extLst>
            </p:cNvPr>
            <p:cNvPicPr/>
            <p:nvPr/>
          </p:nvPicPr>
          <p:blipFill>
            <a:blip r:embed="rId6" cstate="print"/>
            <a:stretch>
              <a:fillRect/>
            </a:stretch>
          </p:blipFill>
          <p:spPr>
            <a:xfrm>
              <a:off x="2650302" y="2231664"/>
              <a:ext cx="85264" cy="139576"/>
            </a:xfrm>
            <a:prstGeom prst="rect">
              <a:avLst/>
            </a:prstGeom>
          </p:spPr>
        </p:pic>
        <p:sp>
          <p:nvSpPr>
            <p:cNvPr id="23" name="object 14">
              <a:extLst>
                <a:ext uri="{FF2B5EF4-FFF2-40B4-BE49-F238E27FC236}">
                  <a16:creationId xmlns:a16="http://schemas.microsoft.com/office/drawing/2014/main" id="{A4AAA9F8-FFD4-E73D-2579-E29B2D594CB7}"/>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4" name="object 15">
              <a:extLst>
                <a:ext uri="{FF2B5EF4-FFF2-40B4-BE49-F238E27FC236}">
                  <a16:creationId xmlns:a16="http://schemas.microsoft.com/office/drawing/2014/main" id="{9AE970F7-4772-EE2A-A4BF-69AD57E72E6D}"/>
                </a:ext>
              </a:extLst>
            </p:cNvPr>
            <p:cNvPicPr/>
            <p:nvPr/>
          </p:nvPicPr>
          <p:blipFill>
            <a:blip r:embed="rId7" cstate="print"/>
            <a:stretch>
              <a:fillRect/>
            </a:stretch>
          </p:blipFill>
          <p:spPr>
            <a:xfrm>
              <a:off x="2830980" y="2233925"/>
              <a:ext cx="217271" cy="134620"/>
            </a:xfrm>
            <a:prstGeom prst="rect">
              <a:avLst/>
            </a:prstGeom>
          </p:spPr>
        </p:pic>
        <p:pic>
          <p:nvPicPr>
            <p:cNvPr id="25" name="object 16">
              <a:extLst>
                <a:ext uri="{FF2B5EF4-FFF2-40B4-BE49-F238E27FC236}">
                  <a16:creationId xmlns:a16="http://schemas.microsoft.com/office/drawing/2014/main" id="{1EF6E48C-091E-CC44-BD02-6303D83D42BD}"/>
                </a:ext>
              </a:extLst>
            </p:cNvPr>
            <p:cNvPicPr/>
            <p:nvPr/>
          </p:nvPicPr>
          <p:blipFill>
            <a:blip r:embed="rId8" cstate="print"/>
            <a:stretch>
              <a:fillRect/>
            </a:stretch>
          </p:blipFill>
          <p:spPr>
            <a:xfrm>
              <a:off x="3137399" y="2231666"/>
              <a:ext cx="122581" cy="139377"/>
            </a:xfrm>
            <a:prstGeom prst="rect">
              <a:avLst/>
            </a:prstGeom>
          </p:spPr>
        </p:pic>
        <p:pic>
          <p:nvPicPr>
            <p:cNvPr id="26" name="object 17">
              <a:extLst>
                <a:ext uri="{FF2B5EF4-FFF2-40B4-BE49-F238E27FC236}">
                  <a16:creationId xmlns:a16="http://schemas.microsoft.com/office/drawing/2014/main" id="{2E346A57-22DD-B30B-8D24-9BA8E67A072B}"/>
                </a:ext>
              </a:extLst>
            </p:cNvPr>
            <p:cNvPicPr/>
            <p:nvPr/>
          </p:nvPicPr>
          <p:blipFill>
            <a:blip r:embed="rId9" cstate="print"/>
            <a:stretch>
              <a:fillRect/>
            </a:stretch>
          </p:blipFill>
          <p:spPr>
            <a:xfrm>
              <a:off x="3302992" y="2234285"/>
              <a:ext cx="72594" cy="134132"/>
            </a:xfrm>
            <a:prstGeom prst="rect">
              <a:avLst/>
            </a:prstGeom>
          </p:spPr>
        </p:pic>
        <p:sp>
          <p:nvSpPr>
            <p:cNvPr id="27" name="object 18">
              <a:extLst>
                <a:ext uri="{FF2B5EF4-FFF2-40B4-BE49-F238E27FC236}">
                  <a16:creationId xmlns:a16="http://schemas.microsoft.com/office/drawing/2014/main" id="{E707B1DB-1A51-1DD2-9006-11F605AA604A}"/>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8" name="object 19">
              <a:extLst>
                <a:ext uri="{FF2B5EF4-FFF2-40B4-BE49-F238E27FC236}">
                  <a16:creationId xmlns:a16="http://schemas.microsoft.com/office/drawing/2014/main" id="{FC9B8F82-38D9-9BEA-C892-56EDFE72B03B}"/>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222908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 Caption">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2E52A3B0-B19D-5FD1-F356-E84CE81CBF10}"/>
              </a:ext>
            </a:extLst>
          </p:cNvPr>
          <p:cNvSpPr>
            <a:spLocks noGrp="1"/>
          </p:cNvSpPr>
          <p:nvPr>
            <p:ph type="pic" sz="quarter" idx="11"/>
          </p:nvPr>
        </p:nvSpPr>
        <p:spPr>
          <a:xfrm>
            <a:off x="1015994" y="2285843"/>
            <a:ext cx="22352256" cy="10286614"/>
          </a:xfrm>
          <a:custGeom>
            <a:avLst/>
            <a:gdLst>
              <a:gd name="connsiteX0" fmla="*/ 0 w 22352256"/>
              <a:gd name="connsiteY0" fmla="*/ 0 h 10286614"/>
              <a:gd name="connsiteX1" fmla="*/ 1030292 w 22352256"/>
              <a:gd name="connsiteY1" fmla="*/ 0 h 10286614"/>
              <a:gd name="connsiteX2" fmla="*/ 1030292 w 22352256"/>
              <a:gd name="connsiteY2" fmla="*/ 812957 h 10286614"/>
              <a:gd name="connsiteX3" fmla="*/ 2648746 w 22352256"/>
              <a:gd name="connsiteY3" fmla="*/ 812957 h 10286614"/>
              <a:gd name="connsiteX4" fmla="*/ 2648746 w 22352256"/>
              <a:gd name="connsiteY4" fmla="*/ 0 h 10286614"/>
              <a:gd name="connsiteX5" fmla="*/ 22352256 w 22352256"/>
              <a:gd name="connsiteY5" fmla="*/ 0 h 10286614"/>
              <a:gd name="connsiteX6" fmla="*/ 22352256 w 22352256"/>
              <a:gd name="connsiteY6" fmla="*/ 10286614 h 10286614"/>
              <a:gd name="connsiteX7" fmla="*/ 0 w 22352256"/>
              <a:gd name="connsiteY7" fmla="*/ 10286614 h 102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2256" h="10286614">
                <a:moveTo>
                  <a:pt x="0" y="0"/>
                </a:moveTo>
                <a:lnTo>
                  <a:pt x="1030292" y="0"/>
                </a:lnTo>
                <a:lnTo>
                  <a:pt x="1030292" y="812957"/>
                </a:lnTo>
                <a:lnTo>
                  <a:pt x="2648746" y="812957"/>
                </a:lnTo>
                <a:lnTo>
                  <a:pt x="2648746" y="0"/>
                </a:lnTo>
                <a:lnTo>
                  <a:pt x="22352256" y="0"/>
                </a:lnTo>
                <a:lnTo>
                  <a:pt x="22352256" y="10286614"/>
                </a:lnTo>
                <a:lnTo>
                  <a:pt x="0" y="10286614"/>
                </a:lnTo>
                <a:close/>
              </a:path>
            </a:pathLst>
          </a:custGeom>
          <a:solidFill>
            <a:schemeClr val="accent3">
              <a:lumMod val="20000"/>
              <a:lumOff val="80000"/>
            </a:schemeClr>
          </a:solidFill>
        </p:spPr>
        <p:txBody>
          <a:bodyPr wrap="square" anchor="ctr" anchorCtr="0">
            <a:noAutofit/>
          </a:bodyPr>
          <a:lstStyle>
            <a:lvl1pPr algn="ctr">
              <a:defRPr/>
            </a:lvl1pPr>
          </a:lstStyle>
          <a:p>
            <a:endParaRPr lang="en-GB"/>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12" name="Rectangle 11">
            <a:extLst>
              <a:ext uri="{FF2B5EF4-FFF2-40B4-BE49-F238E27FC236}">
                <a16:creationId xmlns:a16="http://schemas.microsoft.com/office/drawing/2014/main" id="{40022070-B4BC-AAC5-907F-61D5FFC10A72}"/>
              </a:ext>
            </a:extLst>
          </p:cNvPr>
          <p:cNvSpPr/>
          <p:nvPr userDrawn="1"/>
        </p:nvSpPr>
        <p:spPr>
          <a:xfrm>
            <a:off x="-6248962" y="0"/>
            <a:ext cx="5654007" cy="521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1200"/>
              </a:spcAft>
            </a:pPr>
            <a:r>
              <a:rPr lang="en-GB" sz="3200">
                <a:latin typeface="+mj-lt"/>
              </a:rPr>
              <a:t>To change the image –</a:t>
            </a:r>
          </a:p>
          <a:p>
            <a:pPr marL="533400" indent="-533400">
              <a:spcAft>
                <a:spcPts val="1200"/>
              </a:spcAft>
              <a:buFont typeface="+mj-lt"/>
              <a:buAutoNum type="arabicPeriod"/>
            </a:pPr>
            <a:r>
              <a:rPr lang="en-GB" sz="2400"/>
              <a:t>Delete the current image</a:t>
            </a:r>
          </a:p>
          <a:p>
            <a:pPr marL="533400" indent="-533400">
              <a:spcAft>
                <a:spcPts val="1200"/>
              </a:spcAft>
              <a:buFont typeface="+mj-lt"/>
              <a:buAutoNum type="arabicPeriod"/>
            </a:pPr>
            <a:r>
              <a:rPr lang="en-GB" sz="2400"/>
              <a:t>Click on the icon in the centre </a:t>
            </a:r>
            <a:br>
              <a:rPr lang="en-GB" sz="2400"/>
            </a:br>
            <a:r>
              <a:rPr lang="en-GB" sz="2400"/>
              <a:t>of the image placeholder</a:t>
            </a:r>
          </a:p>
          <a:p>
            <a:pPr marL="533400" indent="-533400">
              <a:spcAft>
                <a:spcPts val="1200"/>
              </a:spcAft>
              <a:buFont typeface="+mj-lt"/>
              <a:buAutoNum type="arabicPeriod"/>
            </a:pPr>
            <a:r>
              <a:rPr lang="en-GB" sz="2400"/>
              <a:t>Select a new image (from wherever you have it stored on your computer)</a:t>
            </a:r>
          </a:p>
          <a:p>
            <a:pPr marL="533400" indent="-533400">
              <a:spcAft>
                <a:spcPts val="1200"/>
              </a:spcAft>
              <a:buFont typeface="+mj-lt"/>
              <a:buAutoNum type="arabicPeriod"/>
            </a:pPr>
            <a:r>
              <a:rPr lang="en-GB" sz="2400"/>
              <a:t>Once inserted, right-click on the new image and select </a:t>
            </a:r>
            <a:br>
              <a:rPr lang="en-GB" sz="2400"/>
            </a:br>
            <a:r>
              <a:rPr lang="en-GB" sz="2400"/>
              <a:t>“Send to Back”</a:t>
            </a:r>
          </a:p>
        </p:txBody>
      </p:sp>
      <p:sp>
        <p:nvSpPr>
          <p:cNvPr id="17" name="Text Placeholder 16">
            <a:extLst>
              <a:ext uri="{FF2B5EF4-FFF2-40B4-BE49-F238E27FC236}">
                <a16:creationId xmlns:a16="http://schemas.microsoft.com/office/drawing/2014/main" id="{E557FFD2-5D83-DDFE-FE9F-AD56E1F58464}"/>
              </a:ext>
            </a:extLst>
          </p:cNvPr>
          <p:cNvSpPr>
            <a:spLocks noGrp="1"/>
          </p:cNvSpPr>
          <p:nvPr>
            <p:ph type="body" sz="quarter" idx="12" hasCustomPrompt="1"/>
          </p:nvPr>
        </p:nvSpPr>
        <p:spPr>
          <a:xfrm>
            <a:off x="2019299" y="7953375"/>
            <a:ext cx="4067175" cy="4067175"/>
          </a:xfrm>
          <a:solidFill>
            <a:schemeClr val="accent1"/>
          </a:solidFill>
        </p:spPr>
        <p:txBody>
          <a:bodyPr lIns="432000" tIns="540000" rIns="432000"/>
          <a:lstStyle>
            <a:lvl1pPr>
              <a:lnSpc>
                <a:spcPts val="3800"/>
              </a:lnSpc>
              <a:spcBef>
                <a:spcPts val="0"/>
              </a:spcBef>
              <a:defRPr>
                <a:solidFill>
                  <a:schemeClr val="bg1"/>
                </a:solidFill>
              </a:defRPr>
            </a:lvl1pPr>
          </a:lstStyle>
          <a:p>
            <a:pPr lvl="0"/>
            <a:r>
              <a:rPr lang="en-US"/>
              <a:t>Caption</a:t>
            </a:r>
          </a:p>
        </p:txBody>
      </p:sp>
      <p:grpSp>
        <p:nvGrpSpPr>
          <p:cNvPr id="18" name="object 4">
            <a:extLst>
              <a:ext uri="{FF2B5EF4-FFF2-40B4-BE49-F238E27FC236}">
                <a16:creationId xmlns:a16="http://schemas.microsoft.com/office/drawing/2014/main" id="{45EDAE5D-156D-5FB0-9FBF-669DF620C2F1}"/>
              </a:ext>
            </a:extLst>
          </p:cNvPr>
          <p:cNvGrpSpPr>
            <a:grpSpLocks/>
          </p:cNvGrpSpPr>
          <p:nvPr userDrawn="1"/>
        </p:nvGrpSpPr>
        <p:grpSpPr>
          <a:xfrm>
            <a:off x="2046286" y="1480346"/>
            <a:ext cx="1618454" cy="1618454"/>
            <a:chOff x="1675341" y="756689"/>
            <a:chExt cx="2275205" cy="2272030"/>
          </a:xfrm>
        </p:grpSpPr>
        <p:sp>
          <p:nvSpPr>
            <p:cNvPr id="19" name="object 5">
              <a:extLst>
                <a:ext uri="{FF2B5EF4-FFF2-40B4-BE49-F238E27FC236}">
                  <a16:creationId xmlns:a16="http://schemas.microsoft.com/office/drawing/2014/main" id="{56427883-F794-A25C-EDB1-1C241B5E4CF9}"/>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20" name="object 6">
              <a:extLst>
                <a:ext uri="{FF2B5EF4-FFF2-40B4-BE49-F238E27FC236}">
                  <a16:creationId xmlns:a16="http://schemas.microsoft.com/office/drawing/2014/main" id="{721B0247-9D57-7379-7965-392286DC6970}"/>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21" name="object 7">
              <a:extLst>
                <a:ext uri="{FF2B5EF4-FFF2-40B4-BE49-F238E27FC236}">
                  <a16:creationId xmlns:a16="http://schemas.microsoft.com/office/drawing/2014/main" id="{6FB1B6F3-EC3B-0AC4-8D3F-E78EC1FA5C69}"/>
                </a:ext>
              </a:extLst>
            </p:cNvPr>
            <p:cNvPicPr/>
            <p:nvPr/>
          </p:nvPicPr>
          <p:blipFill>
            <a:blip r:embed="rId2" cstate="print"/>
            <a:stretch>
              <a:fillRect/>
            </a:stretch>
          </p:blipFill>
          <p:spPr>
            <a:xfrm>
              <a:off x="1913232" y="2234279"/>
              <a:ext cx="97546" cy="136760"/>
            </a:xfrm>
            <a:prstGeom prst="rect">
              <a:avLst/>
            </a:prstGeom>
          </p:spPr>
        </p:pic>
        <p:pic>
          <p:nvPicPr>
            <p:cNvPr id="22" name="object 8">
              <a:extLst>
                <a:ext uri="{FF2B5EF4-FFF2-40B4-BE49-F238E27FC236}">
                  <a16:creationId xmlns:a16="http://schemas.microsoft.com/office/drawing/2014/main" id="{9A0BD05B-EA4D-C720-874F-40966BF6186A}"/>
                </a:ext>
              </a:extLst>
            </p:cNvPr>
            <p:cNvPicPr/>
            <p:nvPr/>
          </p:nvPicPr>
          <p:blipFill>
            <a:blip r:embed="rId3" cstate="print"/>
            <a:stretch>
              <a:fillRect/>
            </a:stretch>
          </p:blipFill>
          <p:spPr>
            <a:xfrm>
              <a:off x="2060611" y="2234280"/>
              <a:ext cx="97337" cy="134142"/>
            </a:xfrm>
            <a:prstGeom prst="rect">
              <a:avLst/>
            </a:prstGeom>
          </p:spPr>
        </p:pic>
        <p:sp>
          <p:nvSpPr>
            <p:cNvPr id="23" name="object 9">
              <a:extLst>
                <a:ext uri="{FF2B5EF4-FFF2-40B4-BE49-F238E27FC236}">
                  <a16:creationId xmlns:a16="http://schemas.microsoft.com/office/drawing/2014/main" id="{34189A66-A0D4-45E6-1DAD-1540A0DE59EE}"/>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4" name="object 10">
              <a:extLst>
                <a:ext uri="{FF2B5EF4-FFF2-40B4-BE49-F238E27FC236}">
                  <a16:creationId xmlns:a16="http://schemas.microsoft.com/office/drawing/2014/main" id="{D952F1E3-D035-21A3-E28F-A4175E3B4497}"/>
                </a:ext>
              </a:extLst>
            </p:cNvPr>
            <p:cNvPicPr/>
            <p:nvPr/>
          </p:nvPicPr>
          <p:blipFill>
            <a:blip r:embed="rId4" cstate="print"/>
            <a:stretch>
              <a:fillRect/>
            </a:stretch>
          </p:blipFill>
          <p:spPr>
            <a:xfrm>
              <a:off x="2264586" y="2234280"/>
              <a:ext cx="113221" cy="134142"/>
            </a:xfrm>
            <a:prstGeom prst="rect">
              <a:avLst/>
            </a:prstGeom>
          </p:spPr>
        </p:pic>
        <p:sp>
          <p:nvSpPr>
            <p:cNvPr id="25" name="object 11">
              <a:extLst>
                <a:ext uri="{FF2B5EF4-FFF2-40B4-BE49-F238E27FC236}">
                  <a16:creationId xmlns:a16="http://schemas.microsoft.com/office/drawing/2014/main" id="{D03F7311-8928-A6ED-42DA-0DAACA3AE1D3}"/>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26" name="object 12">
              <a:extLst>
                <a:ext uri="{FF2B5EF4-FFF2-40B4-BE49-F238E27FC236}">
                  <a16:creationId xmlns:a16="http://schemas.microsoft.com/office/drawing/2014/main" id="{2E67BC1B-1717-CD62-94D3-3541E5E1DC33}"/>
                </a:ext>
              </a:extLst>
            </p:cNvPr>
            <p:cNvPicPr/>
            <p:nvPr/>
          </p:nvPicPr>
          <p:blipFill>
            <a:blip r:embed="rId5" cstate="print"/>
            <a:stretch>
              <a:fillRect/>
            </a:stretch>
          </p:blipFill>
          <p:spPr>
            <a:xfrm>
              <a:off x="2530110" y="2234284"/>
              <a:ext cx="92311" cy="134142"/>
            </a:xfrm>
            <a:prstGeom prst="rect">
              <a:avLst/>
            </a:prstGeom>
          </p:spPr>
        </p:pic>
        <p:pic>
          <p:nvPicPr>
            <p:cNvPr id="27" name="object 13">
              <a:extLst>
                <a:ext uri="{FF2B5EF4-FFF2-40B4-BE49-F238E27FC236}">
                  <a16:creationId xmlns:a16="http://schemas.microsoft.com/office/drawing/2014/main" id="{59AF1291-86B6-4640-F6DB-8A6E180976FC}"/>
                </a:ext>
              </a:extLst>
            </p:cNvPr>
            <p:cNvPicPr/>
            <p:nvPr/>
          </p:nvPicPr>
          <p:blipFill>
            <a:blip r:embed="rId6" cstate="print"/>
            <a:stretch>
              <a:fillRect/>
            </a:stretch>
          </p:blipFill>
          <p:spPr>
            <a:xfrm>
              <a:off x="2650302" y="2231664"/>
              <a:ext cx="85264" cy="139576"/>
            </a:xfrm>
            <a:prstGeom prst="rect">
              <a:avLst/>
            </a:prstGeom>
          </p:spPr>
        </p:pic>
        <p:sp>
          <p:nvSpPr>
            <p:cNvPr id="28" name="object 14">
              <a:extLst>
                <a:ext uri="{FF2B5EF4-FFF2-40B4-BE49-F238E27FC236}">
                  <a16:creationId xmlns:a16="http://schemas.microsoft.com/office/drawing/2014/main" id="{BE81B743-DC9D-9435-7C6B-8AF35E1C1B58}"/>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9" name="object 15">
              <a:extLst>
                <a:ext uri="{FF2B5EF4-FFF2-40B4-BE49-F238E27FC236}">
                  <a16:creationId xmlns:a16="http://schemas.microsoft.com/office/drawing/2014/main" id="{2EB67E1C-42FD-3821-7FB4-8B4C964BEEE4}"/>
                </a:ext>
              </a:extLst>
            </p:cNvPr>
            <p:cNvPicPr/>
            <p:nvPr/>
          </p:nvPicPr>
          <p:blipFill>
            <a:blip r:embed="rId7" cstate="print"/>
            <a:stretch>
              <a:fillRect/>
            </a:stretch>
          </p:blipFill>
          <p:spPr>
            <a:xfrm>
              <a:off x="2830980" y="2233925"/>
              <a:ext cx="217271" cy="134620"/>
            </a:xfrm>
            <a:prstGeom prst="rect">
              <a:avLst/>
            </a:prstGeom>
          </p:spPr>
        </p:pic>
        <p:pic>
          <p:nvPicPr>
            <p:cNvPr id="30" name="object 16">
              <a:extLst>
                <a:ext uri="{FF2B5EF4-FFF2-40B4-BE49-F238E27FC236}">
                  <a16:creationId xmlns:a16="http://schemas.microsoft.com/office/drawing/2014/main" id="{300751AA-3396-43BF-A6D7-77D45E111CB6}"/>
                </a:ext>
              </a:extLst>
            </p:cNvPr>
            <p:cNvPicPr/>
            <p:nvPr/>
          </p:nvPicPr>
          <p:blipFill>
            <a:blip r:embed="rId8" cstate="print"/>
            <a:stretch>
              <a:fillRect/>
            </a:stretch>
          </p:blipFill>
          <p:spPr>
            <a:xfrm>
              <a:off x="3137399" y="2231666"/>
              <a:ext cx="122581" cy="139377"/>
            </a:xfrm>
            <a:prstGeom prst="rect">
              <a:avLst/>
            </a:prstGeom>
          </p:spPr>
        </p:pic>
        <p:pic>
          <p:nvPicPr>
            <p:cNvPr id="31" name="object 17">
              <a:extLst>
                <a:ext uri="{FF2B5EF4-FFF2-40B4-BE49-F238E27FC236}">
                  <a16:creationId xmlns:a16="http://schemas.microsoft.com/office/drawing/2014/main" id="{00E705A9-908C-D27B-0168-AF74470EE871}"/>
                </a:ext>
              </a:extLst>
            </p:cNvPr>
            <p:cNvPicPr/>
            <p:nvPr/>
          </p:nvPicPr>
          <p:blipFill>
            <a:blip r:embed="rId9" cstate="print"/>
            <a:stretch>
              <a:fillRect/>
            </a:stretch>
          </p:blipFill>
          <p:spPr>
            <a:xfrm>
              <a:off x="3302992" y="2234285"/>
              <a:ext cx="72594" cy="134132"/>
            </a:xfrm>
            <a:prstGeom prst="rect">
              <a:avLst/>
            </a:prstGeom>
          </p:spPr>
        </p:pic>
        <p:sp>
          <p:nvSpPr>
            <p:cNvPr id="32" name="object 18">
              <a:extLst>
                <a:ext uri="{FF2B5EF4-FFF2-40B4-BE49-F238E27FC236}">
                  <a16:creationId xmlns:a16="http://schemas.microsoft.com/office/drawing/2014/main" id="{3198E8B9-4BBD-5403-4613-3EC8B6083855}"/>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33" name="object 19">
              <a:extLst>
                <a:ext uri="{FF2B5EF4-FFF2-40B4-BE49-F238E27FC236}">
                  <a16:creationId xmlns:a16="http://schemas.microsoft.com/office/drawing/2014/main" id="{6E1B888F-178F-CB6A-81C2-532828180279}"/>
                </a:ext>
              </a:extLst>
            </p:cNvPr>
            <p:cNvPicPr/>
            <p:nvPr/>
          </p:nvPicPr>
          <p:blipFill>
            <a:blip r:embed="rId10" cstate="print"/>
            <a:stretch>
              <a:fillRect/>
            </a:stretch>
          </p:blipFill>
          <p:spPr>
            <a:xfrm>
              <a:off x="2821167" y="926515"/>
              <a:ext cx="915186" cy="1092200"/>
            </a:xfrm>
            <a:prstGeom prst="rect">
              <a:avLst/>
            </a:prstGeom>
          </p:spPr>
        </p:pic>
      </p:grpSp>
      <p:sp>
        <p:nvSpPr>
          <p:cNvPr id="53" name="Text Placeholder 9">
            <a:extLst>
              <a:ext uri="{FF2B5EF4-FFF2-40B4-BE49-F238E27FC236}">
                <a16:creationId xmlns:a16="http://schemas.microsoft.com/office/drawing/2014/main" id="{35D7331A-3127-E01B-F0C6-9AC97B93093B}"/>
              </a:ext>
            </a:extLst>
          </p:cNvPr>
          <p:cNvSpPr>
            <a:spLocks noGrp="1"/>
          </p:cNvSpPr>
          <p:nvPr>
            <p:ph type="body" sz="quarter" idx="13" hasCustomPrompt="1"/>
          </p:nvPr>
        </p:nvSpPr>
        <p:spPr>
          <a:xfrm>
            <a:off x="16102218" y="11813380"/>
            <a:ext cx="6550025" cy="295275"/>
          </a:xfrm>
        </p:spPr>
        <p:txBody>
          <a:bodyPr/>
          <a:lstStyle>
            <a:lvl1pPr algn="r">
              <a:lnSpc>
                <a:spcPct val="100000"/>
              </a:lnSpc>
              <a:spcBef>
                <a:spcPts val="0"/>
              </a:spcBef>
              <a:defRPr sz="2100" spc="40" baseline="0">
                <a:solidFill>
                  <a:schemeClr val="bg1"/>
                </a:solidFill>
              </a:defRPr>
            </a:lvl1pPr>
            <a:lvl2pPr marL="0" indent="0">
              <a:buNone/>
              <a:defRPr/>
            </a:lvl2pPr>
          </a:lstStyle>
          <a:p>
            <a:pPr lvl="0"/>
            <a:r>
              <a:rPr lang="en-US"/>
              <a:t>Image credit</a:t>
            </a:r>
          </a:p>
        </p:txBody>
      </p:sp>
    </p:spTree>
    <p:extLst>
      <p:ext uri="{BB962C8B-B14F-4D97-AF65-F5344CB8AC3E}">
        <p14:creationId xmlns:p14="http://schemas.microsoft.com/office/powerpoint/2010/main" val="182254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42886" y="3501570"/>
            <a:ext cx="16668750" cy="2362510"/>
          </a:xfrm>
          <a:prstGeom prst="rect">
            <a:avLst/>
          </a:prstGeom>
        </p:spPr>
        <p:txBody>
          <a:bodyPr vert="horz" lIns="0" tIns="0" rIns="0" bIns="0" rtlCol="0" anchor="b" anchorCtr="0">
            <a:noAutofit/>
          </a:bodyPr>
          <a:lstStyle/>
          <a:p>
            <a:r>
              <a:rPr lang="en-GB"/>
              <a:t>Title</a:t>
            </a:r>
            <a:endParaRPr lang="en-US"/>
          </a:p>
        </p:txBody>
      </p:sp>
      <p:sp>
        <p:nvSpPr>
          <p:cNvPr id="3" name="Text Placeholder 2"/>
          <p:cNvSpPr>
            <a:spLocks noGrp="1"/>
          </p:cNvSpPr>
          <p:nvPr>
            <p:ph type="body" idx="1"/>
          </p:nvPr>
        </p:nvSpPr>
        <p:spPr>
          <a:xfrm>
            <a:off x="2042886" y="6309033"/>
            <a:ext cx="16668750" cy="5559117"/>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2856826" y="12939326"/>
            <a:ext cx="561974" cy="276999"/>
          </a:xfrm>
          <a:prstGeom prst="rect">
            <a:avLst/>
          </a:prstGeom>
        </p:spPr>
        <p:txBody>
          <a:bodyPr vert="horz" wrap="square" lIns="0" tIns="0" rIns="0" bIns="0" rtlCol="0" anchor="ctr">
            <a:spAutoFit/>
          </a:bodyPr>
          <a:lstStyle>
            <a:lvl1pPr algn="r">
              <a:defRPr sz="1800">
                <a:solidFill>
                  <a:schemeClr val="tx1"/>
                </a:solidFill>
              </a:defRPr>
            </a:lvl1pPr>
          </a:lstStyle>
          <a:p>
            <a:fld id="{BC4F9636-13E4-43A0-8806-7B38CCEAC825}" type="slidenum">
              <a:rPr lang="en-GB" smtClean="0"/>
              <a:pPr/>
              <a:t>‹#›</a:t>
            </a:fld>
            <a:endParaRPr lang="en-GB"/>
          </a:p>
        </p:txBody>
      </p:sp>
    </p:spTree>
    <p:extLst>
      <p:ext uri="{BB962C8B-B14F-4D97-AF65-F5344CB8AC3E}">
        <p14:creationId xmlns:p14="http://schemas.microsoft.com/office/powerpoint/2010/main" val="239898948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 id="2147483663" r:id="rId4"/>
    <p:sldLayoutId id="2147483662" r:id="rId5"/>
    <p:sldLayoutId id="2147483673" r:id="rId6"/>
    <p:sldLayoutId id="2147483670" r:id="rId7"/>
    <p:sldLayoutId id="2147483671" r:id="rId8"/>
    <p:sldLayoutId id="2147483672" r:id="rId9"/>
    <p:sldLayoutId id="2147483666" r:id="rId10"/>
    <p:sldLayoutId id="2147483667" r:id="rId11"/>
    <p:sldLayoutId id="2147483674" r:id="rId12"/>
    <p:sldLayoutId id="21474836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800" rtl="0" eaLnBrk="1" latinLnBrk="0" hangingPunct="1">
        <a:lnSpc>
          <a:spcPts val="7700"/>
        </a:lnSpc>
        <a:spcBef>
          <a:spcPct val="0"/>
        </a:spcBef>
        <a:buNone/>
        <a:defRPr sz="6800" kern="1200">
          <a:solidFill>
            <a:schemeClr val="tx1"/>
          </a:solidFill>
          <a:latin typeface="+mj-lt"/>
          <a:ea typeface="+mj-ea"/>
          <a:cs typeface="+mj-cs"/>
        </a:defRPr>
      </a:lvl1pPr>
    </p:titleStyle>
    <p:bodyStyle>
      <a:lvl1pPr marL="0" indent="0" algn="l" defTabSz="1828800" rtl="0" eaLnBrk="1" latinLnBrk="0" hangingPunct="1">
        <a:lnSpc>
          <a:spcPct val="90000"/>
        </a:lnSpc>
        <a:spcBef>
          <a:spcPts val="2000"/>
        </a:spcBef>
        <a:buFont typeface="Arial" panose="020B0604020202020204" pitchFamily="34" charset="0"/>
        <a:buNone/>
        <a:defRPr sz="3200" kern="1200">
          <a:solidFill>
            <a:schemeClr val="tx1"/>
          </a:solidFill>
          <a:latin typeface="+mn-lt"/>
          <a:ea typeface="+mn-ea"/>
          <a:cs typeface="+mn-cs"/>
        </a:defRPr>
      </a:lvl1pPr>
      <a:lvl2pPr marL="3556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guide id="3" pos="1296" userDrawn="1">
          <p15:clr>
            <a:srgbClr val="F26B43"/>
          </p15:clr>
        </p15:guide>
        <p15:guide id="4" pos="1470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12.jpe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hyperlink" Target="https://www.images.ox.ac.uk/results.asp?fotid=CAIR"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hr.admin.ox.ac.uk/sickness-absenc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hrsystems.admin.ox.ac.uk/record-annual-leave-sickness-and-other-absence#collapse4975766"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hrsystems.admin.ox.ac.uk/record-annual-leave-sickness-and-other-absence#collapse4975726"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staff.admin.ox.ac.uk/health-assured-eap" TargetMode="External"/><Relationship Id="rId3" Type="http://schemas.openxmlformats.org/officeDocument/2006/relationships/hyperlink" Target="mailto:hr@phc.ox.ac.uk" TargetMode="External"/><Relationship Id="rId7" Type="http://schemas.openxmlformats.org/officeDocument/2006/relationships/hyperlink" Target="https://occupationalhealth.admin.ox.ac.uk/musculoskeletal-health"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occupationalhealth.admin.ox.ac.uk/mental-health" TargetMode="External"/><Relationship Id="rId5" Type="http://schemas.openxmlformats.org/officeDocument/2006/relationships/hyperlink" Target="https://occupationalhealth.admin.ox.ac.uk/" TargetMode="External"/><Relationship Id="rId10" Type="http://schemas.openxmlformats.org/officeDocument/2006/relationships/hyperlink" Target="https://edu.admin.ox.ac.uk/funding" TargetMode="External"/><Relationship Id="rId4" Type="http://schemas.openxmlformats.org/officeDocument/2006/relationships/hyperlink" Target="https://www.phc.ox.ac.uk/intranet/hr-and-personal-development/mental-health-first-aiders-1/view" TargetMode="External"/><Relationship Id="rId9" Type="http://schemas.openxmlformats.org/officeDocument/2006/relationships/hyperlink" Target="https://edu.admin.ox.ac.uk/disability-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hr.admin.ox.ac.uk/carers-leave-unpaid-short-ter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hr.admin.ox.ac.uk/unpaid-parental-leav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hr.admin.ox.ac.uk/leave-for-other-reasons#collapse148123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hr.admin.ox.ac.uk/leave-for-other-reason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F8B3902-D284-4E1F-C055-982FB33ACB0D}"/>
              </a:ext>
            </a:extLst>
          </p:cNvPr>
          <p:cNvPicPr>
            <a:picLocks noGrp="1" noChangeAspect="1"/>
          </p:cNvPicPr>
          <p:nvPr>
            <p:ph type="pic" sz="quarter" idx="11"/>
          </p:nvPr>
        </p:nvPicPr>
        <p:blipFill>
          <a:blip r:embed="rId3"/>
          <a:srcRect t="7460" b="7460"/>
          <a:stretch>
            <a:fillRect/>
          </a:stretch>
        </p:blipFill>
        <p:spPr>
          <a:xfrm>
            <a:off x="-6251510" y="0"/>
            <a:ext cx="30635510" cy="13716000"/>
          </a:xfrm>
        </p:spPr>
      </p:pic>
      <p:sp>
        <p:nvSpPr>
          <p:cNvPr id="7" name="Text Placeholder 6">
            <a:extLst>
              <a:ext uri="{FF2B5EF4-FFF2-40B4-BE49-F238E27FC236}">
                <a16:creationId xmlns:a16="http://schemas.microsoft.com/office/drawing/2014/main" id="{5DDE649D-F463-BD56-341A-BD053DEE779B}"/>
              </a:ext>
            </a:extLst>
          </p:cNvPr>
          <p:cNvSpPr>
            <a:spLocks noGrp="1"/>
          </p:cNvSpPr>
          <p:nvPr>
            <p:ph type="body" sz="quarter" idx="12"/>
          </p:nvPr>
        </p:nvSpPr>
        <p:spPr>
          <a:xfrm>
            <a:off x="17314166" y="12806934"/>
            <a:ext cx="6550025" cy="295275"/>
          </a:xfrm>
        </p:spPr>
        <p:txBody>
          <a:bodyPr/>
          <a:lstStyle/>
          <a:p>
            <a:r>
              <a:rPr lang="en-GB" sz="2000">
                <a:latin typeface="PT Sans"/>
              </a:rPr>
              <a:t>Copyright © University of Oxford Images / </a:t>
            </a:r>
            <a:r>
              <a:rPr lang="en-GB" sz="2000" u="sng">
                <a:latin typeface="PT Sans"/>
                <a:hlinkClick r:id="rId4">
                  <a:extLst>
                    <a:ext uri="{A12FA001-AC4F-418D-AE19-62706E023703}">
                      <ahyp:hlinkClr xmlns:ahyp="http://schemas.microsoft.com/office/drawing/2018/hyperlinkcolor" val="tx"/>
                    </a:ext>
                  </a:extLst>
                </a:hlinkClick>
              </a:rPr>
              <a:t>John Cairns Photography</a:t>
            </a:r>
            <a:r>
              <a:rPr lang="en-GB" sz="2000">
                <a:latin typeface="PT Sans"/>
              </a:rPr>
              <a:t> -- All rights reserved.</a:t>
            </a:r>
            <a:endParaRPr lang="en-US" sz="2000">
              <a:ea typeface="Roboto"/>
              <a:cs typeface="Roboto"/>
            </a:endParaRPr>
          </a:p>
        </p:txBody>
      </p:sp>
      <p:sp>
        <p:nvSpPr>
          <p:cNvPr id="10" name="object 4">
            <a:extLst>
              <a:ext uri="{FF2B5EF4-FFF2-40B4-BE49-F238E27FC236}">
                <a16:creationId xmlns:a16="http://schemas.microsoft.com/office/drawing/2014/main" id="{3B427800-E7FE-C0B2-C120-0141C9F6B2BA}"/>
              </a:ext>
            </a:extLst>
          </p:cNvPr>
          <p:cNvSpPr/>
          <p:nvPr/>
        </p:nvSpPr>
        <p:spPr>
          <a:xfrm>
            <a:off x="856" y="2285840"/>
            <a:ext cx="11429487" cy="11429487"/>
          </a:xfrm>
          <a:custGeom>
            <a:avLst/>
            <a:gdLst/>
            <a:ahLst/>
            <a:cxnLst/>
            <a:rect l="l" t="t" r="r" b="b"/>
            <a:pathLst>
              <a:path w="9424035" h="9424035">
                <a:moveTo>
                  <a:pt x="9423796" y="0"/>
                </a:moveTo>
                <a:lnTo>
                  <a:pt x="0" y="0"/>
                </a:lnTo>
                <a:lnTo>
                  <a:pt x="0" y="9423796"/>
                </a:lnTo>
                <a:lnTo>
                  <a:pt x="9423796" y="9423796"/>
                </a:lnTo>
                <a:lnTo>
                  <a:pt x="9423796" y="0"/>
                </a:lnTo>
                <a:close/>
              </a:path>
            </a:pathLst>
          </a:custGeom>
          <a:solidFill>
            <a:schemeClr val="accent1"/>
          </a:solidFill>
        </p:spPr>
        <p:txBody>
          <a:bodyPr wrap="square" lIns="0" tIns="0" rIns="0" bIns="0" rtlCol="0"/>
          <a:lstStyle/>
          <a:p>
            <a:endParaRPr/>
          </a:p>
        </p:txBody>
      </p:sp>
      <p:grpSp>
        <p:nvGrpSpPr>
          <p:cNvPr id="11" name="object 6">
            <a:extLst>
              <a:ext uri="{FF2B5EF4-FFF2-40B4-BE49-F238E27FC236}">
                <a16:creationId xmlns:a16="http://schemas.microsoft.com/office/drawing/2014/main" id="{7943C8BA-0F82-4139-9382-11C0F018CEE6}"/>
              </a:ext>
            </a:extLst>
          </p:cNvPr>
          <p:cNvGrpSpPr/>
          <p:nvPr/>
        </p:nvGrpSpPr>
        <p:grpSpPr>
          <a:xfrm>
            <a:off x="2032713" y="917714"/>
            <a:ext cx="2759373" cy="2755522"/>
            <a:chOff x="1675341" y="756689"/>
            <a:chExt cx="2275205" cy="2272030"/>
          </a:xfrm>
        </p:grpSpPr>
        <p:sp>
          <p:nvSpPr>
            <p:cNvPr id="12" name="object 7">
              <a:extLst>
                <a:ext uri="{FF2B5EF4-FFF2-40B4-BE49-F238E27FC236}">
                  <a16:creationId xmlns:a16="http://schemas.microsoft.com/office/drawing/2014/main" id="{FA9B5AE5-D052-C9B6-C2E7-B67EF2486491}"/>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3" name="object 8">
              <a:extLst>
                <a:ext uri="{FF2B5EF4-FFF2-40B4-BE49-F238E27FC236}">
                  <a16:creationId xmlns:a16="http://schemas.microsoft.com/office/drawing/2014/main" id="{7B937BF9-4E35-2B10-2471-23A6DEF8E5D0}"/>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4" name="object 9">
              <a:extLst>
                <a:ext uri="{FF2B5EF4-FFF2-40B4-BE49-F238E27FC236}">
                  <a16:creationId xmlns:a16="http://schemas.microsoft.com/office/drawing/2014/main" id="{35CFC07D-D547-440F-78F6-F1683E01E42B}"/>
                </a:ext>
              </a:extLst>
            </p:cNvPr>
            <p:cNvPicPr/>
            <p:nvPr/>
          </p:nvPicPr>
          <p:blipFill>
            <a:blip r:embed="rId5" cstate="print"/>
            <a:stretch>
              <a:fillRect/>
            </a:stretch>
          </p:blipFill>
          <p:spPr>
            <a:xfrm>
              <a:off x="1913232" y="2234279"/>
              <a:ext cx="97546" cy="136760"/>
            </a:xfrm>
            <a:prstGeom prst="rect">
              <a:avLst/>
            </a:prstGeom>
          </p:spPr>
        </p:pic>
        <p:pic>
          <p:nvPicPr>
            <p:cNvPr id="15" name="object 10">
              <a:extLst>
                <a:ext uri="{FF2B5EF4-FFF2-40B4-BE49-F238E27FC236}">
                  <a16:creationId xmlns:a16="http://schemas.microsoft.com/office/drawing/2014/main" id="{942EEB79-5071-0AAD-3073-66EAC8A2F38D}"/>
                </a:ext>
              </a:extLst>
            </p:cNvPr>
            <p:cNvPicPr/>
            <p:nvPr/>
          </p:nvPicPr>
          <p:blipFill>
            <a:blip r:embed="rId6" cstate="print"/>
            <a:stretch>
              <a:fillRect/>
            </a:stretch>
          </p:blipFill>
          <p:spPr>
            <a:xfrm>
              <a:off x="2060611" y="2234280"/>
              <a:ext cx="97337" cy="134142"/>
            </a:xfrm>
            <a:prstGeom prst="rect">
              <a:avLst/>
            </a:prstGeom>
          </p:spPr>
        </p:pic>
        <p:sp>
          <p:nvSpPr>
            <p:cNvPr id="16" name="object 11">
              <a:extLst>
                <a:ext uri="{FF2B5EF4-FFF2-40B4-BE49-F238E27FC236}">
                  <a16:creationId xmlns:a16="http://schemas.microsoft.com/office/drawing/2014/main" id="{58393842-CA16-F978-F2BA-CB51441C1E40}"/>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7" name="object 12">
              <a:extLst>
                <a:ext uri="{FF2B5EF4-FFF2-40B4-BE49-F238E27FC236}">
                  <a16:creationId xmlns:a16="http://schemas.microsoft.com/office/drawing/2014/main" id="{EF71D5F4-63C6-E0CD-FA96-186656BB0649}"/>
                </a:ext>
              </a:extLst>
            </p:cNvPr>
            <p:cNvPicPr/>
            <p:nvPr/>
          </p:nvPicPr>
          <p:blipFill>
            <a:blip r:embed="rId7" cstate="print"/>
            <a:stretch>
              <a:fillRect/>
            </a:stretch>
          </p:blipFill>
          <p:spPr>
            <a:xfrm>
              <a:off x="2264586" y="2234280"/>
              <a:ext cx="113221" cy="134142"/>
            </a:xfrm>
            <a:prstGeom prst="rect">
              <a:avLst/>
            </a:prstGeom>
          </p:spPr>
        </p:pic>
        <p:sp>
          <p:nvSpPr>
            <p:cNvPr id="18" name="object 13">
              <a:extLst>
                <a:ext uri="{FF2B5EF4-FFF2-40B4-BE49-F238E27FC236}">
                  <a16:creationId xmlns:a16="http://schemas.microsoft.com/office/drawing/2014/main" id="{479E15A1-C159-7854-5F40-372E2098D8A6}"/>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9" name="object 14">
              <a:extLst>
                <a:ext uri="{FF2B5EF4-FFF2-40B4-BE49-F238E27FC236}">
                  <a16:creationId xmlns:a16="http://schemas.microsoft.com/office/drawing/2014/main" id="{C0AE474D-2B02-8CA1-61F4-8B3766D1A923}"/>
                </a:ext>
              </a:extLst>
            </p:cNvPr>
            <p:cNvPicPr/>
            <p:nvPr/>
          </p:nvPicPr>
          <p:blipFill>
            <a:blip r:embed="rId8" cstate="print"/>
            <a:stretch>
              <a:fillRect/>
            </a:stretch>
          </p:blipFill>
          <p:spPr>
            <a:xfrm>
              <a:off x="2530110" y="2234284"/>
              <a:ext cx="92311" cy="134142"/>
            </a:xfrm>
            <a:prstGeom prst="rect">
              <a:avLst/>
            </a:prstGeom>
          </p:spPr>
        </p:pic>
        <p:pic>
          <p:nvPicPr>
            <p:cNvPr id="20" name="object 15">
              <a:extLst>
                <a:ext uri="{FF2B5EF4-FFF2-40B4-BE49-F238E27FC236}">
                  <a16:creationId xmlns:a16="http://schemas.microsoft.com/office/drawing/2014/main" id="{0A40AD7B-257F-C125-25C1-6BAF9FCE93BD}"/>
                </a:ext>
              </a:extLst>
            </p:cNvPr>
            <p:cNvPicPr/>
            <p:nvPr/>
          </p:nvPicPr>
          <p:blipFill>
            <a:blip r:embed="rId9" cstate="print"/>
            <a:stretch>
              <a:fillRect/>
            </a:stretch>
          </p:blipFill>
          <p:spPr>
            <a:xfrm>
              <a:off x="2650302" y="2231664"/>
              <a:ext cx="85264" cy="139576"/>
            </a:xfrm>
            <a:prstGeom prst="rect">
              <a:avLst/>
            </a:prstGeom>
          </p:spPr>
        </p:pic>
        <p:sp>
          <p:nvSpPr>
            <p:cNvPr id="21" name="object 16">
              <a:extLst>
                <a:ext uri="{FF2B5EF4-FFF2-40B4-BE49-F238E27FC236}">
                  <a16:creationId xmlns:a16="http://schemas.microsoft.com/office/drawing/2014/main" id="{B9B974AF-AE55-E0B6-1BF8-6B9B898F763F}"/>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2" name="object 17">
              <a:extLst>
                <a:ext uri="{FF2B5EF4-FFF2-40B4-BE49-F238E27FC236}">
                  <a16:creationId xmlns:a16="http://schemas.microsoft.com/office/drawing/2014/main" id="{C26FCC7A-C02C-2F26-8064-4842F07A1900}"/>
                </a:ext>
              </a:extLst>
            </p:cNvPr>
            <p:cNvPicPr/>
            <p:nvPr/>
          </p:nvPicPr>
          <p:blipFill>
            <a:blip r:embed="rId10" cstate="print"/>
            <a:stretch>
              <a:fillRect/>
            </a:stretch>
          </p:blipFill>
          <p:spPr>
            <a:xfrm>
              <a:off x="2830980" y="2233925"/>
              <a:ext cx="217271" cy="134620"/>
            </a:xfrm>
            <a:prstGeom prst="rect">
              <a:avLst/>
            </a:prstGeom>
          </p:spPr>
        </p:pic>
        <p:pic>
          <p:nvPicPr>
            <p:cNvPr id="23" name="object 18">
              <a:extLst>
                <a:ext uri="{FF2B5EF4-FFF2-40B4-BE49-F238E27FC236}">
                  <a16:creationId xmlns:a16="http://schemas.microsoft.com/office/drawing/2014/main" id="{D51D96E8-CD4B-C9ED-3509-3F26E8E0551C}"/>
                </a:ext>
              </a:extLst>
            </p:cNvPr>
            <p:cNvPicPr/>
            <p:nvPr/>
          </p:nvPicPr>
          <p:blipFill>
            <a:blip r:embed="rId11" cstate="print"/>
            <a:stretch>
              <a:fillRect/>
            </a:stretch>
          </p:blipFill>
          <p:spPr>
            <a:xfrm>
              <a:off x="3137399" y="2231666"/>
              <a:ext cx="122581" cy="139377"/>
            </a:xfrm>
            <a:prstGeom prst="rect">
              <a:avLst/>
            </a:prstGeom>
          </p:spPr>
        </p:pic>
        <p:pic>
          <p:nvPicPr>
            <p:cNvPr id="24" name="object 19">
              <a:extLst>
                <a:ext uri="{FF2B5EF4-FFF2-40B4-BE49-F238E27FC236}">
                  <a16:creationId xmlns:a16="http://schemas.microsoft.com/office/drawing/2014/main" id="{A411BA31-7A37-B8FF-53F9-4F4EB8A17D64}"/>
                </a:ext>
              </a:extLst>
            </p:cNvPr>
            <p:cNvPicPr/>
            <p:nvPr/>
          </p:nvPicPr>
          <p:blipFill>
            <a:blip r:embed="rId12" cstate="print"/>
            <a:stretch>
              <a:fillRect/>
            </a:stretch>
          </p:blipFill>
          <p:spPr>
            <a:xfrm>
              <a:off x="3302992" y="2234285"/>
              <a:ext cx="72594" cy="134132"/>
            </a:xfrm>
            <a:prstGeom prst="rect">
              <a:avLst/>
            </a:prstGeom>
          </p:spPr>
        </p:pic>
        <p:sp>
          <p:nvSpPr>
            <p:cNvPr id="25" name="object 20">
              <a:extLst>
                <a:ext uri="{FF2B5EF4-FFF2-40B4-BE49-F238E27FC236}">
                  <a16:creationId xmlns:a16="http://schemas.microsoft.com/office/drawing/2014/main" id="{EBCED752-0B82-AB57-9945-7FE9078A4D16}"/>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6" name="object 21">
              <a:extLst>
                <a:ext uri="{FF2B5EF4-FFF2-40B4-BE49-F238E27FC236}">
                  <a16:creationId xmlns:a16="http://schemas.microsoft.com/office/drawing/2014/main" id="{8BEC4A93-8ED7-5352-0779-A5383A079232}"/>
                </a:ext>
              </a:extLst>
            </p:cNvPr>
            <p:cNvPicPr/>
            <p:nvPr/>
          </p:nvPicPr>
          <p:blipFill>
            <a:blip r:embed="rId13" cstate="print"/>
            <a:stretch>
              <a:fillRect/>
            </a:stretch>
          </p:blipFill>
          <p:spPr>
            <a:xfrm>
              <a:off x="2821167" y="926515"/>
              <a:ext cx="915186" cy="1092200"/>
            </a:xfrm>
            <a:prstGeom prst="rect">
              <a:avLst/>
            </a:prstGeom>
          </p:spPr>
        </p:pic>
      </p:grpSp>
      <p:sp>
        <p:nvSpPr>
          <p:cNvPr id="4" name="Title 3">
            <a:extLst>
              <a:ext uri="{FF2B5EF4-FFF2-40B4-BE49-F238E27FC236}">
                <a16:creationId xmlns:a16="http://schemas.microsoft.com/office/drawing/2014/main" id="{CE8CCAD8-2A24-20F7-365D-917CFB7ECF5C}"/>
              </a:ext>
            </a:extLst>
          </p:cNvPr>
          <p:cNvSpPr>
            <a:spLocks noGrp="1"/>
          </p:cNvSpPr>
          <p:nvPr>
            <p:ph type="ctrTitle"/>
          </p:nvPr>
        </p:nvSpPr>
        <p:spPr/>
        <p:txBody>
          <a:bodyPr/>
          <a:lstStyle/>
          <a:p>
            <a:r>
              <a:rPr lang="en-GB" dirty="0"/>
              <a:t>Leave &amp; Absence</a:t>
            </a:r>
            <a:endParaRPr lang="en-GB" sz="5000" dirty="0"/>
          </a:p>
        </p:txBody>
      </p:sp>
    </p:spTree>
    <p:extLst>
      <p:ext uri="{BB962C8B-B14F-4D97-AF65-F5344CB8AC3E}">
        <p14:creationId xmlns:p14="http://schemas.microsoft.com/office/powerpoint/2010/main" val="364819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8F05D7-847C-4ECC-807D-8E83903C94B0}"/>
              </a:ext>
            </a:extLst>
          </p:cNvPr>
          <p:cNvSpPr>
            <a:spLocks noGrp="1"/>
          </p:cNvSpPr>
          <p:nvPr>
            <p:ph type="ctrTitle"/>
          </p:nvPr>
        </p:nvSpPr>
        <p:spPr/>
        <p:txBody>
          <a:bodyPr/>
          <a:lstStyle/>
          <a:p>
            <a:r>
              <a:rPr lang="en-GB" dirty="0">
                <a:solidFill>
                  <a:schemeClr val="tx1">
                    <a:lumMod val="90000"/>
                    <a:lumOff val="10000"/>
                  </a:schemeClr>
                </a:solidFill>
              </a:rPr>
              <a:t>Sick Leave</a:t>
            </a:r>
          </a:p>
        </p:txBody>
      </p:sp>
    </p:spTree>
    <p:extLst>
      <p:ext uri="{BB962C8B-B14F-4D97-AF65-F5344CB8AC3E}">
        <p14:creationId xmlns:p14="http://schemas.microsoft.com/office/powerpoint/2010/main" val="91604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8002F-1A53-F7EB-F6ED-BB61063E797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4D3726B-9A8C-2520-2CA8-36A380CDC4EA}"/>
              </a:ext>
            </a:extLst>
          </p:cNvPr>
          <p:cNvSpPr txBox="1"/>
          <p:nvPr/>
        </p:nvSpPr>
        <p:spPr>
          <a:xfrm>
            <a:off x="6768220" y="2306347"/>
            <a:ext cx="10187369" cy="923330"/>
          </a:xfrm>
          <a:prstGeom prst="rect">
            <a:avLst/>
          </a:prstGeom>
          <a:noFill/>
        </p:spPr>
        <p:txBody>
          <a:bodyPr wrap="square" lIns="182880" tIns="91440" rIns="182880" bIns="91440" rtlCol="0" anchor="t">
            <a:spAutoFit/>
          </a:bodyPr>
          <a:lstStyle/>
          <a:p>
            <a:pPr defTabSz="1828800">
              <a:defRPr/>
            </a:pPr>
            <a:r>
              <a:rPr lang="en-GB" sz="4800" b="1" dirty="0">
                <a:solidFill>
                  <a:schemeClr val="tx1">
                    <a:lumMod val="90000"/>
                    <a:lumOff val="10000"/>
                  </a:schemeClr>
                </a:solidFill>
                <a:latin typeface="Arial"/>
                <a:cs typeface="Arial"/>
              </a:rPr>
              <a:t>Sickness Absence Procedure</a:t>
            </a:r>
            <a:endParaRPr lang="en-GB" sz="4800" dirty="0">
              <a:solidFill>
                <a:schemeClr val="tx1">
                  <a:lumMod val="90000"/>
                  <a:lumOff val="10000"/>
                </a:schemeClr>
              </a:solidFill>
              <a:latin typeface="Arial"/>
              <a:cs typeface="Arial"/>
            </a:endParaRPr>
          </a:p>
        </p:txBody>
      </p:sp>
      <p:graphicFrame>
        <p:nvGraphicFramePr>
          <p:cNvPr id="7" name="Diagram 6">
            <a:extLst>
              <a:ext uri="{FF2B5EF4-FFF2-40B4-BE49-F238E27FC236}">
                <a16:creationId xmlns:a16="http://schemas.microsoft.com/office/drawing/2014/main" id="{98309750-3260-4760-8215-2155C5D372F7}"/>
              </a:ext>
            </a:extLst>
          </p:cNvPr>
          <p:cNvGraphicFramePr/>
          <p:nvPr>
            <p:extLst>
              <p:ext uri="{D42A27DB-BD31-4B8C-83A1-F6EECF244321}">
                <p14:modId xmlns:p14="http://schemas.microsoft.com/office/powerpoint/2010/main" val="1758804154"/>
              </p:ext>
            </p:extLst>
          </p:nvPr>
        </p:nvGraphicFramePr>
        <p:xfrm>
          <a:off x="1418603" y="3620043"/>
          <a:ext cx="21371416" cy="7612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5B99A36-BD2F-4CF0-B8A2-8EEAE5B7AD9A}"/>
              </a:ext>
            </a:extLst>
          </p:cNvPr>
          <p:cNvSpPr txBox="1"/>
          <p:nvPr/>
        </p:nvSpPr>
        <p:spPr>
          <a:xfrm>
            <a:off x="3540192" y="11650496"/>
            <a:ext cx="18221898" cy="646331"/>
          </a:xfrm>
          <a:prstGeom prst="rect">
            <a:avLst/>
          </a:prstGeom>
          <a:noFill/>
        </p:spPr>
        <p:txBody>
          <a:bodyPr wrap="square" lIns="91440" tIns="45720" rIns="91440" bIns="45720" anchor="t">
            <a:spAutoFit/>
          </a:bodyPr>
          <a:lstStyle/>
          <a:p>
            <a:r>
              <a:rPr lang="en-GB" sz="3600" b="1" dirty="0">
                <a:solidFill>
                  <a:schemeClr val="tx1">
                    <a:lumMod val="90000"/>
                    <a:lumOff val="10000"/>
                  </a:schemeClr>
                </a:solidFill>
              </a:rPr>
              <a:t>University Sickness Absence Policy – full details</a:t>
            </a:r>
            <a:r>
              <a:rPr lang="en-GB" sz="3600" dirty="0">
                <a:solidFill>
                  <a:schemeClr val="tx1">
                    <a:lumMod val="90000"/>
                    <a:lumOff val="10000"/>
                  </a:schemeClr>
                </a:solidFill>
              </a:rPr>
              <a:t>: </a:t>
            </a:r>
            <a:r>
              <a:rPr lang="en-GB" sz="3600" dirty="0">
                <a:solidFill>
                  <a:schemeClr val="tx1">
                    <a:lumMod val="90000"/>
                    <a:lumOff val="10000"/>
                  </a:schemeClr>
                </a:solidFill>
                <a:hlinkClick r:id="rId8">
                  <a:extLst>
                    <a:ext uri="{A12FA001-AC4F-418D-AE19-62706E023703}">
                      <ahyp:hlinkClr xmlns:ahyp="http://schemas.microsoft.com/office/drawing/2018/hyperlinkcolor" val="tx"/>
                    </a:ext>
                  </a:extLst>
                </a:hlinkClick>
              </a:rPr>
              <a:t>Sickness absence | HR Support</a:t>
            </a:r>
            <a:endParaRPr lang="en-GB" sz="3600" dirty="0">
              <a:solidFill>
                <a:schemeClr val="tx1">
                  <a:lumMod val="90000"/>
                  <a:lumOff val="10000"/>
                </a:schemeClr>
              </a:solidFill>
              <a:ea typeface="Roboto"/>
              <a:cs typeface="Roboto"/>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29230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3F9CBB-58E3-4B9E-B674-E4AA536225EB}"/>
              </a:ext>
            </a:extLst>
          </p:cNvPr>
          <p:cNvSpPr txBox="1"/>
          <p:nvPr/>
        </p:nvSpPr>
        <p:spPr>
          <a:xfrm>
            <a:off x="1992085" y="3357902"/>
            <a:ext cx="20946291" cy="7632859"/>
          </a:xfrm>
          <a:prstGeom prst="rect">
            <a:avLst/>
          </a:prstGeom>
          <a:noFill/>
        </p:spPr>
        <p:txBody>
          <a:bodyPr wrap="square" lIns="91440" tIns="45720" rIns="91440" bIns="45720" anchor="t">
            <a:spAutoFit/>
          </a:bodyPr>
          <a:lstStyle/>
          <a:p>
            <a:pPr algn="l" rtl="0" fontAlgn="base"/>
            <a:r>
              <a:rPr lang="en-GB" sz="3500" b="1" i="0" u="none" strike="noStrike" dirty="0">
                <a:solidFill>
                  <a:schemeClr val="tx1">
                    <a:lumMod val="90000"/>
                    <a:lumOff val="10000"/>
                  </a:schemeClr>
                </a:solidFill>
                <a:effectLst/>
                <a:latin typeface="Arial"/>
                <a:cs typeface="Arial"/>
              </a:rPr>
              <a:t>Sickness Reporting and Record Keeping</a:t>
            </a:r>
            <a:r>
              <a:rPr lang="en-US" sz="3500" b="0" i="0" dirty="0">
                <a:solidFill>
                  <a:schemeClr val="tx1">
                    <a:lumMod val="90000"/>
                    <a:lumOff val="10000"/>
                  </a:schemeClr>
                </a:solidFill>
                <a:effectLst/>
                <a:latin typeface="Arial"/>
                <a:cs typeface="Arial"/>
              </a:rPr>
              <a:t>​</a:t>
            </a:r>
          </a:p>
          <a:p>
            <a:pPr algn="l" rtl="0" fontAlgn="base"/>
            <a:r>
              <a:rPr lang="en-GB" sz="3500" b="0" i="0" dirty="0">
                <a:solidFill>
                  <a:schemeClr val="tx1">
                    <a:lumMod val="90000"/>
                    <a:lumOff val="10000"/>
                  </a:schemeClr>
                </a:solidFill>
                <a:effectLst/>
                <a:latin typeface="Arial"/>
                <a:cs typeface="Arial"/>
              </a:rPr>
              <a:t>​</a:t>
            </a:r>
          </a:p>
          <a:p>
            <a:pPr algn="l" rtl="0" fontAlgn="base"/>
            <a:r>
              <a:rPr lang="en-GB" sz="3500" b="1" i="0" u="none" strike="noStrike" dirty="0">
                <a:solidFill>
                  <a:schemeClr val="tx1">
                    <a:lumMod val="90000"/>
                    <a:lumOff val="10000"/>
                  </a:schemeClr>
                </a:solidFill>
                <a:effectLst/>
                <a:latin typeface="Arial"/>
                <a:cs typeface="Arial"/>
              </a:rPr>
              <a:t>What should be recorded? </a:t>
            </a:r>
            <a:r>
              <a:rPr lang="en-US"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rPr>
              <a:t>Member of staff should notify line manager/supervisor on the first day of sickness and provide:</a:t>
            </a:r>
            <a:r>
              <a:rPr lang="en-US" sz="3500" b="0" i="0" dirty="0">
                <a:solidFill>
                  <a:schemeClr val="tx1">
                    <a:lumMod val="90000"/>
                    <a:lumOff val="10000"/>
                  </a:schemeClr>
                </a:solidFill>
                <a:effectLst/>
                <a:latin typeface="Arial"/>
                <a:cs typeface="Arial"/>
              </a:rPr>
              <a:t>​</a:t>
            </a:r>
          </a:p>
          <a:p>
            <a:pPr algn="l" rtl="0" fontAlgn="base"/>
            <a:endParaRPr lang="en-US" sz="3500" b="0" i="0" dirty="0">
              <a:solidFill>
                <a:schemeClr val="tx1">
                  <a:lumMod val="90000"/>
                  <a:lumOff val="10000"/>
                </a:schemeClr>
              </a:solidFill>
              <a:effectLst/>
              <a:latin typeface="Segoe UI" panose="020B0502040204020203" pitchFamily="34" charset="0"/>
              <a:cs typeface="Segoe UI"/>
            </a:endParaRPr>
          </a:p>
          <a:p>
            <a:pPr algn="l" rtl="0" fontAlgn="base">
              <a:buFont typeface="+mj-lt"/>
              <a:buAutoNum type="arabicPeriod"/>
            </a:pPr>
            <a:r>
              <a:rPr lang="en-GB" sz="3500" b="0" i="0" u="none" strike="noStrike" dirty="0">
                <a:solidFill>
                  <a:schemeClr val="tx1">
                    <a:lumMod val="90000"/>
                    <a:lumOff val="10000"/>
                  </a:schemeClr>
                </a:solidFill>
                <a:effectLst/>
                <a:latin typeface="Arial"/>
                <a:cs typeface="Arial"/>
              </a:rPr>
              <a:t>Start date and anticipated duration of absence</a:t>
            </a:r>
            <a:r>
              <a:rPr lang="en-US" sz="3500" b="0" i="0" dirty="0">
                <a:solidFill>
                  <a:schemeClr val="tx1">
                    <a:lumMod val="90000"/>
                    <a:lumOff val="10000"/>
                  </a:schemeClr>
                </a:solidFill>
                <a:effectLst/>
                <a:latin typeface="Arial"/>
                <a:cs typeface="Arial"/>
              </a:rPr>
              <a:t>​</a:t>
            </a:r>
          </a:p>
          <a:p>
            <a:pPr algn="l" rtl="0" fontAlgn="base">
              <a:buFont typeface="+mj-lt"/>
              <a:buAutoNum type="arabicPeriod"/>
            </a:pPr>
            <a:r>
              <a:rPr lang="en-GB" sz="3500" b="0" i="0" u="none" strike="noStrike" dirty="0">
                <a:solidFill>
                  <a:schemeClr val="tx1">
                    <a:lumMod val="90000"/>
                    <a:lumOff val="10000"/>
                  </a:schemeClr>
                </a:solidFill>
                <a:effectLst/>
                <a:latin typeface="Arial"/>
                <a:cs typeface="Arial"/>
              </a:rPr>
              <a:t>Reason (optional employee is not obliged to provide this information)</a:t>
            </a:r>
            <a:r>
              <a:rPr lang="en-US" sz="3500" b="0" i="0" dirty="0">
                <a:solidFill>
                  <a:schemeClr val="tx1">
                    <a:lumMod val="90000"/>
                    <a:lumOff val="10000"/>
                  </a:schemeClr>
                </a:solidFill>
                <a:effectLst/>
                <a:latin typeface="Arial"/>
                <a:cs typeface="Arial"/>
              </a:rPr>
              <a:t>​</a:t>
            </a:r>
          </a:p>
          <a:p>
            <a:pPr algn="l" rtl="0" fontAlgn="base">
              <a:buFont typeface="+mj-lt"/>
              <a:buAutoNum type="arabicPeriod"/>
            </a:pPr>
            <a:r>
              <a:rPr lang="en-GB" sz="3500" b="0" i="0" u="none" strike="noStrike" dirty="0">
                <a:solidFill>
                  <a:schemeClr val="tx1">
                    <a:lumMod val="90000"/>
                    <a:lumOff val="10000"/>
                  </a:schemeClr>
                </a:solidFill>
                <a:effectLst/>
                <a:latin typeface="Arial"/>
                <a:cs typeface="Arial"/>
              </a:rPr>
              <a:t>Keep line manager updated during sickness absence (agree regularity with line manager/supervisor)</a:t>
            </a:r>
          </a:p>
          <a:p>
            <a:pPr algn="l" rtl="0" fontAlgn="base"/>
            <a:r>
              <a:rPr lang="en-GB" sz="3500" b="0" i="0" dirty="0">
                <a:solidFill>
                  <a:schemeClr val="tx1">
                    <a:lumMod val="90000"/>
                    <a:lumOff val="10000"/>
                  </a:schemeClr>
                </a:solidFill>
                <a:effectLst/>
                <a:latin typeface="Arial"/>
                <a:cs typeface="Arial"/>
              </a:rPr>
              <a:t>​</a:t>
            </a:r>
          </a:p>
          <a:p>
            <a:pPr algn="l" rtl="0" fontAlgn="base"/>
            <a:r>
              <a:rPr lang="en-GB" sz="3500" b="1" i="0" u="none" strike="noStrike" dirty="0">
                <a:solidFill>
                  <a:schemeClr val="tx1">
                    <a:lumMod val="90000"/>
                    <a:lumOff val="10000"/>
                  </a:schemeClr>
                </a:solidFill>
                <a:effectLst/>
                <a:latin typeface="Arial"/>
                <a:cs typeface="Arial"/>
              </a:rPr>
              <a:t>Data Protection</a:t>
            </a:r>
            <a:r>
              <a:rPr lang="en-US"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rPr>
              <a:t>All absence and medical records contain confidential information regraded as ‘sensitive personal data’ and needs to be administered in line with GDPR, UK data protection legislation and the University’s policy on data protection. </a:t>
            </a:r>
            <a:r>
              <a:rPr lang="en-US" sz="3500" b="0" i="0" dirty="0">
                <a:solidFill>
                  <a:schemeClr val="tx1">
                    <a:lumMod val="90000"/>
                    <a:lumOff val="10000"/>
                  </a:schemeClr>
                </a:solidFill>
                <a:effectLst/>
                <a:latin typeface="Arial"/>
                <a:cs typeface="Arial"/>
              </a:rPr>
              <a:t>​</a:t>
            </a:r>
          </a:p>
          <a:p>
            <a:pPr algn="l" rtl="0" fontAlgn="base"/>
            <a:r>
              <a:rPr lang="en-GB" sz="3500" b="0" i="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17220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3F9CBB-58E3-4B9E-B674-E4AA536225EB}"/>
              </a:ext>
            </a:extLst>
          </p:cNvPr>
          <p:cNvSpPr txBox="1"/>
          <p:nvPr/>
        </p:nvSpPr>
        <p:spPr>
          <a:xfrm>
            <a:off x="4082142" y="2495753"/>
            <a:ext cx="20946291" cy="10095071"/>
          </a:xfrm>
          <a:prstGeom prst="rect">
            <a:avLst/>
          </a:prstGeom>
          <a:noFill/>
        </p:spPr>
        <p:txBody>
          <a:bodyPr wrap="square" lIns="91440" tIns="45720" rIns="91440" bIns="45720" anchor="t">
            <a:spAutoFit/>
          </a:bodyPr>
          <a:lstStyle/>
          <a:p>
            <a:pPr algn="l" rtl="0" fontAlgn="base"/>
            <a:r>
              <a:rPr lang="en-GB" sz="4000" b="1" i="0" u="none" strike="noStrike" dirty="0">
                <a:solidFill>
                  <a:schemeClr val="tx1">
                    <a:lumMod val="90000"/>
                    <a:lumOff val="10000"/>
                  </a:schemeClr>
                </a:solidFill>
                <a:effectLst/>
                <a:latin typeface="Arial"/>
                <a:cs typeface="Arial"/>
              </a:rPr>
              <a:t>Responsibilities</a:t>
            </a:r>
          </a:p>
          <a:p>
            <a:pPr algn="l" rtl="0" fontAlgn="base"/>
            <a:r>
              <a:rPr lang="en-GB" sz="4000" b="1" i="0" u="none" strike="noStrike" dirty="0">
                <a:solidFill>
                  <a:srgbClr val="FF0000"/>
                </a:solidFill>
                <a:effectLst/>
                <a:latin typeface="Arial"/>
                <a:cs typeface="Arial"/>
              </a:rPr>
              <a:t> </a:t>
            </a:r>
            <a:endParaRPr lang="en-GB" sz="4000" b="1" i="0" u="none" strike="noStrike" dirty="0">
              <a:solidFill>
                <a:srgbClr val="002147"/>
              </a:solidFill>
              <a:effectLst/>
              <a:latin typeface="Arial" panose="020B0604020202020204" pitchFamily="34" charset="0"/>
            </a:endParaRPr>
          </a:p>
          <a:p>
            <a:pPr algn="l" rtl="0" fontAlgn="base"/>
            <a:r>
              <a:rPr lang="en-GB" sz="3500" b="1" i="0" u="none" strike="noStrike" dirty="0">
                <a:solidFill>
                  <a:schemeClr val="tx1">
                    <a:lumMod val="90000"/>
                    <a:lumOff val="10000"/>
                  </a:schemeClr>
                </a:solidFill>
                <a:effectLst/>
                <a:latin typeface="Arial"/>
                <a:cs typeface="Arial"/>
              </a:rPr>
              <a:t>Employee</a:t>
            </a:r>
            <a:r>
              <a:rPr lang="en-US" sz="3500" b="0" i="0" dirty="0">
                <a:solidFill>
                  <a:schemeClr val="tx1">
                    <a:lumMod val="90000"/>
                    <a:lumOff val="10000"/>
                  </a:schemeClr>
                </a:solidFill>
                <a:effectLst/>
                <a:latin typeface="Arial"/>
                <a:cs typeface="Arial"/>
              </a:rPr>
              <a:t>​</a:t>
            </a:r>
          </a:p>
          <a:p>
            <a:pPr algn="l" rtl="0" fontAlgn="base"/>
            <a:r>
              <a:rPr lang="en-GB" sz="35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Following sickness absence procedures – reporting sickness absences</a:t>
            </a:r>
            <a:r>
              <a:rPr lang="en-US" sz="3500" b="0" i="0" u="none" strike="noStrike" dirty="0">
                <a:solidFill>
                  <a:schemeClr val="tx1">
                    <a:lumMod val="90000"/>
                    <a:lumOff val="10000"/>
                  </a:schemeClr>
                </a:solidFill>
                <a:effectLst/>
                <a:latin typeface="Arial"/>
                <a:cs typeface="Arial"/>
              </a:rPr>
              <a:t> </a:t>
            </a:r>
            <a:r>
              <a:rPr lang="en-GB" sz="35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Communication with line manager </a:t>
            </a:r>
            <a:r>
              <a:rPr lang="en-US" sz="35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Seeking and following advice and support provided </a:t>
            </a:r>
            <a:r>
              <a:rPr lang="en-US" sz="3500" b="0" i="0" dirty="0">
                <a:solidFill>
                  <a:schemeClr val="tx1">
                    <a:lumMod val="90000"/>
                    <a:lumOff val="10000"/>
                  </a:schemeClr>
                </a:solidFill>
                <a:effectLst/>
                <a:latin typeface="Arial"/>
                <a:cs typeface="Arial"/>
              </a:rPr>
              <a:t>​</a:t>
            </a:r>
          </a:p>
          <a:p>
            <a:pPr algn="l" rtl="0" fontAlgn="base"/>
            <a:r>
              <a:rPr lang="en-GB" sz="3500" b="0" i="0" dirty="0">
                <a:solidFill>
                  <a:schemeClr val="tx1">
                    <a:lumMod val="90000"/>
                    <a:lumOff val="10000"/>
                  </a:schemeClr>
                </a:solidFill>
                <a:effectLst/>
                <a:latin typeface="Arial"/>
                <a:cs typeface="Arial"/>
              </a:rPr>
              <a:t>​</a:t>
            </a:r>
          </a:p>
          <a:p>
            <a:pPr algn="l" rtl="0" fontAlgn="base"/>
            <a:r>
              <a:rPr lang="en-GB" sz="3500" b="1" i="0" u="none" strike="noStrike" dirty="0">
                <a:solidFill>
                  <a:schemeClr val="tx1">
                    <a:lumMod val="90000"/>
                    <a:lumOff val="10000"/>
                  </a:schemeClr>
                </a:solidFill>
                <a:effectLst/>
                <a:latin typeface="Arial"/>
                <a:cs typeface="Arial"/>
              </a:rPr>
              <a:t>Line Manager</a:t>
            </a:r>
            <a:r>
              <a:rPr lang="en-US" sz="3500" b="0" i="0" dirty="0">
                <a:solidFill>
                  <a:schemeClr val="tx1">
                    <a:lumMod val="90000"/>
                    <a:lumOff val="10000"/>
                  </a:schemeClr>
                </a:solidFill>
                <a:effectLst/>
                <a:latin typeface="Arial"/>
                <a:cs typeface="Arial"/>
              </a:rPr>
              <a:t>​</a:t>
            </a:r>
          </a:p>
          <a:p>
            <a:pPr algn="l" rtl="0" fontAlgn="base"/>
            <a:endParaRPr lang="en-US" sz="3500" b="0" i="0" dirty="0">
              <a:solidFill>
                <a:schemeClr val="tx1">
                  <a:lumMod val="90000"/>
                  <a:lumOff val="10000"/>
                </a:schemeClr>
              </a:solidFill>
              <a:effectLst/>
              <a:latin typeface="Arial" panose="020B0604020202020204" pitchFamily="34" charset="0"/>
              <a:cs typeface="Arial"/>
            </a:endParaRP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Recording sickness absences</a:t>
            </a:r>
            <a:r>
              <a:rPr lang="en-US" sz="3500" b="0" i="0" u="none" strike="noStrike" dirty="0">
                <a:solidFill>
                  <a:schemeClr val="tx1">
                    <a:lumMod val="90000"/>
                    <a:lumOff val="10000"/>
                  </a:schemeClr>
                </a:solidFill>
                <a:effectLst/>
                <a:latin typeface="Arial"/>
                <a:cs typeface="Arial"/>
              </a:rPr>
              <a:t> </a:t>
            </a:r>
            <a:r>
              <a:rPr lang="en-GB" sz="35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Communication with employee </a:t>
            </a:r>
            <a:r>
              <a:rPr lang="en-US" sz="35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Following sickness absence procedures to support staff </a:t>
            </a:r>
            <a:r>
              <a:rPr lang="en-US" sz="35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Signposting support and seeking relevant expertise when required </a:t>
            </a:r>
            <a:r>
              <a:rPr lang="en-US" sz="35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Listening/understanding </a:t>
            </a:r>
            <a:r>
              <a:rPr lang="en-US" sz="35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3500" b="0" i="0" u="none" strike="noStrike" dirty="0">
                <a:solidFill>
                  <a:schemeClr val="tx1">
                    <a:lumMod val="90000"/>
                    <a:lumOff val="10000"/>
                  </a:schemeClr>
                </a:solidFill>
                <a:effectLst/>
                <a:latin typeface="Arial"/>
                <a:cs typeface="Arial"/>
              </a:rPr>
              <a:t>Supporting return to work process </a:t>
            </a:r>
            <a:r>
              <a:rPr lang="en-US" sz="3500" b="0" i="0" dirty="0">
                <a:solidFill>
                  <a:schemeClr val="tx1">
                    <a:lumMod val="90000"/>
                    <a:lumOff val="10000"/>
                  </a:schemeClr>
                </a:solidFill>
                <a:effectLst/>
                <a:latin typeface="Arial"/>
                <a:cs typeface="Arial"/>
              </a:rPr>
              <a:t>​</a:t>
            </a:r>
          </a:p>
          <a:p>
            <a:pPr algn="l" rtl="0" fontAlgn="base"/>
            <a:r>
              <a:rPr lang="en-GB" sz="4000" b="0" i="0" dirty="0">
                <a:solidFill>
                  <a:srgbClr val="000000"/>
                </a:solidFill>
                <a:effectLst/>
                <a:latin typeface="Arial"/>
                <a:cs typeface="Arial"/>
              </a:rPr>
              <a:t>​</a:t>
            </a:r>
          </a:p>
          <a:p>
            <a:pPr algn="l" rtl="0" fontAlgn="base">
              <a:buFont typeface="Arial" panose="020B0604020202020204" pitchFamily="34" charset="0"/>
              <a:buChar char="•"/>
            </a:pPr>
            <a:endParaRPr lang="en-GB" sz="40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75554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3F9CBB-58E3-4B9E-B674-E4AA536225EB}"/>
              </a:ext>
            </a:extLst>
          </p:cNvPr>
          <p:cNvSpPr txBox="1"/>
          <p:nvPr/>
        </p:nvSpPr>
        <p:spPr>
          <a:xfrm>
            <a:off x="1410788" y="3253399"/>
            <a:ext cx="21370835" cy="9325630"/>
          </a:xfrm>
          <a:prstGeom prst="rect">
            <a:avLst/>
          </a:prstGeom>
          <a:noFill/>
        </p:spPr>
        <p:txBody>
          <a:bodyPr wrap="square" lIns="91440" tIns="45720" rIns="91440" bIns="45720" anchor="t">
            <a:spAutoFit/>
          </a:bodyPr>
          <a:lstStyle/>
          <a:p>
            <a:pPr algn="l" rtl="0" fontAlgn="base"/>
            <a:r>
              <a:rPr lang="en-GB" sz="4000" i="0" dirty="0">
                <a:solidFill>
                  <a:srgbClr val="000000"/>
                </a:solidFill>
                <a:effectLst/>
                <a:latin typeface="Arial"/>
                <a:cs typeface="Arial"/>
              </a:rPr>
              <a:t>​</a:t>
            </a:r>
          </a:p>
          <a:p>
            <a:pPr algn="l" rtl="0" fontAlgn="base"/>
            <a:r>
              <a:rPr lang="en-GB" sz="4000" b="1" i="0" u="none" strike="noStrike" dirty="0">
                <a:solidFill>
                  <a:schemeClr val="tx1">
                    <a:lumMod val="90000"/>
                    <a:lumOff val="10000"/>
                  </a:schemeClr>
                </a:solidFill>
                <a:effectLst/>
                <a:latin typeface="Arial"/>
                <a:cs typeface="Arial"/>
              </a:rPr>
              <a:t>HR</a:t>
            </a:r>
            <a:r>
              <a:rPr lang="en-US" sz="4000" b="1" i="0" dirty="0">
                <a:solidFill>
                  <a:schemeClr val="tx1">
                    <a:lumMod val="90000"/>
                    <a:lumOff val="10000"/>
                  </a:schemeClr>
                </a:solidFill>
                <a:effectLst/>
                <a:latin typeface="Arial"/>
                <a:cs typeface="Arial"/>
              </a:rPr>
              <a:t>​</a:t>
            </a:r>
          </a:p>
          <a:p>
            <a:pPr algn="l" rtl="0" fontAlgn="base"/>
            <a:r>
              <a:rPr lang="en-GB" sz="400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4000" i="0" u="none" strike="noStrike" dirty="0">
                <a:solidFill>
                  <a:schemeClr val="tx1">
                    <a:lumMod val="90000"/>
                    <a:lumOff val="10000"/>
                  </a:schemeClr>
                </a:solidFill>
                <a:effectLst/>
                <a:latin typeface="Arial"/>
                <a:cs typeface="Arial"/>
              </a:rPr>
              <a:t>Providing advice, guidance and support to manager and employee in relation to the University’s sickness absence policy </a:t>
            </a:r>
            <a:r>
              <a:rPr lang="en-US" sz="400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4000" i="0" u="none" strike="noStrike" dirty="0">
                <a:solidFill>
                  <a:schemeClr val="tx1">
                    <a:lumMod val="90000"/>
                    <a:lumOff val="10000"/>
                  </a:schemeClr>
                </a:solidFill>
                <a:effectLst/>
                <a:latin typeface="Arial"/>
                <a:cs typeface="Arial"/>
              </a:rPr>
              <a:t>Ensuring compliance with University policy and employment legislation </a:t>
            </a:r>
            <a:r>
              <a:rPr lang="en-US" sz="400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4000" i="0" u="none" strike="noStrike" dirty="0">
                <a:solidFill>
                  <a:schemeClr val="tx1">
                    <a:lumMod val="90000"/>
                    <a:lumOff val="10000"/>
                  </a:schemeClr>
                </a:solidFill>
                <a:effectLst/>
                <a:latin typeface="Arial"/>
                <a:cs typeface="Arial"/>
              </a:rPr>
              <a:t>Facilitating OH referrals and specialist support </a:t>
            </a:r>
            <a:r>
              <a:rPr lang="en-US" sz="400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4000" i="0" u="none" strike="noStrike" dirty="0">
                <a:solidFill>
                  <a:schemeClr val="tx1">
                    <a:lumMod val="90000"/>
                    <a:lumOff val="10000"/>
                  </a:schemeClr>
                </a:solidFill>
                <a:effectLst/>
                <a:latin typeface="Arial"/>
                <a:cs typeface="Arial"/>
              </a:rPr>
              <a:t>Supporting work-related and Long Term sickness absence </a:t>
            </a:r>
            <a:r>
              <a:rPr lang="en-US" sz="400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4000" i="0" u="none" strike="noStrike" dirty="0">
                <a:solidFill>
                  <a:schemeClr val="tx1">
                    <a:lumMod val="90000"/>
                    <a:lumOff val="10000"/>
                  </a:schemeClr>
                </a:solidFill>
                <a:effectLst/>
                <a:latin typeface="Arial"/>
                <a:cs typeface="Arial"/>
              </a:rPr>
              <a:t>Supporting line managers with complex cases (including capability)</a:t>
            </a:r>
            <a:r>
              <a:rPr lang="en-US" sz="4000" i="0" u="none" strike="noStrike" dirty="0">
                <a:solidFill>
                  <a:schemeClr val="tx1">
                    <a:lumMod val="90000"/>
                    <a:lumOff val="10000"/>
                  </a:schemeClr>
                </a:solidFill>
                <a:effectLst/>
                <a:latin typeface="Arial"/>
                <a:cs typeface="Arial"/>
              </a:rPr>
              <a:t> </a:t>
            </a:r>
            <a:r>
              <a:rPr lang="en-US" sz="4000" i="0" dirty="0">
                <a:solidFill>
                  <a:schemeClr val="tx1">
                    <a:lumMod val="90000"/>
                    <a:lumOff val="10000"/>
                  </a:schemeClr>
                </a:solidFill>
                <a:effectLst/>
                <a:latin typeface="Arial"/>
                <a:cs typeface="Arial"/>
              </a:rPr>
              <a:t>​</a:t>
            </a:r>
          </a:p>
          <a:p>
            <a:pPr algn="l" rtl="0" fontAlgn="base">
              <a:buFont typeface="Arial" panose="020B0604020202020204" pitchFamily="34" charset="0"/>
              <a:buChar char="•"/>
            </a:pPr>
            <a:endParaRPr lang="en-US" sz="4000" i="0" dirty="0">
              <a:solidFill>
                <a:schemeClr val="tx1">
                  <a:lumMod val="90000"/>
                  <a:lumOff val="10000"/>
                </a:schemeClr>
              </a:solidFill>
              <a:effectLst/>
              <a:latin typeface="Arial" panose="020B0604020202020204" pitchFamily="34" charset="0"/>
              <a:cs typeface="Arial"/>
            </a:endParaRPr>
          </a:p>
          <a:p>
            <a:pPr algn="l" rtl="0" fontAlgn="base"/>
            <a:r>
              <a:rPr lang="en-US" sz="4000" b="1" i="0" u="none" strike="noStrike" dirty="0">
                <a:solidFill>
                  <a:schemeClr val="tx1">
                    <a:lumMod val="90000"/>
                    <a:lumOff val="10000"/>
                  </a:schemeClr>
                </a:solidFill>
                <a:effectLst/>
                <a:latin typeface="Arial"/>
                <a:cs typeface="Arial"/>
              </a:rPr>
              <a:t>Occupational Heath (OH)</a:t>
            </a:r>
            <a:r>
              <a:rPr lang="en-US" sz="4000" b="1"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endParaRPr lang="en-US" sz="4000" i="0" dirty="0">
              <a:solidFill>
                <a:schemeClr val="tx1">
                  <a:lumMod val="90000"/>
                  <a:lumOff val="10000"/>
                </a:schemeClr>
              </a:solidFill>
              <a:effectLst/>
              <a:latin typeface="Arial" panose="020B0604020202020204" pitchFamily="34" charset="0"/>
              <a:cs typeface="Arial"/>
            </a:endParaRPr>
          </a:p>
          <a:p>
            <a:pPr marL="571500" indent="-571500" algn="l" rtl="0" fontAlgn="base">
              <a:buFont typeface="Arial" panose="020B0604020202020204" pitchFamily="34" charset="0"/>
              <a:buChar char="•"/>
            </a:pPr>
            <a:r>
              <a:rPr lang="en-GB" sz="4000" i="0" u="none" strike="noStrike" dirty="0">
                <a:solidFill>
                  <a:schemeClr val="tx1">
                    <a:lumMod val="90000"/>
                    <a:lumOff val="10000"/>
                  </a:schemeClr>
                </a:solidFill>
                <a:effectLst/>
                <a:latin typeface="Arial"/>
                <a:cs typeface="Arial"/>
              </a:rPr>
              <a:t>Providing advice on health concerns within the context of the workplace</a:t>
            </a:r>
            <a:r>
              <a:rPr lang="en-US" sz="400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4000" i="0" u="none" strike="noStrike" dirty="0">
                <a:solidFill>
                  <a:schemeClr val="tx1">
                    <a:lumMod val="90000"/>
                    <a:lumOff val="10000"/>
                  </a:schemeClr>
                </a:solidFill>
                <a:effectLst/>
                <a:latin typeface="Arial"/>
                <a:cs typeface="Arial"/>
              </a:rPr>
              <a:t>Advice on specialist support and sources e.g. Staff Disability Advisor </a:t>
            </a:r>
            <a:r>
              <a:rPr lang="en-US" sz="4000" i="0" dirty="0">
                <a:solidFill>
                  <a:schemeClr val="tx1">
                    <a:lumMod val="90000"/>
                    <a:lumOff val="10000"/>
                  </a:schemeClr>
                </a:solidFill>
                <a:effectLst/>
                <a:latin typeface="Arial"/>
                <a:cs typeface="Arial"/>
              </a:rPr>
              <a:t>​</a:t>
            </a:r>
          </a:p>
          <a:p>
            <a:pPr algn="l" rtl="0" fontAlgn="base"/>
            <a:r>
              <a:rPr lang="en-GB" sz="4000" b="0" i="0" dirty="0">
                <a:solidFill>
                  <a:srgbClr val="000000"/>
                </a:solidFill>
                <a:effectLst/>
                <a:latin typeface="Arial"/>
                <a:cs typeface="Arial"/>
              </a:rPr>
              <a:t>​</a:t>
            </a:r>
          </a:p>
        </p:txBody>
      </p:sp>
    </p:spTree>
    <p:extLst>
      <p:ext uri="{BB962C8B-B14F-4D97-AF65-F5344CB8AC3E}">
        <p14:creationId xmlns:p14="http://schemas.microsoft.com/office/powerpoint/2010/main" val="124291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4B86-CE4A-4567-BDDA-66F3E08B372A}"/>
              </a:ext>
            </a:extLst>
          </p:cNvPr>
          <p:cNvSpPr>
            <a:spLocks noGrp="1"/>
          </p:cNvSpPr>
          <p:nvPr>
            <p:ph type="title"/>
          </p:nvPr>
        </p:nvSpPr>
        <p:spPr>
          <a:xfrm>
            <a:off x="8051799" y="2194558"/>
            <a:ext cx="7336246" cy="1422709"/>
          </a:xfrm>
        </p:spPr>
        <p:txBody>
          <a:bodyPr/>
          <a:lstStyle/>
          <a:p>
            <a:r>
              <a:rPr lang="en-GB" dirty="0">
                <a:solidFill>
                  <a:schemeClr val="tx1">
                    <a:lumMod val="90000"/>
                    <a:lumOff val="10000"/>
                  </a:schemeClr>
                </a:solidFill>
                <a:latin typeface="Arial"/>
                <a:cs typeface="Arial"/>
              </a:rPr>
              <a:t>Self- certification</a:t>
            </a:r>
          </a:p>
        </p:txBody>
      </p:sp>
      <p:sp>
        <p:nvSpPr>
          <p:cNvPr id="3" name="Content Placeholder 2">
            <a:extLst>
              <a:ext uri="{FF2B5EF4-FFF2-40B4-BE49-F238E27FC236}">
                <a16:creationId xmlns:a16="http://schemas.microsoft.com/office/drawing/2014/main" id="{A7230239-1A1F-4C3F-BEA9-A4C9ACFC5451}"/>
              </a:ext>
            </a:extLst>
          </p:cNvPr>
          <p:cNvSpPr>
            <a:spLocks noGrp="1"/>
          </p:cNvSpPr>
          <p:nvPr>
            <p:ph idx="1"/>
          </p:nvPr>
        </p:nvSpPr>
        <p:spPr>
          <a:xfrm>
            <a:off x="1337492" y="4399407"/>
            <a:ext cx="21548634" cy="5559117"/>
          </a:xfrm>
        </p:spPr>
        <p:txBody>
          <a:bodyPr/>
          <a:lstStyle/>
          <a:p>
            <a:pPr algn="l" rtl="0" fontAlgn="base"/>
            <a:r>
              <a:rPr lang="en-GB" sz="4500" b="1" i="0" u="none" strike="noStrike" dirty="0">
                <a:solidFill>
                  <a:schemeClr val="tx1">
                    <a:lumMod val="90000"/>
                    <a:lumOff val="10000"/>
                  </a:schemeClr>
                </a:solidFill>
                <a:effectLst/>
                <a:latin typeface="Arial"/>
                <a:cs typeface="Arial"/>
              </a:rPr>
              <a:t>Self-Certification</a:t>
            </a:r>
            <a:r>
              <a:rPr lang="en-US" sz="4500" b="0" i="0" dirty="0">
                <a:solidFill>
                  <a:schemeClr val="tx1">
                    <a:lumMod val="90000"/>
                    <a:lumOff val="10000"/>
                  </a:schemeClr>
                </a:solidFill>
                <a:effectLst/>
                <a:latin typeface="Arial"/>
                <a:cs typeface="Arial"/>
              </a:rPr>
              <a:t>​</a:t>
            </a:r>
          </a:p>
          <a:p>
            <a:pPr fontAlgn="base"/>
            <a:r>
              <a:rPr lang="en-GB" sz="4500" i="0" dirty="0">
                <a:solidFill>
                  <a:schemeClr val="tx1">
                    <a:lumMod val="90000"/>
                    <a:lumOff val="10000"/>
                  </a:schemeClr>
                </a:solidFill>
                <a:effectLst/>
                <a:latin typeface="Arial"/>
                <a:cs typeface="Arial"/>
              </a:rPr>
              <a:t>This process can now be completed within HR Self-Service</a:t>
            </a:r>
            <a:r>
              <a:rPr lang="en-GB" sz="4500" dirty="0">
                <a:solidFill>
                  <a:schemeClr val="tx1">
                    <a:lumMod val="90000"/>
                    <a:lumOff val="10000"/>
                  </a:schemeClr>
                </a:solidFill>
                <a:latin typeface="Arial"/>
                <a:cs typeface="Arial"/>
              </a:rPr>
              <a:t>, </a:t>
            </a:r>
            <a:r>
              <a:rPr lang="en-GB" sz="4500" i="0" dirty="0">
                <a:solidFill>
                  <a:schemeClr val="tx1">
                    <a:lumMod val="90000"/>
                    <a:lumOff val="10000"/>
                  </a:schemeClr>
                </a:solidFill>
                <a:effectLst/>
                <a:latin typeface="Arial"/>
                <a:cs typeface="Arial"/>
              </a:rPr>
              <a:t>as part of the sickness recording process (further information on the steps for this can be found online: </a:t>
            </a:r>
            <a:r>
              <a:rPr lang="en-GB" sz="4500" dirty="0">
                <a:solidFill>
                  <a:schemeClr val="tx1">
                    <a:lumMod val="90000"/>
                    <a:lumOff val="10000"/>
                  </a:schemeClr>
                </a:solidFill>
                <a:latin typeface="Arial"/>
                <a:cs typeface="Arial"/>
                <a:hlinkClick r:id="rId3">
                  <a:extLst>
                    <a:ext uri="{A12FA001-AC4F-418D-AE19-62706E023703}">
                      <ahyp:hlinkClr xmlns:ahyp="http://schemas.microsoft.com/office/drawing/2018/hyperlinkcolor" val="tx"/>
                    </a:ext>
                  </a:extLst>
                </a:hlinkClick>
              </a:rPr>
              <a:t>Record annual leave, sickness and other absence | HR Systems</a:t>
            </a:r>
            <a:r>
              <a:rPr lang="en-GB" sz="4500" i="0" dirty="0">
                <a:solidFill>
                  <a:schemeClr val="tx1">
                    <a:lumMod val="90000"/>
                    <a:lumOff val="10000"/>
                  </a:schemeClr>
                </a:solidFill>
                <a:effectLst/>
                <a:latin typeface="Arial"/>
                <a:cs typeface="Arial"/>
              </a:rPr>
              <a:t>)</a:t>
            </a:r>
          </a:p>
          <a:p>
            <a:pPr algn="l" rtl="0" fontAlgn="base"/>
            <a:endParaRPr lang="en-GB" sz="4500" i="0" dirty="0">
              <a:solidFill>
                <a:srgbClr val="002060"/>
              </a:solidFill>
              <a:effectLst/>
              <a:latin typeface="Arial" panose="020B0604020202020204" pitchFamily="34" charset="0"/>
              <a:cs typeface="Arial" panose="020B0604020202020204" pitchFamily="34" charset="0"/>
            </a:endParaRPr>
          </a:p>
          <a:p>
            <a:endParaRPr lang="en-GB" sz="4500" dirty="0"/>
          </a:p>
        </p:txBody>
      </p:sp>
    </p:spTree>
    <p:extLst>
      <p:ext uri="{BB962C8B-B14F-4D97-AF65-F5344CB8AC3E}">
        <p14:creationId xmlns:p14="http://schemas.microsoft.com/office/powerpoint/2010/main" val="205870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3F9CBB-58E3-4B9E-B674-E4AA536225EB}"/>
              </a:ext>
            </a:extLst>
          </p:cNvPr>
          <p:cNvSpPr txBox="1"/>
          <p:nvPr/>
        </p:nvSpPr>
        <p:spPr>
          <a:xfrm>
            <a:off x="1463040" y="2574131"/>
            <a:ext cx="21370835" cy="9479518"/>
          </a:xfrm>
          <a:prstGeom prst="rect">
            <a:avLst/>
          </a:prstGeom>
          <a:noFill/>
        </p:spPr>
        <p:txBody>
          <a:bodyPr wrap="square" lIns="91440" tIns="45720" rIns="91440" bIns="45720" anchor="t">
            <a:spAutoFit/>
          </a:bodyPr>
          <a:lstStyle/>
          <a:p>
            <a:pPr algn="l" rtl="0" fontAlgn="base"/>
            <a:r>
              <a:rPr lang="en-GB" sz="4500" b="0" i="0" dirty="0">
                <a:solidFill>
                  <a:srgbClr val="000000"/>
                </a:solidFill>
                <a:effectLst/>
                <a:latin typeface="Arial"/>
                <a:cs typeface="Arial"/>
              </a:rPr>
              <a:t>​</a:t>
            </a:r>
          </a:p>
          <a:p>
            <a:pPr algn="l" rtl="0" fontAlgn="base"/>
            <a:r>
              <a:rPr lang="en-GB" sz="4000" b="1" i="0" u="none" strike="noStrike" dirty="0">
                <a:solidFill>
                  <a:schemeClr val="tx1">
                    <a:lumMod val="90000"/>
                    <a:lumOff val="10000"/>
                  </a:schemeClr>
                </a:solidFill>
                <a:effectLst/>
                <a:latin typeface="Arial"/>
                <a:cs typeface="Arial"/>
              </a:rPr>
              <a:t>Sickness Absence over 7 calendar days – Fit Note</a:t>
            </a:r>
            <a:r>
              <a:rPr lang="en-US" sz="4000" b="0" i="0" dirty="0">
                <a:solidFill>
                  <a:schemeClr val="tx1">
                    <a:lumMod val="90000"/>
                    <a:lumOff val="10000"/>
                  </a:schemeClr>
                </a:solidFill>
                <a:effectLst/>
                <a:latin typeface="Arial"/>
                <a:cs typeface="Arial"/>
              </a:rPr>
              <a:t>​</a:t>
            </a:r>
          </a:p>
          <a:p>
            <a:pPr algn="l" rtl="0" fontAlgn="base"/>
            <a:endParaRPr lang="en-US" sz="4000" b="0" i="0" dirty="0">
              <a:solidFill>
                <a:schemeClr val="tx1">
                  <a:lumMod val="90000"/>
                  <a:lumOff val="10000"/>
                </a:schemeClr>
              </a:solidFill>
              <a:effectLst/>
              <a:latin typeface="Segoe UI" panose="020B0502040204020203" pitchFamily="34" charset="0"/>
              <a:cs typeface="Segoe UI"/>
            </a:endParaRPr>
          </a:p>
          <a:p>
            <a:pPr algn="l" rtl="0" fontAlgn="base"/>
            <a:r>
              <a:rPr lang="en-GB" sz="4000" b="0" i="0" u="none" strike="noStrike" dirty="0">
                <a:solidFill>
                  <a:schemeClr val="tx1">
                    <a:lumMod val="90000"/>
                    <a:lumOff val="10000"/>
                  </a:schemeClr>
                </a:solidFill>
                <a:effectLst/>
                <a:latin typeface="Arial"/>
                <a:cs typeface="Arial"/>
              </a:rPr>
              <a:t>A doctor’s certificate or ‘</a:t>
            </a:r>
            <a:r>
              <a:rPr lang="en-GB" sz="4000" b="1" i="0" u="none" strike="noStrike" dirty="0">
                <a:solidFill>
                  <a:schemeClr val="tx1">
                    <a:lumMod val="90000"/>
                    <a:lumOff val="10000"/>
                  </a:schemeClr>
                </a:solidFill>
                <a:effectLst/>
                <a:latin typeface="Arial"/>
                <a:cs typeface="Arial"/>
              </a:rPr>
              <a:t>Fit Note</a:t>
            </a:r>
            <a:r>
              <a:rPr lang="en-GB" sz="4000" b="0" i="0" u="none" strike="noStrike" dirty="0">
                <a:solidFill>
                  <a:schemeClr val="tx1">
                    <a:lumMod val="90000"/>
                    <a:lumOff val="10000"/>
                  </a:schemeClr>
                </a:solidFill>
                <a:effectLst/>
                <a:latin typeface="Arial"/>
                <a:cs typeface="Arial"/>
              </a:rPr>
              <a:t>’ was introduced in April 2010, a statement of fitness to work should be obtained and a copy sent to HR as soon as possible.</a:t>
            </a:r>
            <a:r>
              <a:rPr lang="en-US" sz="4000" b="0" i="0" dirty="0">
                <a:solidFill>
                  <a:schemeClr val="tx1">
                    <a:lumMod val="90000"/>
                    <a:lumOff val="10000"/>
                  </a:schemeClr>
                </a:solidFill>
                <a:effectLst/>
                <a:latin typeface="Arial"/>
                <a:cs typeface="Arial"/>
              </a:rPr>
              <a:t>​</a:t>
            </a:r>
            <a:r>
              <a:rPr lang="en-GB" sz="4000" b="0" i="0" u="none" strike="noStrike" dirty="0">
                <a:solidFill>
                  <a:schemeClr val="tx1">
                    <a:lumMod val="90000"/>
                    <a:lumOff val="10000"/>
                  </a:schemeClr>
                </a:solidFill>
                <a:effectLst/>
                <a:latin typeface="Arial"/>
                <a:cs typeface="Arial"/>
              </a:rPr>
              <a:t>The employee should continue to send in certificates for the duration of the sickness </a:t>
            </a:r>
            <a:r>
              <a:rPr lang="en-US" sz="4000" b="0" i="0" dirty="0">
                <a:solidFill>
                  <a:schemeClr val="tx1">
                    <a:lumMod val="90000"/>
                    <a:lumOff val="10000"/>
                  </a:schemeClr>
                </a:solidFill>
                <a:effectLst/>
                <a:latin typeface="Arial"/>
                <a:cs typeface="Arial"/>
              </a:rPr>
              <a:t>​ </a:t>
            </a:r>
            <a:r>
              <a:rPr lang="en-GB" sz="4000" b="0" i="0" u="none" strike="noStrike" dirty="0">
                <a:solidFill>
                  <a:schemeClr val="tx1">
                    <a:lumMod val="90000"/>
                    <a:lumOff val="10000"/>
                  </a:schemeClr>
                </a:solidFill>
                <a:effectLst/>
                <a:latin typeface="Arial"/>
                <a:cs typeface="Arial"/>
              </a:rPr>
              <a:t>(to be sent to HR).</a:t>
            </a:r>
            <a:r>
              <a:rPr lang="en-US" sz="4000" b="0" i="0" dirty="0">
                <a:solidFill>
                  <a:schemeClr val="tx1">
                    <a:lumMod val="90000"/>
                    <a:lumOff val="10000"/>
                  </a:schemeClr>
                </a:solidFill>
                <a:effectLst/>
                <a:latin typeface="Arial"/>
                <a:cs typeface="Arial"/>
              </a:rPr>
              <a:t>​</a:t>
            </a:r>
          </a:p>
          <a:p>
            <a:pPr algn="l" rtl="0" fontAlgn="base"/>
            <a:endParaRPr lang="en-US" sz="4000" b="0" i="0" dirty="0">
              <a:solidFill>
                <a:schemeClr val="tx1">
                  <a:lumMod val="90000"/>
                  <a:lumOff val="10000"/>
                </a:schemeClr>
              </a:solidFill>
              <a:effectLst/>
              <a:latin typeface="Segoe UI" panose="020B0502040204020203" pitchFamily="34" charset="0"/>
              <a:cs typeface="Segoe UI"/>
            </a:endParaRPr>
          </a:p>
          <a:p>
            <a:pPr algn="l" rtl="0" fontAlgn="base"/>
            <a:r>
              <a:rPr lang="en-GB" sz="4000" b="0" i="0" u="none" strike="noStrike" dirty="0">
                <a:solidFill>
                  <a:schemeClr val="tx1">
                    <a:lumMod val="90000"/>
                    <a:lumOff val="10000"/>
                  </a:schemeClr>
                </a:solidFill>
                <a:effectLst/>
                <a:latin typeface="Arial"/>
                <a:cs typeface="Arial"/>
              </a:rPr>
              <a:t>Once the employee returns to work, manager or supervisor conducts a return-to-work.</a:t>
            </a:r>
            <a:r>
              <a:rPr lang="en-US" sz="4000" b="0" i="0" dirty="0">
                <a:solidFill>
                  <a:schemeClr val="tx1">
                    <a:lumMod val="90000"/>
                    <a:lumOff val="10000"/>
                  </a:schemeClr>
                </a:solidFill>
                <a:effectLst/>
                <a:latin typeface="Arial"/>
                <a:cs typeface="Arial"/>
              </a:rPr>
              <a:t>​</a:t>
            </a:r>
          </a:p>
          <a:p>
            <a:pPr algn="l" rtl="0" fontAlgn="base"/>
            <a:r>
              <a:rPr lang="en-GB" sz="4000" b="0" i="0" u="none" strike="noStrike" dirty="0">
                <a:solidFill>
                  <a:schemeClr val="tx1">
                    <a:lumMod val="90000"/>
                    <a:lumOff val="10000"/>
                  </a:schemeClr>
                </a:solidFill>
                <a:effectLst/>
                <a:latin typeface="Arial"/>
                <a:cs typeface="Arial"/>
              </a:rPr>
              <a:t>Certificates are required to ensure that the employee is paid accurately for the period of the sickness for both university sick pay and statutory sick pay.</a:t>
            </a:r>
            <a:r>
              <a:rPr lang="en-US" sz="4000" b="0" i="0" dirty="0">
                <a:solidFill>
                  <a:schemeClr val="tx1">
                    <a:lumMod val="90000"/>
                    <a:lumOff val="10000"/>
                  </a:schemeClr>
                </a:solidFill>
                <a:effectLst/>
                <a:latin typeface="Arial"/>
                <a:cs typeface="Arial"/>
              </a:rPr>
              <a:t>​</a:t>
            </a:r>
          </a:p>
          <a:p>
            <a:pPr algn="l" rtl="0" fontAlgn="base"/>
            <a:endParaRPr lang="en-US" sz="4000" b="0" i="0" dirty="0">
              <a:solidFill>
                <a:schemeClr val="tx1">
                  <a:lumMod val="90000"/>
                  <a:lumOff val="10000"/>
                </a:schemeClr>
              </a:solidFill>
              <a:effectLst/>
              <a:latin typeface="Segoe UI" panose="020B0502040204020203" pitchFamily="34" charset="0"/>
              <a:cs typeface="Segoe UI"/>
            </a:endParaRPr>
          </a:p>
          <a:p>
            <a:pPr algn="l" rtl="0" fontAlgn="base"/>
            <a:r>
              <a:rPr lang="en-GB" sz="4000" b="0" i="0" u="none" strike="noStrike" dirty="0">
                <a:solidFill>
                  <a:schemeClr val="tx1">
                    <a:lumMod val="90000"/>
                    <a:lumOff val="10000"/>
                  </a:schemeClr>
                </a:solidFill>
                <a:effectLst/>
                <a:latin typeface="Arial"/>
                <a:cs typeface="Arial"/>
              </a:rPr>
              <a:t>Fit note may require temporary adjustments to the role to enable the employee to return to work earlier.</a:t>
            </a:r>
          </a:p>
          <a:p>
            <a:pPr algn="l" rtl="0" fontAlgn="base"/>
            <a:endParaRPr lang="en-GB" sz="4000" dirty="0">
              <a:solidFill>
                <a:schemeClr val="tx1">
                  <a:lumMod val="90000"/>
                  <a:lumOff val="10000"/>
                </a:schemeClr>
              </a:solidFill>
              <a:latin typeface="Arial" panose="020B0604020202020204" pitchFamily="34" charset="0"/>
              <a:cs typeface="Arial"/>
            </a:endParaRPr>
          </a:p>
          <a:p>
            <a:pPr algn="l" rtl="0" fontAlgn="base"/>
            <a:r>
              <a:rPr lang="en-GB" sz="4500" b="0" i="0" dirty="0">
                <a:solidFill>
                  <a:srgbClr val="000000"/>
                </a:solidFill>
                <a:effectLst/>
                <a:latin typeface="Arial"/>
                <a:cs typeface="Arial"/>
              </a:rPr>
              <a:t>​</a:t>
            </a:r>
          </a:p>
        </p:txBody>
      </p:sp>
    </p:spTree>
    <p:extLst>
      <p:ext uri="{BB962C8B-B14F-4D97-AF65-F5344CB8AC3E}">
        <p14:creationId xmlns:p14="http://schemas.microsoft.com/office/powerpoint/2010/main" val="39299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3F9CBB-58E3-4B9E-B674-E4AA536225EB}"/>
              </a:ext>
            </a:extLst>
          </p:cNvPr>
          <p:cNvSpPr txBox="1"/>
          <p:nvPr/>
        </p:nvSpPr>
        <p:spPr>
          <a:xfrm>
            <a:off x="1410788" y="3253399"/>
            <a:ext cx="21370835" cy="9448740"/>
          </a:xfrm>
          <a:prstGeom prst="rect">
            <a:avLst/>
          </a:prstGeom>
          <a:noFill/>
        </p:spPr>
        <p:txBody>
          <a:bodyPr wrap="square" lIns="91440" tIns="45720" rIns="91440" bIns="45720" anchor="t">
            <a:spAutoFit/>
          </a:bodyPr>
          <a:lstStyle/>
          <a:p>
            <a:pPr algn="l" rtl="0" fontAlgn="base"/>
            <a:r>
              <a:rPr lang="en-GB" sz="3800" b="1" i="0" u="none" strike="noStrike" dirty="0">
                <a:solidFill>
                  <a:schemeClr val="tx1">
                    <a:lumMod val="90000"/>
                    <a:lumOff val="10000"/>
                  </a:schemeClr>
                </a:solidFill>
                <a:effectLst/>
                <a:latin typeface="Arial"/>
                <a:cs typeface="Arial"/>
              </a:rPr>
              <a:t>What is the purpose of the Return to Work discussion?</a:t>
            </a:r>
            <a:r>
              <a:rPr lang="en-US" sz="3800" b="0" i="0" dirty="0">
                <a:solidFill>
                  <a:schemeClr val="tx1">
                    <a:lumMod val="90000"/>
                    <a:lumOff val="10000"/>
                  </a:schemeClr>
                </a:solidFill>
                <a:effectLst/>
                <a:latin typeface="Arial"/>
                <a:cs typeface="Arial"/>
              </a:rPr>
              <a:t>​</a:t>
            </a:r>
          </a:p>
          <a:p>
            <a:pPr algn="l" rtl="0" fontAlgn="base"/>
            <a:endParaRPr lang="en-US" sz="3800" b="0" i="0" dirty="0">
              <a:solidFill>
                <a:schemeClr val="tx1">
                  <a:lumMod val="90000"/>
                  <a:lumOff val="10000"/>
                </a:schemeClr>
              </a:solidFill>
              <a:effectLst/>
              <a:latin typeface="Arial" panose="020B0604020202020204" pitchFamily="34" charset="0"/>
              <a:cs typeface="Arial"/>
            </a:endParaRPr>
          </a:p>
          <a:p>
            <a:pPr marL="571500" indent="-571500" algn="l" rtl="0" fontAlgn="base">
              <a:buFont typeface="Arial" panose="020B0604020202020204" pitchFamily="34" charset="0"/>
              <a:buChar char="•"/>
            </a:pPr>
            <a:r>
              <a:rPr lang="en-GB" sz="3800" b="0" i="0" u="none" strike="noStrike" dirty="0">
                <a:solidFill>
                  <a:schemeClr val="tx1">
                    <a:lumMod val="90000"/>
                    <a:lumOff val="10000"/>
                  </a:schemeClr>
                </a:solidFill>
                <a:effectLst/>
                <a:latin typeface="Arial"/>
                <a:cs typeface="Arial"/>
              </a:rPr>
              <a:t>Ensure employee is fit to return to work</a:t>
            </a:r>
            <a:r>
              <a:rPr lang="en-US" sz="3800" b="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3800" b="0" i="0" u="none" strike="noStrike" dirty="0">
                <a:solidFill>
                  <a:schemeClr val="tx1">
                    <a:lumMod val="90000"/>
                    <a:lumOff val="10000"/>
                  </a:schemeClr>
                </a:solidFill>
                <a:effectLst/>
                <a:latin typeface="Arial"/>
                <a:cs typeface="Arial"/>
              </a:rPr>
              <a:t>Any support needs, referral or adjustments that aid the return to work can also be discussed</a:t>
            </a:r>
            <a:r>
              <a:rPr lang="en-US" sz="3800" b="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3800" b="0" i="0" u="none" strike="noStrike" dirty="0">
                <a:solidFill>
                  <a:schemeClr val="tx1">
                    <a:lumMod val="90000"/>
                    <a:lumOff val="10000"/>
                  </a:schemeClr>
                </a:solidFill>
                <a:effectLst/>
                <a:latin typeface="Arial"/>
                <a:cs typeface="Arial"/>
              </a:rPr>
              <a:t>Opportunity to discuss informally with the employee their sickness absence and any related concerns</a:t>
            </a:r>
            <a:r>
              <a:rPr lang="en-US" sz="3800" b="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3800" b="0" i="0" u="none" strike="noStrike" dirty="0">
                <a:solidFill>
                  <a:schemeClr val="tx1">
                    <a:lumMod val="90000"/>
                    <a:lumOff val="10000"/>
                  </a:schemeClr>
                </a:solidFill>
                <a:effectLst/>
                <a:latin typeface="Arial"/>
                <a:cs typeface="Arial"/>
              </a:rPr>
              <a:t>Brief employee on updates whilst they have been off sick</a:t>
            </a:r>
            <a:r>
              <a:rPr lang="en-US" sz="3800" b="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3800" b="0" i="0" u="none" strike="noStrike" dirty="0">
                <a:solidFill>
                  <a:schemeClr val="tx1">
                    <a:lumMod val="90000"/>
                    <a:lumOff val="10000"/>
                  </a:schemeClr>
                </a:solidFill>
                <a:effectLst/>
                <a:latin typeface="Arial"/>
                <a:cs typeface="Arial"/>
              </a:rPr>
              <a:t>Should be conducted each time someone is off sick but especially where there have been 3 or more separate periods of sickness within the last 6 months, or they have been absent for more than 2 weeks or if the manager has any other concerns relating to the absence (a referral to Occupational Health may be required)</a:t>
            </a:r>
            <a:r>
              <a:rPr lang="en-US" sz="3800" b="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3800" b="0" i="0" u="none" strike="noStrike" dirty="0">
                <a:solidFill>
                  <a:schemeClr val="tx1">
                    <a:lumMod val="90000"/>
                    <a:lumOff val="10000"/>
                  </a:schemeClr>
                </a:solidFill>
                <a:effectLst/>
                <a:latin typeface="Arial"/>
                <a:cs typeface="Arial"/>
              </a:rPr>
              <a:t>This can help identify issues or patterns early and allows for practical and remedial actions to be taken which can help minimise future absences</a:t>
            </a:r>
            <a:r>
              <a:rPr lang="en-US" sz="3800" b="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GB" sz="3800" b="0" i="0" u="none" strike="noStrike" dirty="0">
                <a:solidFill>
                  <a:schemeClr val="tx1">
                    <a:lumMod val="90000"/>
                    <a:lumOff val="10000"/>
                  </a:schemeClr>
                </a:solidFill>
                <a:effectLst/>
                <a:latin typeface="Arial"/>
                <a:cs typeface="Arial"/>
              </a:rPr>
              <a:t>Managers and Supervisors need to take a consistent and fair approach in all cases</a:t>
            </a:r>
            <a:r>
              <a:rPr lang="en-US" sz="3800" b="0" i="0" dirty="0">
                <a:solidFill>
                  <a:schemeClr val="tx1">
                    <a:lumMod val="90000"/>
                    <a:lumOff val="10000"/>
                  </a:schemeClr>
                </a:solidFill>
                <a:effectLst/>
                <a:latin typeface="Arial"/>
                <a:cs typeface="Arial"/>
              </a:rPr>
              <a:t>​</a:t>
            </a:r>
          </a:p>
          <a:p>
            <a:pPr marL="571500" indent="-571500" algn="l" rtl="0" fontAlgn="base">
              <a:buFont typeface="Arial" panose="020B0604020202020204" pitchFamily="34" charset="0"/>
              <a:buChar char="•"/>
            </a:pPr>
            <a:r>
              <a:rPr lang="en-US" sz="3800" dirty="0">
                <a:solidFill>
                  <a:schemeClr val="tx1">
                    <a:lumMod val="90000"/>
                    <a:lumOff val="10000"/>
                  </a:schemeClr>
                </a:solidFill>
                <a:latin typeface="Arial"/>
                <a:cs typeface="Arial"/>
              </a:rPr>
              <a:t>Log the return to work interview – a step by step guide is available online: </a:t>
            </a:r>
            <a:r>
              <a:rPr lang="en-GB" sz="3800" dirty="0">
                <a:solidFill>
                  <a:schemeClr val="tx1">
                    <a:lumMod val="90000"/>
                    <a:lumOff val="10000"/>
                  </a:schemeClr>
                </a:solidFill>
                <a:hlinkClick r:id="rId3">
                  <a:extLst>
                    <a:ext uri="{A12FA001-AC4F-418D-AE19-62706E023703}">
                      <ahyp:hlinkClr xmlns:ahyp="http://schemas.microsoft.com/office/drawing/2018/hyperlinkcolor" val="tx"/>
                    </a:ext>
                  </a:extLst>
                </a:hlinkClick>
              </a:rPr>
              <a:t>Record annual leave, sickness and other absence | HR Systems</a:t>
            </a:r>
            <a:r>
              <a:rPr lang="en-GB" sz="3800" dirty="0">
                <a:solidFill>
                  <a:schemeClr val="tx1">
                    <a:lumMod val="90000"/>
                    <a:lumOff val="10000"/>
                  </a:schemeClr>
                </a:solidFill>
              </a:rPr>
              <a:t> </a:t>
            </a:r>
            <a:r>
              <a:rPr lang="en-GB" sz="3800" b="1" dirty="0">
                <a:solidFill>
                  <a:schemeClr val="tx1">
                    <a:lumMod val="90000"/>
                    <a:lumOff val="10000"/>
                  </a:schemeClr>
                </a:solidFill>
              </a:rPr>
              <a:t>skip to Part 1: Create sickness absence record</a:t>
            </a:r>
            <a:endParaRPr lang="en-US" sz="3800" b="1" i="0" dirty="0">
              <a:solidFill>
                <a:schemeClr val="tx1">
                  <a:lumMod val="90000"/>
                  <a:lumOff val="10000"/>
                </a:schemeClr>
              </a:solidFill>
              <a:effectLst/>
              <a:latin typeface="Arial" panose="020B0604020202020204" pitchFamily="34" charset="0"/>
            </a:endParaRPr>
          </a:p>
        </p:txBody>
      </p:sp>
    </p:spTree>
    <p:extLst>
      <p:ext uri="{BB962C8B-B14F-4D97-AF65-F5344CB8AC3E}">
        <p14:creationId xmlns:p14="http://schemas.microsoft.com/office/powerpoint/2010/main" val="362214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9349B-04AC-4114-A246-D90934F2FB7E}"/>
              </a:ext>
            </a:extLst>
          </p:cNvPr>
          <p:cNvSpPr>
            <a:spLocks noGrp="1"/>
          </p:cNvSpPr>
          <p:nvPr>
            <p:ph idx="1"/>
          </p:nvPr>
        </p:nvSpPr>
        <p:spPr>
          <a:xfrm>
            <a:off x="1666597" y="3392507"/>
            <a:ext cx="16668750" cy="5559117"/>
          </a:xfrm>
        </p:spPr>
        <p:txBody>
          <a:bodyPr/>
          <a:lstStyle/>
          <a:p>
            <a:pPr algn="l" rtl="0" fontAlgn="base"/>
            <a:r>
              <a:rPr lang="en-GB" sz="3000" b="1" dirty="0">
                <a:solidFill>
                  <a:schemeClr val="tx1">
                    <a:lumMod val="90000"/>
                    <a:lumOff val="10000"/>
                  </a:schemeClr>
                </a:solidFill>
                <a:latin typeface="Arial"/>
                <a:cs typeface="Arial"/>
              </a:rPr>
              <a:t>1.</a:t>
            </a:r>
            <a:r>
              <a:rPr lang="en-GB" sz="3000" b="1" i="0" u="none" strike="noStrike" dirty="0">
                <a:solidFill>
                  <a:schemeClr val="tx1">
                    <a:lumMod val="90000"/>
                    <a:lumOff val="10000"/>
                  </a:schemeClr>
                </a:solidFill>
                <a:effectLst/>
                <a:latin typeface="Arial"/>
                <a:cs typeface="Arial"/>
              </a:rPr>
              <a:t>Statutory Sick Pay (SSP)</a:t>
            </a: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2800" dirty="0">
                <a:solidFill>
                  <a:schemeClr val="tx1">
                    <a:lumMod val="90000"/>
                    <a:lumOff val="10000"/>
                  </a:schemeClr>
                </a:solidFill>
                <a:latin typeface="Arial"/>
                <a:cs typeface="Arial"/>
              </a:rPr>
              <a:t>P</a:t>
            </a:r>
            <a:r>
              <a:rPr lang="en-GB" sz="2800" b="0" i="0" u="none" strike="noStrike" dirty="0">
                <a:solidFill>
                  <a:schemeClr val="tx1">
                    <a:lumMod val="90000"/>
                    <a:lumOff val="10000"/>
                  </a:schemeClr>
                </a:solidFill>
                <a:effectLst/>
                <a:latin typeface="Arial"/>
                <a:cs typeface="Arial"/>
              </a:rPr>
              <a:t>aid to eligible employees (earnings must be above the lower earnings limit for NI). </a:t>
            </a:r>
            <a:r>
              <a:rPr lang="en-US" sz="28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2800" dirty="0">
                <a:solidFill>
                  <a:schemeClr val="tx1">
                    <a:lumMod val="90000"/>
                    <a:lumOff val="10000"/>
                  </a:schemeClr>
                </a:solidFill>
                <a:latin typeface="Arial"/>
                <a:cs typeface="Arial"/>
              </a:rPr>
              <a:t>Fo</a:t>
            </a:r>
            <a:r>
              <a:rPr lang="en-GB" sz="2800" b="0" i="0" u="none" strike="noStrike" dirty="0">
                <a:solidFill>
                  <a:schemeClr val="tx1">
                    <a:lumMod val="90000"/>
                    <a:lumOff val="10000"/>
                  </a:schemeClr>
                </a:solidFill>
                <a:effectLst/>
                <a:latin typeface="Arial"/>
                <a:cs typeface="Arial"/>
              </a:rPr>
              <a:t>r up to 28 weeks </a:t>
            </a:r>
            <a:r>
              <a:rPr lang="en-US" sz="28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2800" dirty="0">
                <a:solidFill>
                  <a:schemeClr val="tx1">
                    <a:lumMod val="90000"/>
                    <a:lumOff val="10000"/>
                  </a:schemeClr>
                </a:solidFill>
                <a:latin typeface="Arial"/>
                <a:cs typeface="Arial"/>
              </a:rPr>
              <a:t>P</a:t>
            </a:r>
            <a:r>
              <a:rPr lang="en-GB" sz="2800" b="0" i="0" u="none" strike="noStrike" dirty="0">
                <a:solidFill>
                  <a:schemeClr val="tx1">
                    <a:lumMod val="90000"/>
                    <a:lumOff val="10000"/>
                  </a:schemeClr>
                </a:solidFill>
                <a:effectLst/>
                <a:latin typeface="Arial"/>
                <a:cs typeface="Arial"/>
              </a:rPr>
              <a:t>eriod of incapacity for work for 4 days or more</a:t>
            </a:r>
            <a:r>
              <a:rPr lang="en-US" sz="28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2800" b="0" i="0" u="none" strike="noStrike" dirty="0">
                <a:solidFill>
                  <a:schemeClr val="tx1">
                    <a:lumMod val="90000"/>
                    <a:lumOff val="10000"/>
                  </a:schemeClr>
                </a:solidFill>
                <a:effectLst/>
                <a:latin typeface="Arial"/>
                <a:cs typeface="Arial"/>
              </a:rPr>
              <a:t>This pay is reimbursed to employers by the government</a:t>
            </a:r>
            <a:r>
              <a:rPr lang="en-US" sz="28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GB" sz="2800" b="0" i="0" u="none" strike="noStrike" dirty="0">
                <a:solidFill>
                  <a:schemeClr val="tx1">
                    <a:lumMod val="90000"/>
                    <a:lumOff val="10000"/>
                  </a:schemeClr>
                </a:solidFill>
                <a:effectLst/>
                <a:latin typeface="Arial"/>
                <a:cs typeface="Arial"/>
              </a:rPr>
              <a:t>If not entitled to SSP payroll will send the employee an SSP1 form to enable them to claim state benefit if they are entitled to it.</a:t>
            </a:r>
            <a:r>
              <a:rPr lang="en-US" sz="2800" b="0" i="0" dirty="0">
                <a:solidFill>
                  <a:schemeClr val="tx1">
                    <a:lumMod val="90000"/>
                    <a:lumOff val="10000"/>
                  </a:schemeClr>
                </a:solidFill>
                <a:effectLst/>
                <a:latin typeface="Arial"/>
                <a:cs typeface="Arial"/>
              </a:rPr>
              <a:t>​</a:t>
            </a:r>
          </a:p>
          <a:p>
            <a:pPr algn="l" rtl="0" fontAlgn="base"/>
            <a:r>
              <a:rPr lang="en-GB" sz="3000" b="1" i="0" u="none" strike="noStrike" dirty="0">
                <a:solidFill>
                  <a:schemeClr val="tx1">
                    <a:lumMod val="90000"/>
                    <a:lumOff val="10000"/>
                  </a:schemeClr>
                </a:solidFill>
                <a:effectLst/>
                <a:latin typeface="Arial"/>
                <a:cs typeface="Arial"/>
              </a:rPr>
              <a:t>2. University Sick Pay Scheme</a:t>
            </a:r>
            <a:r>
              <a:rPr lang="en-US" sz="3000" b="0" i="0" dirty="0">
                <a:solidFill>
                  <a:schemeClr val="tx1">
                    <a:lumMod val="90000"/>
                    <a:lumOff val="10000"/>
                  </a:schemeClr>
                </a:solidFill>
                <a:effectLst/>
                <a:latin typeface="Arial"/>
                <a:cs typeface="Arial"/>
              </a:rPr>
              <a:t>​</a:t>
            </a:r>
          </a:p>
          <a:p>
            <a:pPr algn="l" rtl="0" fontAlgn="base"/>
            <a:r>
              <a:rPr lang="en-GB" sz="3500" b="0" i="0" dirty="0">
                <a:solidFill>
                  <a:srgbClr val="000000"/>
                </a:solidFill>
                <a:effectLst/>
                <a:latin typeface="Arial"/>
                <a:cs typeface="Arial"/>
              </a:rPr>
              <a:t>​</a:t>
            </a:r>
          </a:p>
          <a:p>
            <a:endParaRPr lang="en-GB" sz="3500"/>
          </a:p>
        </p:txBody>
      </p:sp>
      <p:graphicFrame>
        <p:nvGraphicFramePr>
          <p:cNvPr id="4" name="Table 3">
            <a:extLst>
              <a:ext uri="{FF2B5EF4-FFF2-40B4-BE49-F238E27FC236}">
                <a16:creationId xmlns:a16="http://schemas.microsoft.com/office/drawing/2014/main" id="{16D11BB6-37DF-4D2D-ABA1-B00211BD34DA}"/>
              </a:ext>
            </a:extLst>
          </p:cNvPr>
          <p:cNvGraphicFramePr>
            <a:graphicFrameLocks noGrp="1"/>
          </p:cNvGraphicFramePr>
          <p:nvPr>
            <p:extLst>
              <p:ext uri="{D42A27DB-BD31-4B8C-83A1-F6EECF244321}">
                <p14:modId xmlns:p14="http://schemas.microsoft.com/office/powerpoint/2010/main" val="2860810260"/>
              </p:ext>
            </p:extLst>
          </p:nvPr>
        </p:nvGraphicFramePr>
        <p:xfrm>
          <a:off x="1657965" y="8246677"/>
          <a:ext cx="14747737" cy="4097460"/>
        </p:xfrm>
        <a:graphic>
          <a:graphicData uri="http://schemas.openxmlformats.org/drawingml/2006/table">
            <a:tbl>
              <a:tblPr/>
              <a:tblGrid>
                <a:gridCol w="4955142">
                  <a:extLst>
                    <a:ext uri="{9D8B030D-6E8A-4147-A177-3AD203B41FA5}">
                      <a16:colId xmlns:a16="http://schemas.microsoft.com/office/drawing/2014/main" val="3514561904"/>
                    </a:ext>
                  </a:extLst>
                </a:gridCol>
                <a:gridCol w="5828056">
                  <a:extLst>
                    <a:ext uri="{9D8B030D-6E8A-4147-A177-3AD203B41FA5}">
                      <a16:colId xmlns:a16="http://schemas.microsoft.com/office/drawing/2014/main" val="2537212440"/>
                    </a:ext>
                  </a:extLst>
                </a:gridCol>
                <a:gridCol w="3964539">
                  <a:extLst>
                    <a:ext uri="{9D8B030D-6E8A-4147-A177-3AD203B41FA5}">
                      <a16:colId xmlns:a16="http://schemas.microsoft.com/office/drawing/2014/main" val="3450864949"/>
                    </a:ext>
                  </a:extLst>
                </a:gridCol>
              </a:tblGrid>
              <a:tr h="845060">
                <a:tc>
                  <a:txBody>
                    <a:bodyPr/>
                    <a:lstStyle/>
                    <a:p>
                      <a:pPr algn="l" fontAlgn="base"/>
                      <a:r>
                        <a:rPr lang="en-GB" sz="3000" b="1" i="0" dirty="0">
                          <a:solidFill>
                            <a:schemeClr val="tx1">
                              <a:lumMod val="90000"/>
                              <a:lumOff val="10000"/>
                            </a:schemeClr>
                          </a:solidFill>
                          <a:effectLst/>
                          <a:latin typeface="Arial"/>
                          <a:cs typeface="Arial"/>
                        </a:rPr>
                        <a:t>Service </a:t>
                      </a:r>
                      <a:r>
                        <a:rPr lang="en-GB" sz="3000" b="0" i="0" dirty="0">
                          <a:solidFill>
                            <a:schemeClr val="tx1">
                              <a:lumMod val="90000"/>
                              <a:lumOff val="10000"/>
                            </a:schemeClr>
                          </a:solidFill>
                          <a:effectLst/>
                          <a:latin typeface="Arial"/>
                          <a:cs typeface="Arial"/>
                        </a:rPr>
                        <a:t>​</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1" i="0" dirty="0">
                          <a:solidFill>
                            <a:schemeClr val="tx1">
                              <a:lumMod val="90000"/>
                              <a:lumOff val="10000"/>
                            </a:schemeClr>
                          </a:solidFill>
                          <a:effectLst/>
                          <a:latin typeface="Arial"/>
                          <a:cs typeface="Arial"/>
                        </a:rPr>
                        <a:t>Full Pay and includes SSP (*)</a:t>
                      </a:r>
                      <a:r>
                        <a:rPr lang="en-GB" sz="3000" b="0" i="0" dirty="0">
                          <a:solidFill>
                            <a:schemeClr val="tx1">
                              <a:lumMod val="90000"/>
                              <a:lumOff val="10000"/>
                            </a:schemeClr>
                          </a:solidFill>
                          <a:effectLst/>
                          <a:latin typeface="Arial"/>
                          <a:cs typeface="Arial"/>
                        </a:rPr>
                        <a:t>​</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1" i="0" dirty="0">
                          <a:solidFill>
                            <a:schemeClr val="tx1">
                              <a:lumMod val="90000"/>
                              <a:lumOff val="10000"/>
                            </a:schemeClr>
                          </a:solidFill>
                          <a:effectLst/>
                          <a:latin typeface="Arial"/>
                          <a:cs typeface="Arial"/>
                        </a:rPr>
                        <a:t>Half Pay (*)</a:t>
                      </a:r>
                      <a:r>
                        <a:rPr lang="en-GB" sz="3000" b="0" i="0" dirty="0">
                          <a:solidFill>
                            <a:schemeClr val="tx1">
                              <a:lumMod val="90000"/>
                              <a:lumOff val="10000"/>
                            </a:schemeClr>
                          </a:solidFill>
                          <a:effectLst/>
                          <a:latin typeface="Arial"/>
                          <a:cs typeface="Arial"/>
                        </a:rPr>
                        <a:t>​</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723429"/>
                  </a:ext>
                </a:extLst>
              </a:tr>
              <a:tr h="507036">
                <a:tc>
                  <a:txBody>
                    <a:bodyPr/>
                    <a:lstStyle/>
                    <a:p>
                      <a:pPr algn="l" fontAlgn="base"/>
                      <a:r>
                        <a:rPr lang="en-GB" sz="3000" b="0" i="0" dirty="0">
                          <a:solidFill>
                            <a:schemeClr val="tx1">
                              <a:lumMod val="90000"/>
                              <a:lumOff val="10000"/>
                            </a:schemeClr>
                          </a:solidFill>
                          <a:effectLst/>
                          <a:latin typeface="Arial"/>
                          <a:cs typeface="Arial"/>
                        </a:rPr>
                        <a:t>First 3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2 weeks​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2 weeks​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375281"/>
                  </a:ext>
                </a:extLst>
              </a:tr>
              <a:tr h="929566">
                <a:tc>
                  <a:txBody>
                    <a:bodyPr/>
                    <a:lstStyle/>
                    <a:p>
                      <a:pPr algn="l" fontAlgn="base"/>
                      <a:r>
                        <a:rPr lang="en-GB" sz="3000" b="0" i="0" dirty="0">
                          <a:solidFill>
                            <a:schemeClr val="tx1">
                              <a:lumMod val="90000"/>
                              <a:lumOff val="10000"/>
                            </a:schemeClr>
                          </a:solidFill>
                          <a:effectLst/>
                          <a:latin typeface="Arial"/>
                          <a:cs typeface="Arial"/>
                        </a:rPr>
                        <a:t>Remaining 9 months of first year​</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2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2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961790"/>
                  </a:ext>
                </a:extLst>
              </a:tr>
              <a:tr h="574640">
                <a:tc>
                  <a:txBody>
                    <a:bodyPr/>
                    <a:lstStyle/>
                    <a:p>
                      <a:pPr algn="l" fontAlgn="base"/>
                      <a:r>
                        <a:rPr lang="en-GB" sz="3000" b="0" i="0" dirty="0">
                          <a:solidFill>
                            <a:schemeClr val="tx1">
                              <a:lumMod val="90000"/>
                              <a:lumOff val="10000"/>
                            </a:schemeClr>
                          </a:solidFill>
                          <a:effectLst/>
                          <a:latin typeface="Arial"/>
                          <a:cs typeface="Arial"/>
                        </a:rPr>
                        <a:t>2</a:t>
                      </a:r>
                      <a:r>
                        <a:rPr lang="en-GB" sz="3000" b="0" i="0" baseline="30000" dirty="0">
                          <a:solidFill>
                            <a:schemeClr val="tx1">
                              <a:lumMod val="90000"/>
                              <a:lumOff val="10000"/>
                            </a:schemeClr>
                          </a:solidFill>
                          <a:effectLst/>
                          <a:latin typeface="Arial"/>
                          <a:cs typeface="Arial"/>
                        </a:rPr>
                        <a:t>nd</a:t>
                      </a:r>
                      <a:r>
                        <a:rPr lang="en-GB" sz="3000" b="0" i="0" dirty="0">
                          <a:solidFill>
                            <a:schemeClr val="tx1">
                              <a:lumMod val="90000"/>
                              <a:lumOff val="10000"/>
                            </a:schemeClr>
                          </a:solidFill>
                          <a:effectLst/>
                          <a:latin typeface="Arial"/>
                          <a:cs typeface="Arial"/>
                        </a:rPr>
                        <a:t> and 3</a:t>
                      </a:r>
                      <a:r>
                        <a:rPr lang="en-GB" sz="3000" b="0" i="0" baseline="30000" dirty="0">
                          <a:solidFill>
                            <a:schemeClr val="tx1">
                              <a:lumMod val="90000"/>
                              <a:lumOff val="10000"/>
                            </a:schemeClr>
                          </a:solidFill>
                          <a:effectLst/>
                          <a:latin typeface="Arial"/>
                          <a:cs typeface="Arial"/>
                        </a:rPr>
                        <a:t>rd</a:t>
                      </a:r>
                      <a:r>
                        <a:rPr lang="en-GB" sz="3000" b="0" i="0" dirty="0">
                          <a:solidFill>
                            <a:schemeClr val="tx1">
                              <a:lumMod val="90000"/>
                              <a:lumOff val="10000"/>
                            </a:schemeClr>
                          </a:solidFill>
                          <a:effectLst/>
                          <a:latin typeface="Arial"/>
                          <a:cs typeface="Arial"/>
                        </a:rPr>
                        <a:t> years ​</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3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3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594881"/>
                  </a:ext>
                </a:extLst>
              </a:tr>
              <a:tr h="523937">
                <a:tc>
                  <a:txBody>
                    <a:bodyPr/>
                    <a:lstStyle/>
                    <a:p>
                      <a:pPr algn="l" fontAlgn="base"/>
                      <a:r>
                        <a:rPr lang="en-GB" sz="3000" b="0" i="0" dirty="0">
                          <a:solidFill>
                            <a:schemeClr val="tx1">
                              <a:lumMod val="90000"/>
                              <a:lumOff val="10000"/>
                            </a:schemeClr>
                          </a:solidFill>
                          <a:effectLst/>
                          <a:latin typeface="Arial"/>
                          <a:cs typeface="Arial"/>
                        </a:rPr>
                        <a:t>4</a:t>
                      </a:r>
                      <a:r>
                        <a:rPr lang="en-GB" sz="3000" b="0" i="0" baseline="30000" dirty="0">
                          <a:solidFill>
                            <a:schemeClr val="tx1">
                              <a:lumMod val="90000"/>
                              <a:lumOff val="10000"/>
                            </a:schemeClr>
                          </a:solidFill>
                          <a:effectLst/>
                          <a:latin typeface="Arial"/>
                          <a:cs typeface="Arial"/>
                        </a:rPr>
                        <a:t>th</a:t>
                      </a:r>
                      <a:r>
                        <a:rPr lang="en-GB" sz="3000" b="0" i="0" dirty="0">
                          <a:solidFill>
                            <a:schemeClr val="tx1">
                              <a:lumMod val="90000"/>
                              <a:lumOff val="10000"/>
                            </a:schemeClr>
                          </a:solidFill>
                          <a:effectLst/>
                          <a:latin typeface="Arial"/>
                          <a:cs typeface="Arial"/>
                        </a:rPr>
                        <a:t> and 5</a:t>
                      </a:r>
                      <a:r>
                        <a:rPr lang="en-GB" sz="3000" b="0" i="0" baseline="30000" dirty="0">
                          <a:solidFill>
                            <a:schemeClr val="tx1">
                              <a:lumMod val="90000"/>
                              <a:lumOff val="10000"/>
                            </a:schemeClr>
                          </a:solidFill>
                          <a:effectLst/>
                          <a:latin typeface="Arial"/>
                          <a:cs typeface="Arial"/>
                        </a:rPr>
                        <a:t>th</a:t>
                      </a:r>
                      <a:r>
                        <a:rPr lang="en-GB" sz="3000" b="0" i="0" dirty="0">
                          <a:solidFill>
                            <a:schemeClr val="tx1">
                              <a:lumMod val="90000"/>
                              <a:lumOff val="10000"/>
                            </a:schemeClr>
                          </a:solidFill>
                          <a:effectLst/>
                          <a:latin typeface="Arial"/>
                          <a:cs typeface="Arial"/>
                        </a:rPr>
                        <a:t> years ​</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5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5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400222"/>
                  </a:ext>
                </a:extLst>
              </a:tr>
              <a:tr h="574640">
                <a:tc>
                  <a:txBody>
                    <a:bodyPr/>
                    <a:lstStyle/>
                    <a:p>
                      <a:pPr algn="l" fontAlgn="base"/>
                      <a:r>
                        <a:rPr lang="en-GB" sz="3000" b="0" i="0" dirty="0">
                          <a:solidFill>
                            <a:schemeClr val="tx1">
                              <a:lumMod val="90000"/>
                              <a:lumOff val="10000"/>
                            </a:schemeClr>
                          </a:solidFill>
                          <a:effectLst/>
                          <a:latin typeface="Arial"/>
                          <a:cs typeface="Arial"/>
                        </a:rPr>
                        <a:t>After 5</a:t>
                      </a:r>
                      <a:r>
                        <a:rPr lang="en-GB" sz="3000" b="0" i="0" baseline="30000" dirty="0">
                          <a:solidFill>
                            <a:schemeClr val="tx1">
                              <a:lumMod val="90000"/>
                              <a:lumOff val="10000"/>
                            </a:schemeClr>
                          </a:solidFill>
                          <a:effectLst/>
                          <a:latin typeface="Arial"/>
                          <a:cs typeface="Arial"/>
                        </a:rPr>
                        <a:t>th</a:t>
                      </a:r>
                      <a:r>
                        <a:rPr lang="en-GB" sz="3000" b="0" i="0" dirty="0">
                          <a:solidFill>
                            <a:schemeClr val="tx1">
                              <a:lumMod val="90000"/>
                              <a:lumOff val="10000"/>
                            </a:schemeClr>
                          </a:solidFill>
                          <a:effectLst/>
                          <a:latin typeface="Arial"/>
                          <a:cs typeface="Arial"/>
                        </a:rPr>
                        <a:t> year​</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6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GB" sz="3000" b="0" i="0" dirty="0">
                          <a:solidFill>
                            <a:schemeClr val="tx1">
                              <a:lumMod val="90000"/>
                              <a:lumOff val="10000"/>
                            </a:schemeClr>
                          </a:solidFill>
                          <a:effectLst/>
                          <a:latin typeface="Arial"/>
                          <a:cs typeface="Arial"/>
                        </a:rPr>
                        <a:t>6 months​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259430"/>
                  </a:ext>
                </a:extLst>
              </a:tr>
            </a:tbl>
          </a:graphicData>
        </a:graphic>
      </p:graphicFrame>
      <p:sp>
        <p:nvSpPr>
          <p:cNvPr id="5" name="Rectangle 1">
            <a:extLst>
              <a:ext uri="{FF2B5EF4-FFF2-40B4-BE49-F238E27FC236}">
                <a16:creationId xmlns:a16="http://schemas.microsoft.com/office/drawing/2014/main" id="{E0ED803E-DB05-481F-A9EE-926971E249C7}"/>
              </a:ext>
            </a:extLst>
          </p:cNvPr>
          <p:cNvSpPr>
            <a:spLocks noChangeArrowheads="1"/>
          </p:cNvSpPr>
          <p:nvPr/>
        </p:nvSpPr>
        <p:spPr bwMode="auto">
          <a:xfrm>
            <a:off x="7954963" y="7472363"/>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79A9EF78-BAC5-4F7A-9DDB-15753EE67D79}"/>
              </a:ext>
            </a:extLst>
          </p:cNvPr>
          <p:cNvSpPr txBox="1"/>
          <p:nvPr/>
        </p:nvSpPr>
        <p:spPr>
          <a:xfrm>
            <a:off x="2383972" y="12700337"/>
            <a:ext cx="19561628" cy="938719"/>
          </a:xfrm>
          <a:prstGeom prst="rect">
            <a:avLst/>
          </a:prstGeom>
          <a:noFill/>
        </p:spPr>
        <p:txBody>
          <a:bodyPr wrap="square" lIns="91440" tIns="45720" rIns="91440" bIns="45720" anchor="t">
            <a:spAutoFit/>
          </a:bodyPr>
          <a:lstStyle/>
          <a:p>
            <a:pPr algn="l" rtl="0" fontAlgn="base"/>
            <a:r>
              <a:rPr lang="en-GB" sz="2500" b="0" i="0" u="none" strike="noStrike" dirty="0">
                <a:solidFill>
                  <a:schemeClr val="tx1">
                    <a:lumMod val="90000"/>
                    <a:lumOff val="10000"/>
                  </a:schemeClr>
                </a:solidFill>
                <a:effectLst/>
                <a:latin typeface="Arial"/>
                <a:cs typeface="Arial"/>
              </a:rPr>
              <a:t>(*) Inclusive of any University sick pay given in the 12 months preceding the start of the latest period of such leave </a:t>
            </a:r>
            <a:r>
              <a:rPr lang="en-US" sz="2500" b="0" i="0" dirty="0">
                <a:solidFill>
                  <a:schemeClr val="tx1">
                    <a:lumMod val="90000"/>
                    <a:lumOff val="10000"/>
                  </a:schemeClr>
                </a:solidFill>
                <a:effectLst/>
                <a:latin typeface="Arial"/>
                <a:cs typeface="Arial"/>
              </a:rPr>
              <a:t>​</a:t>
            </a:r>
          </a:p>
          <a:p>
            <a:pPr algn="l" rtl="0" fontAlgn="base"/>
            <a:r>
              <a:rPr lang="en-GB" sz="3000" b="0" i="0" dirty="0">
                <a:solidFill>
                  <a:schemeClr val="tx1">
                    <a:lumMod val="90000"/>
                    <a:lumOff val="10000"/>
                  </a:schemeClr>
                </a:solidFill>
                <a:effectLst/>
                <a:latin typeface="Arial"/>
                <a:cs typeface="Arial"/>
              </a:rPr>
              <a:t>​</a:t>
            </a:r>
          </a:p>
        </p:txBody>
      </p:sp>
      <p:sp>
        <p:nvSpPr>
          <p:cNvPr id="8" name="TextBox 7">
            <a:extLst>
              <a:ext uri="{FF2B5EF4-FFF2-40B4-BE49-F238E27FC236}">
                <a16:creationId xmlns:a16="http://schemas.microsoft.com/office/drawing/2014/main" id="{22C81331-4595-42D5-9E29-37F8F7109D85}"/>
              </a:ext>
            </a:extLst>
          </p:cNvPr>
          <p:cNvSpPr txBox="1"/>
          <p:nvPr/>
        </p:nvSpPr>
        <p:spPr>
          <a:xfrm>
            <a:off x="10241280" y="2351315"/>
            <a:ext cx="3030583" cy="784830"/>
          </a:xfrm>
          <a:prstGeom prst="rect">
            <a:avLst/>
          </a:prstGeom>
          <a:noFill/>
        </p:spPr>
        <p:txBody>
          <a:bodyPr wrap="square" lIns="91440" tIns="45720" rIns="91440" bIns="45720" rtlCol="0" anchor="t">
            <a:spAutoFit/>
          </a:bodyPr>
          <a:lstStyle/>
          <a:p>
            <a:r>
              <a:rPr lang="en-GB" sz="4500" b="1" dirty="0">
                <a:solidFill>
                  <a:schemeClr val="tx1">
                    <a:lumMod val="90000"/>
                    <a:lumOff val="10000"/>
                  </a:schemeClr>
                </a:solidFill>
              </a:rPr>
              <a:t>Sick Pay</a:t>
            </a:r>
          </a:p>
        </p:txBody>
      </p:sp>
    </p:spTree>
    <p:extLst>
      <p:ext uri="{BB962C8B-B14F-4D97-AF65-F5344CB8AC3E}">
        <p14:creationId xmlns:p14="http://schemas.microsoft.com/office/powerpoint/2010/main" val="368732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64E34-9E5C-44F1-A194-24099EEFAFAD}"/>
              </a:ext>
            </a:extLst>
          </p:cNvPr>
          <p:cNvSpPr>
            <a:spLocks noGrp="1"/>
          </p:cNvSpPr>
          <p:nvPr>
            <p:ph idx="1"/>
          </p:nvPr>
        </p:nvSpPr>
        <p:spPr>
          <a:xfrm>
            <a:off x="1598748" y="3380504"/>
            <a:ext cx="20712611" cy="5559117"/>
          </a:xfrm>
        </p:spPr>
        <p:txBody>
          <a:bodyPr/>
          <a:lstStyle/>
          <a:p>
            <a:pPr algn="l" rtl="0" fontAlgn="base"/>
            <a:r>
              <a:rPr lang="en-GB" sz="4500" b="1" i="0" u="none" strike="noStrike" dirty="0">
                <a:solidFill>
                  <a:schemeClr val="tx1">
                    <a:lumMod val="90000"/>
                    <a:lumOff val="10000"/>
                  </a:schemeClr>
                </a:solidFill>
                <a:effectLst/>
                <a:latin typeface="Arial"/>
                <a:cs typeface="Arial"/>
              </a:rPr>
              <a:t>Managing sick pay</a:t>
            </a:r>
            <a:r>
              <a:rPr lang="en-US" sz="4500" b="1" i="0" dirty="0">
                <a:solidFill>
                  <a:schemeClr val="tx1">
                    <a:lumMod val="90000"/>
                    <a:lumOff val="10000"/>
                  </a:schemeClr>
                </a:solidFill>
                <a:effectLst/>
                <a:latin typeface="Arial"/>
                <a:cs typeface="Arial"/>
              </a:rPr>
              <a:t>​</a:t>
            </a:r>
          </a:p>
          <a:p>
            <a:pPr algn="l" rtl="0" fontAlgn="base"/>
            <a:r>
              <a:rPr lang="en-GB" sz="4500" i="0" u="none" strike="noStrike" dirty="0">
                <a:solidFill>
                  <a:schemeClr val="tx1">
                    <a:lumMod val="90000"/>
                    <a:lumOff val="10000"/>
                  </a:schemeClr>
                </a:solidFill>
                <a:effectLst/>
                <a:latin typeface="Arial"/>
                <a:cs typeface="Arial"/>
              </a:rPr>
              <a:t>Once entitlement to full sick pay has run out, the employee will need to be notified in advance of the reduction to half pay and in some cases, it will be reduced to ‘nil’ thereafter. </a:t>
            </a:r>
            <a:r>
              <a:rPr lang="en-US" sz="4500" i="0" dirty="0">
                <a:solidFill>
                  <a:schemeClr val="tx1">
                    <a:lumMod val="90000"/>
                    <a:lumOff val="10000"/>
                  </a:schemeClr>
                </a:solidFill>
                <a:effectLst/>
                <a:latin typeface="Arial"/>
                <a:cs typeface="Arial"/>
              </a:rPr>
              <a:t>​</a:t>
            </a:r>
          </a:p>
          <a:p>
            <a:pPr algn="l" rtl="0" fontAlgn="base"/>
            <a:r>
              <a:rPr lang="en-GB" sz="4500" b="1" i="0" u="none" strike="noStrike" dirty="0">
                <a:solidFill>
                  <a:schemeClr val="tx1">
                    <a:lumMod val="90000"/>
                    <a:lumOff val="10000"/>
                  </a:schemeClr>
                </a:solidFill>
                <a:effectLst/>
                <a:latin typeface="Arial"/>
                <a:cs typeface="Arial"/>
              </a:rPr>
              <a:t>Visa – Skilled Worker and Tier 5</a:t>
            </a:r>
            <a:r>
              <a:rPr lang="en-US" sz="4500" b="1" i="0" dirty="0">
                <a:solidFill>
                  <a:schemeClr val="tx1">
                    <a:lumMod val="90000"/>
                    <a:lumOff val="10000"/>
                  </a:schemeClr>
                </a:solidFill>
                <a:effectLst/>
                <a:latin typeface="Arial"/>
                <a:cs typeface="Arial"/>
              </a:rPr>
              <a:t>​</a:t>
            </a:r>
          </a:p>
          <a:p>
            <a:pPr algn="l" rtl="0" fontAlgn="base"/>
            <a:r>
              <a:rPr lang="en-GB" sz="4500" i="0" u="none" strike="noStrike" dirty="0">
                <a:solidFill>
                  <a:schemeClr val="tx1">
                    <a:lumMod val="90000"/>
                    <a:lumOff val="10000"/>
                  </a:schemeClr>
                </a:solidFill>
                <a:effectLst/>
                <a:latin typeface="Arial"/>
                <a:cs typeface="Arial"/>
              </a:rPr>
              <a:t>Sickness absences need to be recorded for audit purposes e.g. externally funded.</a:t>
            </a:r>
            <a:r>
              <a:rPr lang="en-US" sz="4500" i="0" dirty="0">
                <a:solidFill>
                  <a:schemeClr val="tx1">
                    <a:lumMod val="90000"/>
                    <a:lumOff val="10000"/>
                  </a:schemeClr>
                </a:solidFill>
                <a:effectLst/>
                <a:latin typeface="Arial"/>
                <a:cs typeface="Arial"/>
              </a:rPr>
              <a:t>​</a:t>
            </a:r>
          </a:p>
          <a:p>
            <a:pPr algn="l" rtl="0" fontAlgn="base"/>
            <a:r>
              <a:rPr lang="en-GB" sz="4500" i="0" u="none" strike="noStrike" dirty="0">
                <a:solidFill>
                  <a:schemeClr val="tx1">
                    <a:lumMod val="90000"/>
                    <a:lumOff val="10000"/>
                  </a:schemeClr>
                </a:solidFill>
                <a:effectLst/>
                <a:latin typeface="Arial"/>
                <a:cs typeface="Arial"/>
              </a:rPr>
              <a:t>Under the Home Office regulations report periods of reduced or unpaid leave must be reported. This needs to be reported to the Staff Immigration Team (SIT) within 5 working days.</a:t>
            </a:r>
            <a:r>
              <a:rPr lang="en-US" sz="4500" i="0" dirty="0">
                <a:solidFill>
                  <a:schemeClr val="tx1">
                    <a:lumMod val="90000"/>
                    <a:lumOff val="10000"/>
                  </a:schemeClr>
                </a:solidFill>
                <a:effectLst/>
                <a:latin typeface="Arial"/>
                <a:cs typeface="Arial"/>
              </a:rPr>
              <a:t>​</a:t>
            </a:r>
          </a:p>
          <a:p>
            <a:pPr algn="l" rtl="0" fontAlgn="base"/>
            <a:r>
              <a:rPr lang="en-GB" sz="4500" i="0" u="none" strike="noStrike" dirty="0">
                <a:solidFill>
                  <a:schemeClr val="tx1">
                    <a:lumMod val="90000"/>
                    <a:lumOff val="10000"/>
                  </a:schemeClr>
                </a:solidFill>
                <a:effectLst/>
                <a:latin typeface="Arial"/>
                <a:cs typeface="Arial"/>
              </a:rPr>
              <a:t>A period of more than 4 weeks unpaid leave is only permitted for these visa holders in the case of maternity, paternity or long term sickness</a:t>
            </a:r>
            <a:r>
              <a:rPr lang="en-GB" sz="4500" b="0" i="0" u="none" strike="noStrike" dirty="0">
                <a:solidFill>
                  <a:schemeClr val="tx1">
                    <a:lumMod val="90000"/>
                    <a:lumOff val="10000"/>
                  </a:schemeClr>
                </a:solidFill>
                <a:effectLst/>
                <a:latin typeface="Arial"/>
                <a:cs typeface="Arial"/>
              </a:rPr>
              <a:t>.</a:t>
            </a:r>
            <a:endParaRPr lang="en-US" sz="4500" b="0" i="0" dirty="0">
              <a:solidFill>
                <a:schemeClr val="tx1">
                  <a:lumMod val="90000"/>
                  <a:lumOff val="10000"/>
                </a:schemeClr>
              </a:solidFill>
              <a:effectLst/>
              <a:latin typeface="Arial"/>
              <a:cs typeface="Arial"/>
            </a:endParaRPr>
          </a:p>
          <a:p>
            <a:endParaRPr lang="en-GB" sz="4500"/>
          </a:p>
        </p:txBody>
      </p:sp>
    </p:spTree>
    <p:extLst>
      <p:ext uri="{BB962C8B-B14F-4D97-AF65-F5344CB8AC3E}">
        <p14:creationId xmlns:p14="http://schemas.microsoft.com/office/powerpoint/2010/main" val="19425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C2DDCC-060C-4411-A8D2-522D1506ED9F}"/>
              </a:ext>
            </a:extLst>
          </p:cNvPr>
          <p:cNvSpPr txBox="1"/>
          <p:nvPr/>
        </p:nvSpPr>
        <p:spPr>
          <a:xfrm>
            <a:off x="2026024" y="4518212"/>
            <a:ext cx="19847858" cy="6247864"/>
          </a:xfrm>
          <a:prstGeom prst="rect">
            <a:avLst/>
          </a:prstGeom>
          <a:noFill/>
        </p:spPr>
        <p:txBody>
          <a:bodyPr wrap="square" rtlCol="0">
            <a:spAutoFit/>
          </a:bodyPr>
          <a:lstStyle/>
          <a:p>
            <a:pPr algn="l" rtl="0" fontAlgn="base"/>
            <a:endParaRPr lang="en-GB" sz="4000" b="0" i="0" dirty="0">
              <a:solidFill>
                <a:schemeClr val="bg1"/>
              </a:solidFill>
              <a:effectLst/>
              <a:latin typeface="Segoe UI" panose="020B0502040204020203" pitchFamily="34" charset="0"/>
            </a:endParaRPr>
          </a:p>
          <a:p>
            <a:pPr algn="l" rtl="0" fontAlgn="base"/>
            <a:r>
              <a:rPr lang="en-GB" sz="4000" b="0" i="0" u="none" strike="noStrike" dirty="0">
                <a:solidFill>
                  <a:schemeClr val="bg1"/>
                </a:solidFill>
                <a:effectLst/>
                <a:latin typeface="Arial" panose="020B0604020202020204" pitchFamily="34" charset="0"/>
              </a:rPr>
              <a:t>This presentation will provide an overview of the University’s policies for leave and absence for University Staff (not including TSS or agency workers). </a:t>
            </a:r>
            <a:r>
              <a:rPr lang="en-US" sz="4000" b="0" i="0" dirty="0">
                <a:solidFill>
                  <a:schemeClr val="bg1"/>
                </a:solidFill>
                <a:effectLst/>
                <a:latin typeface="Arial" panose="020B0604020202020204" pitchFamily="34" charset="0"/>
              </a:rPr>
              <a:t>​</a:t>
            </a:r>
          </a:p>
          <a:p>
            <a:pPr algn="l" rtl="0" fontAlgn="base"/>
            <a:endParaRPr lang="en-US" sz="4000" b="0" i="0" dirty="0">
              <a:solidFill>
                <a:schemeClr val="bg1"/>
              </a:solidFill>
              <a:effectLst/>
              <a:latin typeface="Segoe UI" panose="020B0502040204020203" pitchFamily="34" charset="0"/>
            </a:endParaRPr>
          </a:p>
          <a:p>
            <a:pPr marL="571500" indent="-571500" algn="l" rtl="0" fontAlgn="base">
              <a:buFont typeface="Arial" panose="020B0604020202020204" pitchFamily="34" charset="0"/>
              <a:buChar char="•"/>
            </a:pPr>
            <a:r>
              <a:rPr lang="en-GB" sz="4000" b="0" i="0" u="none" strike="noStrike" dirty="0">
                <a:solidFill>
                  <a:schemeClr val="bg1"/>
                </a:solidFill>
                <a:effectLst/>
                <a:latin typeface="Arial" panose="020B0604020202020204" pitchFamily="34" charset="0"/>
              </a:rPr>
              <a:t>Overview of Leave and Absence policies</a:t>
            </a:r>
            <a:r>
              <a:rPr lang="en-US" sz="4000" b="0" i="0" dirty="0">
                <a:solidFill>
                  <a:schemeClr val="bg1"/>
                </a:solidFill>
                <a:effectLst/>
                <a:latin typeface="Arial" panose="020B0604020202020204" pitchFamily="34" charset="0"/>
              </a:rPr>
              <a:t>​</a:t>
            </a:r>
          </a:p>
          <a:p>
            <a:pPr marL="571500" indent="-571500" algn="l" rtl="0" fontAlgn="base">
              <a:buFont typeface="Arial" panose="020B0604020202020204" pitchFamily="34" charset="0"/>
              <a:buChar char="•"/>
            </a:pPr>
            <a:r>
              <a:rPr lang="en-GB" sz="4000" b="0" i="0" u="none" strike="noStrike" dirty="0">
                <a:solidFill>
                  <a:schemeClr val="bg1"/>
                </a:solidFill>
                <a:effectLst/>
                <a:latin typeface="Arial" panose="020B0604020202020204" pitchFamily="34" charset="0"/>
              </a:rPr>
              <a:t>Annual leave </a:t>
            </a:r>
            <a:r>
              <a:rPr lang="en-US" sz="4000" b="0" i="0" dirty="0">
                <a:solidFill>
                  <a:schemeClr val="bg1"/>
                </a:solidFill>
                <a:effectLst/>
                <a:latin typeface="Arial" panose="020B0604020202020204" pitchFamily="34" charset="0"/>
              </a:rPr>
              <a:t>​</a:t>
            </a:r>
          </a:p>
          <a:p>
            <a:pPr marL="571500" indent="-571500" algn="l" rtl="0" fontAlgn="base">
              <a:buFont typeface="Arial" panose="020B0604020202020204" pitchFamily="34" charset="0"/>
              <a:buChar char="•"/>
            </a:pPr>
            <a:r>
              <a:rPr lang="en-GB" sz="4000" b="0" i="0" u="none" strike="noStrike" dirty="0">
                <a:solidFill>
                  <a:schemeClr val="bg1"/>
                </a:solidFill>
                <a:effectLst/>
                <a:latin typeface="Arial" panose="020B0604020202020204" pitchFamily="34" charset="0"/>
              </a:rPr>
              <a:t>Sick leave</a:t>
            </a:r>
            <a:r>
              <a:rPr lang="en-US" sz="4000" b="0" i="0" dirty="0">
                <a:solidFill>
                  <a:schemeClr val="bg1"/>
                </a:solidFill>
                <a:effectLst/>
                <a:latin typeface="Arial" panose="020B0604020202020204" pitchFamily="34" charset="0"/>
              </a:rPr>
              <a:t>​</a:t>
            </a:r>
          </a:p>
          <a:p>
            <a:pPr marL="571500" indent="-571500" algn="l" rtl="0" fontAlgn="base">
              <a:buFont typeface="Arial" panose="020B0604020202020204" pitchFamily="34" charset="0"/>
              <a:buChar char="•"/>
            </a:pPr>
            <a:r>
              <a:rPr lang="en-GB" sz="4000" b="0" i="0" u="none" strike="noStrike" dirty="0">
                <a:solidFill>
                  <a:schemeClr val="bg1"/>
                </a:solidFill>
                <a:effectLst/>
                <a:latin typeface="Arial" panose="020B0604020202020204" pitchFamily="34" charset="0"/>
              </a:rPr>
              <a:t>Other types of leave – paid and unpaid</a:t>
            </a:r>
            <a:r>
              <a:rPr lang="en-US" sz="4000" b="0" i="0" dirty="0">
                <a:solidFill>
                  <a:schemeClr val="bg1"/>
                </a:solidFill>
                <a:effectLst/>
                <a:latin typeface="Arial" panose="020B0604020202020204" pitchFamily="34" charset="0"/>
              </a:rPr>
              <a:t>​</a:t>
            </a:r>
          </a:p>
          <a:p>
            <a:pPr algn="l" rtl="0" fontAlgn="base"/>
            <a:r>
              <a:rPr lang="en-GB" sz="4000" b="0" i="0" dirty="0">
                <a:solidFill>
                  <a:schemeClr val="bg1"/>
                </a:solidFill>
                <a:effectLst/>
                <a:latin typeface="Calibri" panose="020F0502020204030204" pitchFamily="34" charset="0"/>
              </a:rPr>
              <a:t>​</a:t>
            </a:r>
            <a:r>
              <a:rPr lang="en-GB" sz="4000" b="0" i="0" dirty="0">
                <a:solidFill>
                  <a:schemeClr val="bg1"/>
                </a:solidFill>
                <a:effectLst/>
                <a:latin typeface="Arial" panose="020B0604020202020204" pitchFamily="34" charset="0"/>
              </a:rPr>
              <a:t>​</a:t>
            </a:r>
            <a:endParaRPr lang="en-GB" sz="4000" b="0" i="0" dirty="0">
              <a:solidFill>
                <a:schemeClr val="bg1"/>
              </a:solidFill>
              <a:effectLst/>
              <a:latin typeface="Segoe UI" panose="020B0502040204020203" pitchFamily="34" charset="0"/>
            </a:endParaRPr>
          </a:p>
          <a:p>
            <a:endParaRPr lang="en-GB" sz="4000" dirty="0">
              <a:solidFill>
                <a:schemeClr val="bg1"/>
              </a:solidFill>
            </a:endParaRPr>
          </a:p>
        </p:txBody>
      </p:sp>
    </p:spTree>
    <p:extLst>
      <p:ext uri="{BB962C8B-B14F-4D97-AF65-F5344CB8AC3E}">
        <p14:creationId xmlns:p14="http://schemas.microsoft.com/office/powerpoint/2010/main" val="173590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F4B8-0CF4-42BD-AB3C-96C4F317E1EB}"/>
              </a:ext>
            </a:extLst>
          </p:cNvPr>
          <p:cNvSpPr>
            <a:spLocks noGrp="1"/>
          </p:cNvSpPr>
          <p:nvPr>
            <p:ph type="ctrTitle"/>
          </p:nvPr>
        </p:nvSpPr>
        <p:spPr/>
        <p:txBody>
          <a:bodyPr/>
          <a:lstStyle/>
          <a:p>
            <a:r>
              <a:rPr lang="en-GB" dirty="0">
                <a:solidFill>
                  <a:schemeClr val="tx1">
                    <a:lumMod val="90000"/>
                    <a:lumOff val="10000"/>
                  </a:schemeClr>
                </a:solidFill>
              </a:rPr>
              <a:t>Support</a:t>
            </a:r>
          </a:p>
        </p:txBody>
      </p:sp>
    </p:spTree>
    <p:extLst>
      <p:ext uri="{BB962C8B-B14F-4D97-AF65-F5344CB8AC3E}">
        <p14:creationId xmlns:p14="http://schemas.microsoft.com/office/powerpoint/2010/main" val="385285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5ECA7-1D02-459A-B77B-1D19C177DDDE}"/>
              </a:ext>
            </a:extLst>
          </p:cNvPr>
          <p:cNvSpPr>
            <a:spLocks noGrp="1"/>
          </p:cNvSpPr>
          <p:nvPr>
            <p:ph idx="1"/>
          </p:nvPr>
        </p:nvSpPr>
        <p:spPr>
          <a:xfrm>
            <a:off x="1232988" y="3145373"/>
            <a:ext cx="21914394" cy="5559117"/>
          </a:xfrm>
        </p:spPr>
        <p:txBody>
          <a:bodyPr/>
          <a:lstStyle/>
          <a:p>
            <a:pPr algn="l" rtl="0" fontAlgn="base"/>
            <a:r>
              <a:rPr lang="en-GB" sz="3500" b="1" i="0" u="none" strike="noStrike" dirty="0">
                <a:solidFill>
                  <a:schemeClr val="tx1">
                    <a:lumMod val="90000"/>
                    <a:lumOff val="10000"/>
                  </a:schemeClr>
                </a:solidFill>
                <a:effectLst/>
                <a:latin typeface="Arial"/>
                <a:cs typeface="Arial"/>
              </a:rPr>
              <a:t>Support available for staff </a:t>
            </a:r>
            <a:r>
              <a:rPr lang="en-US"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hlinkClick r:id="rId3"/>
              </a:rPr>
              <a:t>HR Team </a:t>
            </a:r>
            <a:r>
              <a:rPr lang="en-US"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hlinkClick r:id="rId4"/>
              </a:rPr>
              <a:t>Mental Health First Aiders</a:t>
            </a:r>
            <a:r>
              <a:rPr lang="en-US"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rPr>
              <a:t>Occupational Health: </a:t>
            </a:r>
            <a:r>
              <a:rPr lang="en-GB" sz="3500" b="0" i="0" u="sng" strike="noStrike" dirty="0">
                <a:solidFill>
                  <a:schemeClr val="tx1">
                    <a:lumMod val="90000"/>
                    <a:lumOff val="10000"/>
                  </a:schemeClr>
                </a:solidFill>
                <a:effectLst/>
                <a:latin typeface="Calibri"/>
                <a:ea typeface="Calibri"/>
                <a:cs typeface="Calibri"/>
                <a:hlinkClick r:id="rId5">
                  <a:extLst>
                    <a:ext uri="{A12FA001-AC4F-418D-AE19-62706E023703}">
                      <ahyp:hlinkClr xmlns:ahyp="http://schemas.microsoft.com/office/drawing/2018/hyperlinkcolor" val="tx"/>
                    </a:ext>
                  </a:extLst>
                </a:hlinkClick>
              </a:rPr>
              <a:t>Home | Occupational Health Service</a:t>
            </a:r>
            <a:r>
              <a:rPr lang="en-GB"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rPr>
              <a:t>Support for Mental Health: </a:t>
            </a:r>
            <a:r>
              <a:rPr lang="en-GB" sz="3500" b="0" i="0" u="sng" strike="noStrike" dirty="0">
                <a:solidFill>
                  <a:schemeClr val="tx1">
                    <a:lumMod val="90000"/>
                    <a:lumOff val="10000"/>
                  </a:schemeClr>
                </a:solidFill>
                <a:effectLst/>
                <a:latin typeface="Calibri"/>
                <a:ea typeface="Calibri"/>
                <a:cs typeface="Calibri"/>
                <a:hlinkClick r:id="rId6">
                  <a:extLst>
                    <a:ext uri="{A12FA001-AC4F-418D-AE19-62706E023703}">
                      <ahyp:hlinkClr xmlns:ahyp="http://schemas.microsoft.com/office/drawing/2018/hyperlinkcolor" val="tx"/>
                    </a:ext>
                  </a:extLst>
                </a:hlinkClick>
              </a:rPr>
              <a:t>Mental health | Occupational Health Service</a:t>
            </a:r>
            <a:r>
              <a:rPr lang="en-GB" sz="3500" b="0" i="0" dirty="0">
                <a:solidFill>
                  <a:schemeClr val="tx1">
                    <a:lumMod val="90000"/>
                    <a:lumOff val="10000"/>
                  </a:schemeClr>
                </a:solidFill>
                <a:effectLst/>
                <a:latin typeface="Calibri"/>
                <a:ea typeface="Calibri"/>
                <a:cs typeface="Calibri"/>
              </a:rPr>
              <a:t>​</a:t>
            </a:r>
          </a:p>
          <a:p>
            <a:pPr algn="l" rtl="0" fontAlgn="base"/>
            <a:r>
              <a:rPr lang="en-GB" sz="3500" b="0" i="0" u="none" strike="noStrike" dirty="0">
                <a:solidFill>
                  <a:schemeClr val="tx1">
                    <a:lumMod val="90000"/>
                    <a:lumOff val="10000"/>
                  </a:schemeClr>
                </a:solidFill>
                <a:effectLst/>
                <a:latin typeface="Arial"/>
                <a:cs typeface="Arial"/>
              </a:rPr>
              <a:t>Musculoskeletal Health: </a:t>
            </a:r>
            <a:r>
              <a:rPr lang="en-GB" sz="3500" b="0" i="0" u="sng" strike="noStrike" dirty="0">
                <a:solidFill>
                  <a:schemeClr val="tx1">
                    <a:lumMod val="90000"/>
                    <a:lumOff val="10000"/>
                  </a:schemeClr>
                </a:solidFill>
                <a:effectLst/>
                <a:latin typeface="Calibri"/>
                <a:ea typeface="Calibri"/>
                <a:cs typeface="Calibri"/>
                <a:hlinkClick r:id="rId7">
                  <a:extLst>
                    <a:ext uri="{A12FA001-AC4F-418D-AE19-62706E023703}">
                      <ahyp:hlinkClr xmlns:ahyp="http://schemas.microsoft.com/office/drawing/2018/hyperlinkcolor" val="tx"/>
                    </a:ext>
                  </a:extLst>
                </a:hlinkClick>
              </a:rPr>
              <a:t>Musculoskeletal health | Occupational Health Service</a:t>
            </a:r>
            <a:r>
              <a:rPr lang="en-GB" sz="3500" b="0" i="0" dirty="0">
                <a:solidFill>
                  <a:schemeClr val="tx1">
                    <a:lumMod val="90000"/>
                    <a:lumOff val="10000"/>
                  </a:schemeClr>
                </a:solidFill>
                <a:effectLst/>
                <a:latin typeface="Arial"/>
                <a:cs typeface="Arial"/>
              </a:rPr>
              <a:t>​</a:t>
            </a:r>
            <a:br>
              <a:rPr lang="en-GB" sz="3500" b="0" i="0" dirty="0">
                <a:solidFill>
                  <a:schemeClr val="tx1">
                    <a:lumMod val="90000"/>
                    <a:lumOff val="10000"/>
                  </a:schemeClr>
                </a:solidFill>
                <a:effectLst/>
                <a:latin typeface="Arial" panose="020B0604020202020204" pitchFamily="34" charset="0"/>
              </a:rPr>
            </a:br>
            <a:r>
              <a:rPr lang="en-GB"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rPr>
              <a:t>Employee Assistant Programme – Health Assured </a:t>
            </a:r>
            <a:r>
              <a:rPr lang="en-GB" sz="3500" b="0" i="0" u="sng" strike="noStrike" dirty="0">
                <a:solidFill>
                  <a:schemeClr val="tx1">
                    <a:lumMod val="90000"/>
                    <a:lumOff val="10000"/>
                  </a:schemeClr>
                </a:solidFill>
                <a:effectLst/>
                <a:latin typeface="Calibri"/>
                <a:ea typeface="Calibri"/>
                <a:cs typeface="Calibri"/>
                <a:hlinkClick r:id="rId8">
                  <a:extLst>
                    <a:ext uri="{A12FA001-AC4F-418D-AE19-62706E023703}">
                      <ahyp:hlinkClr xmlns:ahyp="http://schemas.microsoft.com/office/drawing/2018/hyperlinkcolor" val="tx"/>
                    </a:ext>
                  </a:extLst>
                </a:hlinkClick>
              </a:rPr>
              <a:t>Health Assured | Staff Gateway</a:t>
            </a:r>
            <a:r>
              <a:rPr lang="en-GB"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rPr>
              <a:t>Free confidential helpline available 24/7, 365 days per year: </a:t>
            </a:r>
            <a:r>
              <a:rPr lang="en-GB" sz="3500" b="1" i="0" u="none" strike="noStrike" dirty="0">
                <a:solidFill>
                  <a:schemeClr val="tx1">
                    <a:lumMod val="90000"/>
                    <a:lumOff val="10000"/>
                  </a:schemeClr>
                </a:solidFill>
                <a:effectLst/>
                <a:latin typeface="Arial"/>
                <a:cs typeface="Arial"/>
              </a:rPr>
              <a:t>0800 028 0199</a:t>
            </a:r>
            <a:r>
              <a:rPr lang="en-GB" sz="3500" b="0" i="0" dirty="0">
                <a:solidFill>
                  <a:schemeClr val="tx1">
                    <a:lumMod val="90000"/>
                    <a:lumOff val="10000"/>
                  </a:schemeClr>
                </a:solidFill>
                <a:effectLst/>
                <a:latin typeface="Arial"/>
                <a:cs typeface="Arial"/>
              </a:rPr>
              <a:t>​</a:t>
            </a:r>
            <a:br>
              <a:rPr lang="en-GB" sz="3500" b="0" i="0" dirty="0">
                <a:solidFill>
                  <a:schemeClr val="tx1">
                    <a:lumMod val="90000"/>
                    <a:lumOff val="10000"/>
                  </a:schemeClr>
                </a:solidFill>
                <a:effectLst/>
                <a:latin typeface="Arial" panose="020B0604020202020204" pitchFamily="34" charset="0"/>
              </a:rPr>
            </a:br>
            <a:r>
              <a:rPr lang="en-GB"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rPr>
              <a:t>Disability Support and Staff Disability Advisor: </a:t>
            </a:r>
            <a:r>
              <a:rPr lang="en-GB" sz="3500" b="0" i="0" u="sng" strike="noStrike" dirty="0">
                <a:solidFill>
                  <a:schemeClr val="tx1">
                    <a:lumMod val="90000"/>
                    <a:lumOff val="10000"/>
                  </a:schemeClr>
                </a:solidFill>
                <a:effectLst/>
                <a:latin typeface="Calibri"/>
                <a:ea typeface="Calibri"/>
                <a:cs typeface="Calibri"/>
                <a:hlinkClick r:id="rId9">
                  <a:extLst>
                    <a:ext uri="{A12FA001-AC4F-418D-AE19-62706E023703}">
                      <ahyp:hlinkClr xmlns:ahyp="http://schemas.microsoft.com/office/drawing/2018/hyperlinkcolor" val="tx"/>
                    </a:ext>
                  </a:extLst>
                </a:hlinkClick>
              </a:rPr>
              <a:t>Disability | Equality and Diversity Unit</a:t>
            </a:r>
            <a:r>
              <a:rPr lang="en-GB" sz="3500" b="0" i="0" dirty="0">
                <a:solidFill>
                  <a:schemeClr val="tx1">
                    <a:lumMod val="90000"/>
                    <a:lumOff val="10000"/>
                  </a:schemeClr>
                </a:solidFill>
                <a:effectLst/>
                <a:latin typeface="Arial"/>
                <a:cs typeface="Arial"/>
              </a:rPr>
              <a:t>​</a:t>
            </a:r>
            <a:br>
              <a:rPr lang="en-GB" sz="3500" b="0" i="0" dirty="0">
                <a:solidFill>
                  <a:schemeClr val="tx1">
                    <a:lumMod val="90000"/>
                    <a:lumOff val="10000"/>
                  </a:schemeClr>
                </a:solidFill>
                <a:effectLst/>
                <a:latin typeface="Arial" panose="020B0604020202020204" pitchFamily="34" charset="0"/>
              </a:rPr>
            </a:br>
            <a:r>
              <a:rPr lang="en-GB" sz="3500" b="0" i="0" dirty="0">
                <a:solidFill>
                  <a:schemeClr val="tx1">
                    <a:lumMod val="90000"/>
                    <a:lumOff val="10000"/>
                  </a:schemeClr>
                </a:solidFill>
                <a:effectLst/>
                <a:latin typeface="Arial"/>
                <a:cs typeface="Arial"/>
              </a:rPr>
              <a:t>​</a:t>
            </a:r>
          </a:p>
          <a:p>
            <a:pPr algn="l" rtl="0" fontAlgn="base"/>
            <a:r>
              <a:rPr lang="en-GB" sz="3500" b="0" i="0" u="none" strike="noStrike" dirty="0">
                <a:solidFill>
                  <a:schemeClr val="tx1">
                    <a:lumMod val="90000"/>
                    <a:lumOff val="10000"/>
                  </a:schemeClr>
                </a:solidFill>
                <a:effectLst/>
                <a:latin typeface="Arial"/>
                <a:cs typeface="Arial"/>
              </a:rPr>
              <a:t>Access to work scheme- funding available: </a:t>
            </a:r>
            <a:r>
              <a:rPr lang="en-GB" sz="3500" b="0" i="0" u="sng" strike="noStrike" dirty="0">
                <a:solidFill>
                  <a:schemeClr val="tx1">
                    <a:lumMod val="90000"/>
                    <a:lumOff val="10000"/>
                  </a:schemeClr>
                </a:solidFill>
                <a:effectLst/>
                <a:latin typeface="Calibri"/>
                <a:ea typeface="Calibri"/>
                <a:cs typeface="Calibri"/>
                <a:hlinkClick r:id="rId10">
                  <a:extLst>
                    <a:ext uri="{A12FA001-AC4F-418D-AE19-62706E023703}">
                      <ahyp:hlinkClr xmlns:ahyp="http://schemas.microsoft.com/office/drawing/2018/hyperlinkcolor" val="tx"/>
                    </a:ext>
                  </a:extLst>
                </a:hlinkClick>
              </a:rPr>
              <a:t>Funding | Equality and Diversity Unit</a:t>
            </a:r>
            <a:r>
              <a:rPr lang="en-GB" sz="3500" b="0" i="0" dirty="0">
                <a:solidFill>
                  <a:schemeClr val="tx1">
                    <a:lumMod val="90000"/>
                    <a:lumOff val="10000"/>
                  </a:schemeClr>
                </a:solidFill>
                <a:effectLst/>
                <a:latin typeface="Arial"/>
                <a:cs typeface="Arial"/>
              </a:rPr>
              <a:t>​</a:t>
            </a:r>
          </a:p>
          <a:p>
            <a:endParaRPr lang="en-GB" sz="3500" dirty="0"/>
          </a:p>
        </p:txBody>
      </p:sp>
    </p:spTree>
    <p:extLst>
      <p:ext uri="{BB962C8B-B14F-4D97-AF65-F5344CB8AC3E}">
        <p14:creationId xmlns:p14="http://schemas.microsoft.com/office/powerpoint/2010/main" val="136763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0100-762B-48A9-9C79-F627C24D3D4B}"/>
              </a:ext>
            </a:extLst>
          </p:cNvPr>
          <p:cNvSpPr>
            <a:spLocks noGrp="1"/>
          </p:cNvSpPr>
          <p:nvPr>
            <p:ph type="ctrTitle"/>
          </p:nvPr>
        </p:nvSpPr>
        <p:spPr/>
        <p:txBody>
          <a:bodyPr/>
          <a:lstStyle/>
          <a:p>
            <a:r>
              <a:rPr lang="en-GB" dirty="0">
                <a:solidFill>
                  <a:schemeClr val="tx1">
                    <a:lumMod val="90000"/>
                    <a:lumOff val="10000"/>
                  </a:schemeClr>
                </a:solidFill>
              </a:rPr>
              <a:t>Other Types of Leave</a:t>
            </a:r>
          </a:p>
        </p:txBody>
      </p:sp>
    </p:spTree>
    <p:extLst>
      <p:ext uri="{BB962C8B-B14F-4D97-AF65-F5344CB8AC3E}">
        <p14:creationId xmlns:p14="http://schemas.microsoft.com/office/powerpoint/2010/main" val="404604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83C5BD-B600-49BC-895B-F94B80C451F5}"/>
              </a:ext>
            </a:extLst>
          </p:cNvPr>
          <p:cNvSpPr txBox="1"/>
          <p:nvPr/>
        </p:nvSpPr>
        <p:spPr>
          <a:xfrm>
            <a:off x="2383971" y="5204230"/>
            <a:ext cx="16609423" cy="6324808"/>
          </a:xfrm>
          <a:prstGeom prst="rect">
            <a:avLst/>
          </a:prstGeom>
          <a:noFill/>
        </p:spPr>
        <p:txBody>
          <a:bodyPr wrap="square">
            <a:spAutoFit/>
          </a:bodyPr>
          <a:lstStyle/>
          <a:p>
            <a:pPr algn="l" rtl="0" fontAlgn="base">
              <a:buFont typeface="+mj-lt"/>
              <a:buAutoNum type="arabicPeriod"/>
            </a:pPr>
            <a:r>
              <a:rPr lang="en-GB" sz="4500" b="0" i="0" dirty="0">
                <a:solidFill>
                  <a:schemeClr val="bg1"/>
                </a:solidFill>
                <a:effectLst/>
                <a:latin typeface="Arial" panose="020B0604020202020204" pitchFamily="34" charset="0"/>
              </a:rPr>
              <a:t>​</a:t>
            </a:r>
            <a:r>
              <a:rPr lang="en-GB" sz="4500" b="0" i="0" u="none" strike="noStrike" dirty="0">
                <a:solidFill>
                  <a:schemeClr val="bg1"/>
                </a:solidFill>
                <a:effectLst/>
                <a:latin typeface="Arial" panose="020B0604020202020204" pitchFamily="34" charset="0"/>
              </a:rPr>
              <a:t>Carers’ leave (unpaid, short term)</a:t>
            </a:r>
            <a:r>
              <a:rPr lang="en-US" sz="4500" b="0" i="0" dirty="0">
                <a:solidFill>
                  <a:schemeClr val="bg1"/>
                </a:solidFill>
                <a:effectLst/>
                <a:latin typeface="Arial" panose="020B0604020202020204" pitchFamily="34" charset="0"/>
              </a:rPr>
              <a:t>​</a:t>
            </a:r>
          </a:p>
          <a:p>
            <a:pPr algn="l" rtl="0" fontAlgn="base">
              <a:buFont typeface="+mj-lt"/>
              <a:buAutoNum type="arabicPeriod"/>
            </a:pPr>
            <a:r>
              <a:rPr lang="en-GB" sz="4500" b="0" i="0" u="none" strike="noStrike" dirty="0">
                <a:solidFill>
                  <a:schemeClr val="bg1"/>
                </a:solidFill>
                <a:effectLst/>
                <a:latin typeface="Arial" panose="020B0604020202020204" pitchFamily="34" charset="0"/>
              </a:rPr>
              <a:t>Unpaid parental leave</a:t>
            </a:r>
            <a:r>
              <a:rPr lang="en-US" sz="4500" b="0" i="0" dirty="0">
                <a:solidFill>
                  <a:schemeClr val="bg1"/>
                </a:solidFill>
                <a:effectLst/>
                <a:latin typeface="Arial" panose="020B0604020202020204" pitchFamily="34" charset="0"/>
              </a:rPr>
              <a:t>​</a:t>
            </a:r>
          </a:p>
          <a:p>
            <a:pPr algn="l" rtl="0" fontAlgn="base">
              <a:buFont typeface="+mj-lt"/>
              <a:buAutoNum type="arabicPeriod"/>
            </a:pPr>
            <a:r>
              <a:rPr lang="en-GB" sz="4500" b="0" i="0" u="none" strike="noStrike" dirty="0">
                <a:solidFill>
                  <a:schemeClr val="bg1"/>
                </a:solidFill>
                <a:effectLst/>
                <a:latin typeface="Arial" panose="020B0604020202020204" pitchFamily="34" charset="0"/>
              </a:rPr>
              <a:t>Time off for dependants (unpaid)</a:t>
            </a:r>
            <a:r>
              <a:rPr lang="en-US" sz="4500" b="0" i="0" dirty="0">
                <a:solidFill>
                  <a:schemeClr val="bg1"/>
                </a:solidFill>
                <a:effectLst/>
                <a:latin typeface="Arial" panose="020B0604020202020204" pitchFamily="34" charset="0"/>
              </a:rPr>
              <a:t>​</a:t>
            </a:r>
          </a:p>
          <a:p>
            <a:pPr algn="l" rtl="0" fontAlgn="base">
              <a:buFont typeface="+mj-lt"/>
              <a:buAutoNum type="arabicPeriod"/>
            </a:pPr>
            <a:r>
              <a:rPr lang="en-GB" sz="4500" b="0" i="0" u="none" strike="noStrike" dirty="0">
                <a:solidFill>
                  <a:schemeClr val="bg1"/>
                </a:solidFill>
                <a:effectLst/>
                <a:latin typeface="Arial" panose="020B0604020202020204" pitchFamily="34" charset="0"/>
              </a:rPr>
              <a:t>Bereavement leave(paid)</a:t>
            </a:r>
            <a:r>
              <a:rPr lang="en-US" sz="4500" b="0" i="0" dirty="0">
                <a:solidFill>
                  <a:schemeClr val="bg1"/>
                </a:solidFill>
                <a:effectLst/>
                <a:latin typeface="Arial" panose="020B0604020202020204" pitchFamily="34" charset="0"/>
              </a:rPr>
              <a:t>​</a:t>
            </a:r>
          </a:p>
          <a:p>
            <a:pPr algn="l" rtl="0" fontAlgn="base">
              <a:buFont typeface="+mj-lt"/>
              <a:buAutoNum type="arabicPeriod"/>
            </a:pPr>
            <a:r>
              <a:rPr lang="en-GB" sz="4500" b="0" i="0" u="none" strike="noStrike" dirty="0">
                <a:solidFill>
                  <a:schemeClr val="bg1"/>
                </a:solidFill>
                <a:effectLst/>
                <a:latin typeface="Arial" panose="020B0604020202020204" pitchFamily="34" charset="0"/>
              </a:rPr>
              <a:t>Compassionate leave (5 days special paid leave)</a:t>
            </a:r>
            <a:r>
              <a:rPr lang="en-US" sz="4500" b="0" i="0" dirty="0">
                <a:solidFill>
                  <a:schemeClr val="bg1"/>
                </a:solidFill>
                <a:effectLst/>
                <a:latin typeface="Arial" panose="020B0604020202020204" pitchFamily="34" charset="0"/>
              </a:rPr>
              <a:t>​</a:t>
            </a:r>
          </a:p>
          <a:p>
            <a:pPr algn="l" rtl="0" fontAlgn="base">
              <a:buFont typeface="+mj-lt"/>
              <a:buAutoNum type="arabicPeriod"/>
            </a:pPr>
            <a:r>
              <a:rPr lang="en-GB" sz="4500" b="0" i="0" u="none" strike="noStrike" dirty="0">
                <a:solidFill>
                  <a:schemeClr val="bg1"/>
                </a:solidFill>
                <a:effectLst/>
                <a:latin typeface="Arial" panose="020B0604020202020204" pitchFamily="34" charset="0"/>
              </a:rPr>
              <a:t>Other types of leave – jury service, reserve forces, election</a:t>
            </a:r>
            <a:r>
              <a:rPr lang="en-US" sz="4500" b="0" i="0" dirty="0">
                <a:solidFill>
                  <a:schemeClr val="bg1"/>
                </a:solidFill>
                <a:effectLst/>
                <a:latin typeface="Arial" panose="020B0604020202020204" pitchFamily="34" charset="0"/>
              </a:rPr>
              <a:t>​</a:t>
            </a:r>
          </a:p>
          <a:p>
            <a:pPr algn="l" rtl="0" fontAlgn="base"/>
            <a:endParaRPr lang="en-GB" sz="4500" u="none" strike="noStrike" dirty="0">
              <a:solidFill>
                <a:schemeClr val="bg1"/>
              </a:solidFill>
              <a:latin typeface="Arial" panose="020B0604020202020204" pitchFamily="34" charset="0"/>
            </a:endParaRPr>
          </a:p>
          <a:p>
            <a:pPr algn="l" rtl="0" fontAlgn="base"/>
            <a:endParaRPr lang="en-GB" sz="4500" b="1" i="0" dirty="0">
              <a:solidFill>
                <a:schemeClr val="bg1"/>
              </a:solidFill>
              <a:effectLst/>
              <a:latin typeface="Arial" panose="020B0604020202020204" pitchFamily="34" charset="0"/>
            </a:endParaRPr>
          </a:p>
          <a:p>
            <a:pPr algn="l" rtl="0" fontAlgn="base"/>
            <a:endParaRPr lang="en-US" sz="4500" b="1"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36360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8165FB-5062-43A4-A090-C8936945D37E}"/>
              </a:ext>
            </a:extLst>
          </p:cNvPr>
          <p:cNvSpPr txBox="1"/>
          <p:nvPr/>
        </p:nvSpPr>
        <p:spPr>
          <a:xfrm>
            <a:off x="1182188" y="4134531"/>
            <a:ext cx="18290177" cy="8402300"/>
          </a:xfrm>
          <a:prstGeom prst="rect">
            <a:avLst/>
          </a:prstGeom>
          <a:noFill/>
        </p:spPr>
        <p:txBody>
          <a:bodyPr wrap="square">
            <a:spAutoFit/>
          </a:bodyPr>
          <a:lstStyle/>
          <a:p>
            <a:pPr algn="l" rtl="0" fontAlgn="base"/>
            <a:r>
              <a:rPr lang="en-GB" sz="3000" b="0" i="0" u="none" strike="noStrike" dirty="0">
                <a:solidFill>
                  <a:schemeClr val="bg1"/>
                </a:solidFill>
                <a:effectLst/>
                <a:latin typeface="Arial" panose="020B0604020202020204" pitchFamily="34" charset="0"/>
              </a:rPr>
              <a:t>1. </a:t>
            </a:r>
            <a:r>
              <a:rPr lang="en-GB" sz="3000" b="1" i="0" dirty="0">
                <a:solidFill>
                  <a:schemeClr val="bg1"/>
                </a:solidFill>
                <a:effectLst/>
                <a:latin typeface="Arial" panose="020B0604020202020204" pitchFamily="34" charset="0"/>
              </a:rPr>
              <a:t>Carers’ leave (unpaid, short term) </a:t>
            </a:r>
            <a:r>
              <a:rPr lang="en-GB" sz="3000" b="0" i="0" dirty="0">
                <a:solidFill>
                  <a:schemeClr val="bg1"/>
                </a:solidFill>
                <a:effectLst/>
                <a:latin typeface="Arial" panose="020B0604020202020204" pitchFamily="34" charset="0"/>
              </a:rPr>
              <a:t>​</a:t>
            </a:r>
            <a:br>
              <a:rPr lang="en-GB" sz="3000" b="0" i="0" dirty="0">
                <a:solidFill>
                  <a:schemeClr val="bg1"/>
                </a:solidFill>
                <a:effectLst/>
                <a:latin typeface="Arial" panose="020B0604020202020204" pitchFamily="34" charset="0"/>
              </a:rPr>
            </a:br>
            <a:r>
              <a:rPr lang="en-GB" sz="3000" b="0" i="0" u="sng" strike="noStrike" dirty="0">
                <a:solidFill>
                  <a:schemeClr val="bg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Carers’ leave (unpaid, short-term) | HR Support</a:t>
            </a:r>
            <a:r>
              <a:rPr lang="en-GB" sz="3000" b="0" i="0" dirty="0">
                <a:solidFill>
                  <a:schemeClr val="bg1"/>
                </a:solidFill>
                <a:effectLst/>
                <a:latin typeface="Arial" panose="020B0604020202020204" pitchFamily="34" charset="0"/>
              </a:rPr>
              <a:t>​</a:t>
            </a:r>
            <a:endParaRPr lang="en-GB" sz="3000" b="0" i="0" dirty="0">
              <a:solidFill>
                <a:schemeClr val="bg1"/>
              </a:solidFill>
              <a:effectLst/>
              <a:latin typeface="Segoe UI" panose="020B0502040204020203" pitchFamily="34" charset="0"/>
            </a:endParaRPr>
          </a:p>
          <a:p>
            <a:pPr algn="l" rtl="0" fontAlgn="base"/>
            <a:r>
              <a:rPr lang="en-GB" sz="3000" b="0" i="0" dirty="0">
                <a:solidFill>
                  <a:schemeClr val="bg1"/>
                </a:solidFill>
                <a:effectLst/>
                <a:latin typeface="Arial" panose="020B0604020202020204" pitchFamily="34" charset="0"/>
              </a:rPr>
              <a:t>​</a:t>
            </a:r>
            <a:endParaRPr lang="en-GB" sz="3000" b="0" i="0" dirty="0">
              <a:solidFill>
                <a:schemeClr val="bg1"/>
              </a:solidFill>
              <a:effectLst/>
              <a:latin typeface="Segoe UI" panose="020B0502040204020203" pitchFamily="34" charset="0"/>
            </a:endParaRPr>
          </a:p>
          <a:p>
            <a:pPr algn="l" rtl="0" fontAlgn="base"/>
            <a:r>
              <a:rPr lang="en-GB" sz="3000" b="0" i="0" u="none" strike="noStrike" dirty="0">
                <a:solidFill>
                  <a:schemeClr val="bg1"/>
                </a:solidFill>
                <a:effectLst/>
                <a:latin typeface="Arial" panose="020B0604020202020204" pitchFamily="34" charset="0"/>
              </a:rPr>
              <a:t>Staff with caring responsibilities can request up to four weeks unpaid carers’ leave. The purpose of this scheme is to allow the carers flexibility to deal with the short-term caring requirements e.g. set up a new care arrangement, visit a dependant who lives in a different region or country. Notification periods apply, please contact HR for further details.</a:t>
            </a:r>
            <a:r>
              <a:rPr lang="en-US" sz="3000" b="0" i="0" dirty="0">
                <a:solidFill>
                  <a:schemeClr val="bg1"/>
                </a:solidFill>
                <a:effectLst/>
                <a:latin typeface="Arial" panose="020B0604020202020204" pitchFamily="34" charset="0"/>
              </a:rPr>
              <a:t>​</a:t>
            </a:r>
            <a:endParaRPr lang="en-US" sz="3000" b="0" i="0" dirty="0">
              <a:solidFill>
                <a:schemeClr val="bg1"/>
              </a:solidFill>
              <a:effectLst/>
              <a:latin typeface="Segoe UI" panose="020B0502040204020203" pitchFamily="34" charset="0"/>
            </a:endParaRPr>
          </a:p>
          <a:p>
            <a:pPr algn="l" rtl="0" fontAlgn="base"/>
            <a:r>
              <a:rPr lang="en-GB" sz="3000" b="0" i="0" dirty="0">
                <a:solidFill>
                  <a:schemeClr val="bg1"/>
                </a:solidFill>
                <a:effectLst/>
                <a:latin typeface="Arial" panose="020B0604020202020204" pitchFamily="34" charset="0"/>
              </a:rPr>
              <a:t>​</a:t>
            </a:r>
            <a:endParaRPr lang="en-GB" sz="3000" b="0" i="0" dirty="0">
              <a:solidFill>
                <a:schemeClr val="bg1"/>
              </a:solidFill>
              <a:effectLst/>
              <a:latin typeface="Segoe UI" panose="020B0502040204020203" pitchFamily="34" charset="0"/>
            </a:endParaRPr>
          </a:p>
          <a:p>
            <a:pPr algn="l" rtl="0" fontAlgn="base"/>
            <a:r>
              <a:rPr lang="en-GB" sz="3000" b="1" i="0" dirty="0">
                <a:solidFill>
                  <a:schemeClr val="bg1"/>
                </a:solidFill>
                <a:effectLst/>
                <a:latin typeface="Arial" panose="020B0604020202020204" pitchFamily="34" charset="0"/>
              </a:rPr>
              <a:t>2. Unpaid Parental leave</a:t>
            </a:r>
            <a:r>
              <a:rPr lang="en-GB" sz="3000" b="0" i="0" dirty="0">
                <a:solidFill>
                  <a:schemeClr val="bg1"/>
                </a:solidFill>
                <a:effectLst/>
                <a:latin typeface="Arial" panose="020B0604020202020204" pitchFamily="34" charset="0"/>
              </a:rPr>
              <a:t>​</a:t>
            </a:r>
            <a:br>
              <a:rPr lang="en-GB" sz="3000" b="0" i="0" dirty="0">
                <a:solidFill>
                  <a:schemeClr val="bg1"/>
                </a:solidFill>
                <a:effectLst/>
                <a:latin typeface="Arial" panose="020B0604020202020204" pitchFamily="34" charset="0"/>
              </a:rPr>
            </a:br>
            <a:r>
              <a:rPr lang="en-GB" sz="3000" b="0" i="0" u="sng" strike="noStrike" dirty="0">
                <a:solidFill>
                  <a:schemeClr val="bg1"/>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Unpaid parental leave | HR Support</a:t>
            </a:r>
            <a:r>
              <a:rPr lang="en-GB" sz="3000" b="0" i="0" dirty="0">
                <a:solidFill>
                  <a:schemeClr val="bg1"/>
                </a:solidFill>
                <a:effectLst/>
                <a:latin typeface="Arial" panose="020B0604020202020204" pitchFamily="34" charset="0"/>
              </a:rPr>
              <a:t>​</a:t>
            </a:r>
            <a:endParaRPr lang="en-GB" sz="3000" b="0" i="0" dirty="0">
              <a:solidFill>
                <a:schemeClr val="bg1"/>
              </a:solidFill>
              <a:effectLst/>
              <a:latin typeface="Segoe UI" panose="020B0502040204020203" pitchFamily="34" charset="0"/>
            </a:endParaRPr>
          </a:p>
          <a:p>
            <a:pPr algn="l" rtl="0" fontAlgn="base"/>
            <a:r>
              <a:rPr lang="en-GB" sz="3000" b="0" i="0" dirty="0">
                <a:solidFill>
                  <a:schemeClr val="bg1"/>
                </a:solidFill>
                <a:effectLst/>
                <a:latin typeface="Arial" panose="020B0604020202020204" pitchFamily="34" charset="0"/>
              </a:rPr>
              <a:t>​</a:t>
            </a:r>
            <a:endParaRPr lang="en-GB" sz="3000" b="0" i="0" dirty="0">
              <a:solidFill>
                <a:schemeClr val="bg1"/>
              </a:solidFill>
              <a:effectLst/>
              <a:latin typeface="Segoe UI" panose="020B0502040204020203" pitchFamily="34" charset="0"/>
            </a:endParaRPr>
          </a:p>
          <a:p>
            <a:pPr algn="l" rtl="0" fontAlgn="base"/>
            <a:r>
              <a:rPr lang="en-GB" sz="3000" b="0" i="0" u="none" strike="noStrike" dirty="0">
                <a:solidFill>
                  <a:schemeClr val="bg1"/>
                </a:solidFill>
                <a:effectLst/>
                <a:latin typeface="Arial" panose="020B0604020202020204" pitchFamily="34" charset="0"/>
              </a:rPr>
              <a:t>Parental leave is a statutory right to take unpaid time off work to look after a child or make arrangements for the child's welfare. A maximum total of 18 weeks leave is available for each child up to their 18th birthday e.g. settle a child into new childcare arrangements, look at new schools.</a:t>
            </a:r>
            <a:r>
              <a:rPr lang="en-US" sz="3000" b="0" i="0" dirty="0">
                <a:solidFill>
                  <a:schemeClr val="bg1"/>
                </a:solidFill>
                <a:effectLst/>
                <a:latin typeface="Arial" panose="020B0604020202020204" pitchFamily="34" charset="0"/>
              </a:rPr>
              <a:t>​</a:t>
            </a:r>
            <a:endParaRPr lang="en-US" sz="3000" b="0" i="0" dirty="0">
              <a:solidFill>
                <a:schemeClr val="bg1"/>
              </a:solidFill>
              <a:effectLst/>
              <a:latin typeface="Segoe UI" panose="020B0502040204020203" pitchFamily="34" charset="0"/>
            </a:endParaRPr>
          </a:p>
          <a:p>
            <a:pPr algn="l" rtl="0" fontAlgn="base"/>
            <a:r>
              <a:rPr lang="en-GB" sz="3000" b="0" i="0" dirty="0">
                <a:solidFill>
                  <a:schemeClr val="bg1"/>
                </a:solidFill>
                <a:effectLst/>
                <a:latin typeface="Arial" panose="020B0604020202020204" pitchFamily="34" charset="0"/>
              </a:rPr>
              <a:t>​</a:t>
            </a:r>
            <a:endParaRPr lang="en-GB" sz="3000" b="0" i="0" dirty="0">
              <a:solidFill>
                <a:schemeClr val="bg1"/>
              </a:solidFill>
              <a:effectLst/>
              <a:latin typeface="Segoe UI" panose="020B0502040204020203" pitchFamily="34" charset="0"/>
            </a:endParaRPr>
          </a:p>
          <a:p>
            <a:pPr algn="l" rtl="0" fontAlgn="base"/>
            <a:r>
              <a:rPr lang="en-GB" sz="3000" b="1" i="0" u="none" strike="noStrike" dirty="0">
                <a:solidFill>
                  <a:schemeClr val="bg1"/>
                </a:solidFill>
                <a:effectLst/>
                <a:latin typeface="Arial" panose="020B0604020202020204" pitchFamily="34" charset="0"/>
              </a:rPr>
              <a:t>To qualify: </a:t>
            </a:r>
            <a:r>
              <a:rPr lang="en-GB" sz="3000" b="0" i="0" u="none" strike="noStrike" dirty="0">
                <a:solidFill>
                  <a:schemeClr val="bg1"/>
                </a:solidFill>
                <a:effectLst/>
                <a:latin typeface="Arial" panose="020B0604020202020204" pitchFamily="34" charset="0"/>
              </a:rPr>
              <a:t>Staff must have one year's continuous service with the University at the date from when they wish to take the first period of leave. </a:t>
            </a:r>
            <a:r>
              <a:rPr lang="en-US" sz="3000" b="0" i="0" dirty="0">
                <a:solidFill>
                  <a:schemeClr val="bg1"/>
                </a:solidFill>
                <a:effectLst/>
                <a:latin typeface="Arial" panose="020B0604020202020204" pitchFamily="34" charset="0"/>
              </a:rPr>
              <a:t>​</a:t>
            </a:r>
            <a:endParaRPr lang="en-US" sz="3000" b="0" i="0" dirty="0">
              <a:solidFill>
                <a:schemeClr val="bg1"/>
              </a:solidFill>
              <a:effectLst/>
              <a:latin typeface="Segoe UI" panose="020B0502040204020203" pitchFamily="34" charset="0"/>
            </a:endParaRPr>
          </a:p>
          <a:p>
            <a:pPr algn="l" rtl="0" fontAlgn="base"/>
            <a:r>
              <a:rPr lang="en-GB" sz="3000" b="0" i="0" u="none" strike="noStrike" dirty="0">
                <a:solidFill>
                  <a:schemeClr val="bg1"/>
                </a:solidFill>
                <a:effectLst/>
                <a:latin typeface="Arial" panose="020B0604020202020204" pitchFamily="34" charset="0"/>
              </a:rPr>
              <a:t>Please contact HR for further details</a:t>
            </a:r>
            <a:r>
              <a:rPr lang="en-US" sz="3000" b="0" i="0" dirty="0">
                <a:solidFill>
                  <a:schemeClr val="bg1"/>
                </a:solidFill>
                <a:effectLst/>
                <a:latin typeface="Arial" panose="020B0604020202020204" pitchFamily="34" charset="0"/>
              </a:rPr>
              <a:t>​</a:t>
            </a:r>
            <a:endParaRPr lang="en-US" sz="3000" b="0" i="0" dirty="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362245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33C3E5-0E6E-48D2-8E42-4782E9CB7A8F}"/>
              </a:ext>
            </a:extLst>
          </p:cNvPr>
          <p:cNvSpPr txBox="1"/>
          <p:nvPr/>
        </p:nvSpPr>
        <p:spPr>
          <a:xfrm>
            <a:off x="973182" y="4254070"/>
            <a:ext cx="21390428" cy="11787842"/>
          </a:xfrm>
          <a:prstGeom prst="rect">
            <a:avLst/>
          </a:prstGeom>
          <a:noFill/>
        </p:spPr>
        <p:txBody>
          <a:bodyPr wrap="square">
            <a:spAutoFit/>
          </a:bodyPr>
          <a:lstStyle/>
          <a:p>
            <a:pPr algn="l" rtl="0" fontAlgn="base"/>
            <a:r>
              <a:rPr lang="en-GB" sz="3800" b="0" i="0" u="none" strike="noStrike">
                <a:solidFill>
                  <a:schemeClr val="bg1"/>
                </a:solidFill>
                <a:effectLst/>
                <a:latin typeface="Arial" panose="020B0604020202020204" pitchFamily="34" charset="0"/>
              </a:rPr>
              <a:t>3. </a:t>
            </a:r>
            <a:r>
              <a:rPr lang="en-GB" sz="3800" b="0" i="0">
                <a:solidFill>
                  <a:schemeClr val="bg1"/>
                </a:solidFill>
                <a:effectLst/>
                <a:latin typeface="Arial" panose="020B0604020202020204" pitchFamily="34" charset="0"/>
              </a:rPr>
              <a:t>Time off for dependants (unpaid)​</a:t>
            </a:r>
            <a:br>
              <a:rPr lang="en-GB" sz="3800" b="0" i="0">
                <a:solidFill>
                  <a:schemeClr val="bg1"/>
                </a:solidFill>
                <a:effectLst/>
                <a:latin typeface="Arial" panose="020B0604020202020204" pitchFamily="34" charset="0"/>
              </a:rPr>
            </a:br>
            <a:r>
              <a:rPr lang="en-GB" sz="3800" b="0" i="0" u="sng" strike="noStrike">
                <a:solidFill>
                  <a:schemeClr val="bg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Leave for other reasons | HR Support</a:t>
            </a:r>
            <a:r>
              <a:rPr lang="en-GB" sz="3800" b="0" i="0">
                <a:solidFill>
                  <a:schemeClr val="bg1"/>
                </a:solidFill>
                <a:effectLst/>
                <a:latin typeface="Arial" panose="020B0604020202020204" pitchFamily="34" charset="0"/>
              </a:rPr>
              <a:t>​</a:t>
            </a:r>
          </a:p>
          <a:p>
            <a:pPr algn="l" rtl="0" fontAlgn="base"/>
            <a:r>
              <a:rPr lang="en-GB" sz="3800" b="0" i="0">
                <a:solidFill>
                  <a:schemeClr val="bg1"/>
                </a:solidFill>
                <a:effectLst/>
                <a:latin typeface="Arial" panose="020B0604020202020204" pitchFamily="34" charset="0"/>
              </a:rPr>
              <a:t>​</a:t>
            </a:r>
          </a:p>
          <a:p>
            <a:pPr algn="l" rtl="0" fontAlgn="base"/>
            <a:r>
              <a:rPr lang="en-GB" sz="3800" b="0" i="0" u="none" strike="noStrike">
                <a:solidFill>
                  <a:schemeClr val="bg1"/>
                </a:solidFill>
                <a:effectLst/>
                <a:latin typeface="Arial" panose="020B0604020202020204" pitchFamily="34" charset="0"/>
              </a:rPr>
              <a:t>Employees are entitled to take a reasonable amount of unpaid time off during normal working hours provided they tell their line manager/supervisor as soon as reasonably practicable and specify how long they expect to be absent from work (this may be done retrospectively if necessary).</a:t>
            </a:r>
            <a:r>
              <a:rPr lang="en-US" sz="3800" b="0" i="0">
                <a:solidFill>
                  <a:schemeClr val="bg1"/>
                </a:solidFill>
                <a:effectLst/>
                <a:latin typeface="Arial" panose="020B0604020202020204" pitchFamily="34" charset="0"/>
              </a:rPr>
              <a:t>​</a:t>
            </a:r>
          </a:p>
          <a:p>
            <a:pPr algn="l" rtl="0" fontAlgn="base"/>
            <a:r>
              <a:rPr lang="en-GB" sz="3800" b="0" i="0">
                <a:solidFill>
                  <a:schemeClr val="bg1"/>
                </a:solidFill>
                <a:effectLst/>
                <a:latin typeface="Arial" panose="020B0604020202020204" pitchFamily="34" charset="0"/>
              </a:rPr>
              <a:t>​</a:t>
            </a:r>
          </a:p>
          <a:p>
            <a:pPr algn="l" rtl="0" fontAlgn="base"/>
            <a:r>
              <a:rPr lang="en-GB" sz="3800" b="0" i="0" u="none" strike="noStrike">
                <a:solidFill>
                  <a:schemeClr val="bg1"/>
                </a:solidFill>
                <a:effectLst/>
                <a:latin typeface="Arial" panose="020B0604020202020204" pitchFamily="34" charset="0"/>
              </a:rPr>
              <a:t>e.g. injury, illness, incident or emergency of a ‘dependant’ (spouse, child, parent, person in same household).</a:t>
            </a:r>
            <a:r>
              <a:rPr lang="en-US" sz="3800" b="0" i="0">
                <a:solidFill>
                  <a:schemeClr val="bg1"/>
                </a:solidFill>
                <a:effectLst/>
                <a:latin typeface="Arial" panose="020B0604020202020204" pitchFamily="34" charset="0"/>
              </a:rPr>
              <a:t>​</a:t>
            </a:r>
          </a:p>
          <a:p>
            <a:pPr algn="l" rtl="0" fontAlgn="base"/>
            <a:r>
              <a:rPr lang="en-GB" sz="3800" b="0" i="0">
                <a:solidFill>
                  <a:schemeClr val="bg1"/>
                </a:solidFill>
                <a:effectLst/>
                <a:latin typeface="Arial" panose="020B0604020202020204" pitchFamily="34" charset="0"/>
              </a:rPr>
              <a:t>​</a:t>
            </a:r>
          </a:p>
          <a:p>
            <a:pPr algn="l" rtl="0" fontAlgn="base"/>
            <a:r>
              <a:rPr lang="en-GB" sz="3800" b="0" i="0" u="none" strike="noStrike">
                <a:solidFill>
                  <a:schemeClr val="bg1"/>
                </a:solidFill>
                <a:effectLst/>
                <a:latin typeface="Arial" panose="020B0604020202020204" pitchFamily="34" charset="0"/>
              </a:rPr>
              <a:t>4. Compassionate leave (5 days special paid leave)</a:t>
            </a:r>
            <a:r>
              <a:rPr lang="en-US" sz="3800" b="0" i="0">
                <a:solidFill>
                  <a:schemeClr val="bg1"/>
                </a:solidFill>
                <a:effectLst/>
                <a:latin typeface="Arial" panose="020B0604020202020204" pitchFamily="34" charset="0"/>
              </a:rPr>
              <a:t>​</a:t>
            </a:r>
          </a:p>
          <a:p>
            <a:pPr algn="l" rtl="0" fontAlgn="base"/>
            <a:r>
              <a:rPr lang="en-GB" sz="3800" b="0" i="0">
                <a:solidFill>
                  <a:schemeClr val="bg1"/>
                </a:solidFill>
                <a:effectLst/>
                <a:latin typeface="Arial" panose="020B0604020202020204" pitchFamily="34" charset="0"/>
              </a:rPr>
              <a:t>​</a:t>
            </a:r>
          </a:p>
          <a:p>
            <a:pPr algn="l" rtl="0" fontAlgn="base"/>
            <a:r>
              <a:rPr lang="en-GB" sz="3800" b="0" i="0" u="none" strike="noStrike">
                <a:solidFill>
                  <a:schemeClr val="bg1"/>
                </a:solidFill>
                <a:effectLst/>
                <a:latin typeface="Arial" panose="020B0604020202020204" pitchFamily="34" charset="0"/>
              </a:rPr>
              <a:t>Working hours can be taken, and the University offers up to 5 days per annum paid time off for dealing with domestic emergencies and periods of acute caring responsibilities.</a:t>
            </a:r>
            <a:r>
              <a:rPr lang="en-US" sz="3800" b="0" i="0">
                <a:solidFill>
                  <a:schemeClr val="bg1"/>
                </a:solidFill>
                <a:effectLst/>
                <a:latin typeface="Arial" panose="020B0604020202020204" pitchFamily="34" charset="0"/>
              </a:rPr>
              <a:t>​</a:t>
            </a:r>
          </a:p>
          <a:p>
            <a:pPr algn="l" rtl="0" fontAlgn="base"/>
            <a:r>
              <a:rPr lang="en-GB" sz="3800" b="0" i="0">
                <a:solidFill>
                  <a:schemeClr val="bg1"/>
                </a:solidFill>
                <a:effectLst/>
                <a:latin typeface="Arial" panose="020B0604020202020204" pitchFamily="34" charset="0"/>
              </a:rPr>
              <a:t>​</a:t>
            </a:r>
          </a:p>
          <a:p>
            <a:pPr algn="l" rtl="0" fontAlgn="base"/>
            <a:r>
              <a:rPr lang="en-GB" sz="3800" b="0" i="0">
                <a:solidFill>
                  <a:schemeClr val="bg1"/>
                </a:solidFill>
                <a:effectLst/>
                <a:latin typeface="Arial" panose="020B0604020202020204" pitchFamily="34" charset="0"/>
              </a:rPr>
              <a:t>​</a:t>
            </a:r>
          </a:p>
          <a:p>
            <a:pPr algn="l" rtl="0" fontAlgn="base"/>
            <a:r>
              <a:rPr lang="en-GB" sz="3800" b="0" i="0">
                <a:solidFill>
                  <a:schemeClr val="bg1"/>
                </a:solidFill>
                <a:effectLst/>
                <a:latin typeface="Arial" panose="020B0604020202020204" pitchFamily="34" charset="0"/>
              </a:rPr>
              <a:t>​</a:t>
            </a:r>
          </a:p>
          <a:p>
            <a:pPr algn="l" rtl="0" fontAlgn="base">
              <a:buFont typeface="Arial" panose="020B0604020202020204" pitchFamily="34" charset="0"/>
              <a:buChar char="•"/>
            </a:pPr>
            <a:r>
              <a:rPr lang="en-GB" sz="3800" b="0" i="0">
                <a:solidFill>
                  <a:schemeClr val="bg1"/>
                </a:solidFill>
                <a:effectLst/>
                <a:latin typeface="Arial" panose="020B0604020202020204" pitchFamily="34" charset="0"/>
              </a:rPr>
              <a:t>​</a:t>
            </a:r>
          </a:p>
          <a:p>
            <a:pPr algn="l" rtl="0" fontAlgn="base">
              <a:buFont typeface="Arial" panose="020B0604020202020204" pitchFamily="34" charset="0"/>
              <a:buChar char="•"/>
            </a:pPr>
            <a:r>
              <a:rPr lang="en-GB" sz="3800" b="0" i="0">
                <a:solidFill>
                  <a:schemeClr val="bg1"/>
                </a:solidFill>
                <a:effectLst/>
                <a:latin typeface="Arial" panose="020B0604020202020204" pitchFamily="34" charset="0"/>
              </a:rPr>
              <a:t>​</a:t>
            </a:r>
          </a:p>
          <a:p>
            <a:pPr algn="l" rtl="0" fontAlgn="base">
              <a:buFont typeface="Arial" panose="020B0604020202020204" pitchFamily="34" charset="0"/>
              <a:buChar char="•"/>
            </a:pPr>
            <a:r>
              <a:rPr lang="en-GB" sz="3800" b="0" i="0">
                <a:solidFill>
                  <a:schemeClr val="bg1"/>
                </a:solidFill>
                <a:effectLst/>
                <a:latin typeface="Arial" panose="020B0604020202020204" pitchFamily="34" charset="0"/>
              </a:rPr>
              <a:t>​</a:t>
            </a:r>
          </a:p>
        </p:txBody>
      </p:sp>
    </p:spTree>
    <p:extLst>
      <p:ext uri="{BB962C8B-B14F-4D97-AF65-F5344CB8AC3E}">
        <p14:creationId xmlns:p14="http://schemas.microsoft.com/office/powerpoint/2010/main" val="227427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135860-728C-4713-ABDD-21736808136B}"/>
              </a:ext>
            </a:extLst>
          </p:cNvPr>
          <p:cNvSpPr txBox="1"/>
          <p:nvPr/>
        </p:nvSpPr>
        <p:spPr>
          <a:xfrm>
            <a:off x="1992086" y="5254695"/>
            <a:ext cx="17602200" cy="7109639"/>
          </a:xfrm>
          <a:prstGeom prst="rect">
            <a:avLst/>
          </a:prstGeom>
          <a:noFill/>
        </p:spPr>
        <p:txBody>
          <a:bodyPr wrap="square">
            <a:spAutoFit/>
          </a:bodyPr>
          <a:lstStyle/>
          <a:p>
            <a:pPr algn="l" rtl="0" fontAlgn="base"/>
            <a:r>
              <a:rPr lang="en-GB" sz="3800" b="1" i="0" u="none" strike="noStrike">
                <a:solidFill>
                  <a:schemeClr val="bg1"/>
                </a:solidFill>
                <a:effectLst/>
                <a:latin typeface="Arial" panose="020B0604020202020204" pitchFamily="34" charset="0"/>
              </a:rPr>
              <a:t>5. </a:t>
            </a:r>
            <a:r>
              <a:rPr lang="en-GB" sz="3800" b="1" i="0">
                <a:solidFill>
                  <a:schemeClr val="bg1"/>
                </a:solidFill>
                <a:effectLst/>
                <a:latin typeface="Arial" panose="020B0604020202020204" pitchFamily="34" charset="0"/>
              </a:rPr>
              <a:t>Bereavement leave (paid)</a:t>
            </a:r>
            <a:r>
              <a:rPr lang="en-US" sz="3800" b="0" i="0">
                <a:solidFill>
                  <a:schemeClr val="bg1"/>
                </a:solidFill>
                <a:effectLst/>
                <a:latin typeface="Arial" panose="020B0604020202020204" pitchFamily="34" charset="0"/>
              </a:rPr>
              <a:t>​</a:t>
            </a:r>
            <a:endParaRPr lang="en-US" sz="3800" b="0" i="0">
              <a:solidFill>
                <a:schemeClr val="bg1"/>
              </a:solidFill>
              <a:effectLst/>
              <a:latin typeface="Segoe UI" panose="020B0502040204020203" pitchFamily="34" charset="0"/>
            </a:endParaRPr>
          </a:p>
          <a:p>
            <a:pPr algn="l" rtl="0" fontAlgn="base"/>
            <a:r>
              <a:rPr lang="en-GB" sz="3800" b="0" i="0">
                <a:solidFill>
                  <a:schemeClr val="bg1"/>
                </a:solidFill>
                <a:effectLst/>
                <a:latin typeface="Arial" panose="020B0604020202020204" pitchFamily="34" charset="0"/>
              </a:rPr>
              <a:t>​</a:t>
            </a:r>
            <a:endParaRPr lang="en-GB" sz="3800" b="0" i="0">
              <a:solidFill>
                <a:schemeClr val="bg1"/>
              </a:solidFill>
              <a:effectLst/>
              <a:latin typeface="Segoe UI" panose="020B0502040204020203" pitchFamily="34" charset="0"/>
            </a:endParaRPr>
          </a:p>
          <a:p>
            <a:pPr algn="l" rtl="0" fontAlgn="base"/>
            <a:r>
              <a:rPr lang="en-GB" sz="3800" b="0" i="0" u="none" strike="noStrike">
                <a:solidFill>
                  <a:schemeClr val="bg1"/>
                </a:solidFill>
                <a:effectLst/>
                <a:latin typeface="Arial" panose="020B0604020202020204" pitchFamily="34" charset="0"/>
              </a:rPr>
              <a:t>Leave of absence to deal with the death of a close family member and for the funeral. This will usually be granted as paid leave outside of your annual leave. </a:t>
            </a:r>
            <a:endParaRPr lang="en-GB" sz="3800">
              <a:solidFill>
                <a:schemeClr val="bg1"/>
              </a:solidFill>
              <a:latin typeface="Arial" panose="020B0604020202020204" pitchFamily="34" charset="0"/>
            </a:endParaRPr>
          </a:p>
          <a:p>
            <a:pPr algn="l" rtl="0" fontAlgn="base"/>
            <a:r>
              <a:rPr lang="en-US" sz="3800" b="0" i="0">
                <a:solidFill>
                  <a:schemeClr val="bg1"/>
                </a:solidFill>
                <a:effectLst/>
                <a:latin typeface="Arial" panose="020B0604020202020204" pitchFamily="34" charset="0"/>
              </a:rPr>
              <a:t>​</a:t>
            </a:r>
            <a:endParaRPr lang="en-US" sz="3800" b="0" i="0">
              <a:solidFill>
                <a:schemeClr val="bg1"/>
              </a:solidFill>
              <a:effectLst/>
              <a:latin typeface="Segoe UI" panose="020B0502040204020203" pitchFamily="34" charset="0"/>
            </a:endParaRPr>
          </a:p>
          <a:p>
            <a:pPr marL="571500" indent="-571500" algn="l" rtl="0" fontAlgn="base">
              <a:buFont typeface="Arial" panose="020B0604020202020204" pitchFamily="34" charset="0"/>
              <a:buChar char="•"/>
            </a:pPr>
            <a:r>
              <a:rPr lang="en-GB" sz="3800" b="0" i="0" u="none" strike="noStrike">
                <a:solidFill>
                  <a:schemeClr val="bg1"/>
                </a:solidFill>
                <a:effectLst/>
                <a:latin typeface="Arial" panose="020B0604020202020204" pitchFamily="34" charset="0"/>
              </a:rPr>
              <a:t>Extended time away from work (traveling long distance) should be discussed/approved by the HAF or </a:t>
            </a:r>
            <a:r>
              <a:rPr lang="en-GB" sz="3800" b="0" i="0" u="none" strike="noStrike" err="1">
                <a:solidFill>
                  <a:schemeClr val="bg1"/>
                </a:solidFill>
                <a:effectLst/>
                <a:latin typeface="Arial" panose="020B0604020202020204" pitchFamily="34" charset="0"/>
              </a:rPr>
              <a:t>HoD</a:t>
            </a:r>
            <a:r>
              <a:rPr lang="en-GB" sz="3800" b="0" i="0" u="none" strike="noStrike">
                <a:solidFill>
                  <a:schemeClr val="bg1"/>
                </a:solidFill>
                <a:effectLst/>
                <a:latin typeface="Arial" panose="020B0604020202020204" pitchFamily="34" charset="0"/>
              </a:rPr>
              <a:t>.</a:t>
            </a:r>
            <a:r>
              <a:rPr lang="en-US" sz="3800" b="0" i="0">
                <a:solidFill>
                  <a:schemeClr val="bg1"/>
                </a:solidFill>
                <a:effectLst/>
                <a:latin typeface="Arial" panose="020B0604020202020204" pitchFamily="34" charset="0"/>
              </a:rPr>
              <a:t>​</a:t>
            </a:r>
          </a:p>
          <a:p>
            <a:pPr marL="571500" indent="-571500" algn="l" rtl="0" fontAlgn="base">
              <a:buFont typeface="Arial" panose="020B0604020202020204" pitchFamily="34" charset="0"/>
              <a:buChar char="•"/>
            </a:pPr>
            <a:r>
              <a:rPr lang="en-GB" sz="3800" b="0" i="0" u="none" strike="noStrike">
                <a:solidFill>
                  <a:schemeClr val="bg1"/>
                </a:solidFill>
                <a:effectLst/>
                <a:latin typeface="Arial" panose="020B0604020202020204" pitchFamily="34" charset="0"/>
              </a:rPr>
              <a:t>When your own health is adversely affected by bereavement, a short period of sick leave might be more appropriate. Please contact HR for further guidance. </a:t>
            </a:r>
            <a:r>
              <a:rPr lang="en-US" sz="3800" b="0" i="0">
                <a:solidFill>
                  <a:schemeClr val="bg1"/>
                </a:solidFill>
                <a:effectLst/>
                <a:latin typeface="Arial" panose="020B0604020202020204" pitchFamily="34" charset="0"/>
              </a:rPr>
              <a:t>​</a:t>
            </a:r>
          </a:p>
          <a:p>
            <a:pPr marL="571500" indent="-571500" algn="l" rtl="0" fontAlgn="base">
              <a:buFont typeface="Arial" panose="020B0604020202020204" pitchFamily="34" charset="0"/>
              <a:buChar char="•"/>
            </a:pPr>
            <a:r>
              <a:rPr lang="en-GB" sz="3800" b="0" i="0" u="none" strike="noStrike">
                <a:solidFill>
                  <a:schemeClr val="bg1"/>
                </a:solidFill>
                <a:effectLst/>
                <a:latin typeface="Arial" panose="020B0604020202020204" pitchFamily="34" charset="0"/>
              </a:rPr>
              <a:t>Up to one day’s paid leave of absence will also be granted to attend the funeral of a person with whom there has been a close personal relationship.</a:t>
            </a:r>
            <a:r>
              <a:rPr lang="en-US" sz="3800" b="0" i="0">
                <a:solidFill>
                  <a:schemeClr val="bg1"/>
                </a:solidFill>
                <a:effectLst/>
                <a:latin typeface="Arial" panose="020B0604020202020204" pitchFamily="34" charset="0"/>
              </a:rPr>
              <a:t>​</a:t>
            </a:r>
          </a:p>
          <a:p>
            <a:pPr algn="l" rtl="0" fontAlgn="base">
              <a:buFont typeface="Arial" panose="020B0604020202020204" pitchFamily="34" charset="0"/>
              <a:buChar char="•"/>
            </a:pPr>
            <a:endParaRPr lang="en-GB" sz="3800" b="0" i="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13881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1EEA4A-D7EE-4CBE-9DC2-DA76B736F461}"/>
              </a:ext>
            </a:extLst>
          </p:cNvPr>
          <p:cNvSpPr txBox="1"/>
          <p:nvPr/>
        </p:nvSpPr>
        <p:spPr>
          <a:xfrm>
            <a:off x="1704702" y="4400065"/>
            <a:ext cx="18830109" cy="8279190"/>
          </a:xfrm>
          <a:prstGeom prst="rect">
            <a:avLst/>
          </a:prstGeom>
          <a:noFill/>
        </p:spPr>
        <p:txBody>
          <a:bodyPr wrap="square">
            <a:spAutoFit/>
          </a:bodyPr>
          <a:lstStyle/>
          <a:p>
            <a:pPr algn="l" rtl="0" fontAlgn="base"/>
            <a:r>
              <a:rPr lang="en-GB" sz="3800" b="1" i="0" u="none" strike="noStrike">
                <a:solidFill>
                  <a:schemeClr val="bg1"/>
                </a:solidFill>
                <a:effectLst/>
                <a:latin typeface="Arial" panose="020B0604020202020204" pitchFamily="34" charset="0"/>
              </a:rPr>
              <a:t>6. </a:t>
            </a:r>
            <a:r>
              <a:rPr lang="en-GB" sz="3800" b="1" i="0">
                <a:solidFill>
                  <a:schemeClr val="bg1"/>
                </a:solidFill>
                <a:effectLst/>
                <a:latin typeface="Arial" panose="020B0604020202020204" pitchFamily="34" charset="0"/>
              </a:rPr>
              <a:t>Leave for other reasons</a:t>
            </a:r>
            <a:r>
              <a:rPr lang="en-US" sz="3800" b="0" i="0">
                <a:solidFill>
                  <a:schemeClr val="bg1"/>
                </a:solidFill>
                <a:effectLst/>
                <a:latin typeface="Arial" panose="020B0604020202020204" pitchFamily="34" charset="0"/>
              </a:rPr>
              <a:t>​</a:t>
            </a:r>
            <a:endParaRPr lang="en-US" sz="3800" b="0" i="0">
              <a:solidFill>
                <a:schemeClr val="bg1"/>
              </a:solidFill>
              <a:effectLst/>
              <a:latin typeface="Segoe UI" panose="020B0502040204020203" pitchFamily="34" charset="0"/>
            </a:endParaRPr>
          </a:p>
          <a:p>
            <a:pPr algn="l" rtl="0" fontAlgn="base"/>
            <a:r>
              <a:rPr lang="en-GB" sz="3800" b="0" i="0">
                <a:solidFill>
                  <a:schemeClr val="bg1"/>
                </a:solidFill>
                <a:effectLst/>
                <a:latin typeface="Arial" panose="020B0604020202020204" pitchFamily="34" charset="0"/>
              </a:rPr>
              <a:t>​</a:t>
            </a:r>
            <a:endParaRPr lang="en-GB" sz="3800" b="0" i="0">
              <a:solidFill>
                <a:schemeClr val="bg1"/>
              </a:solidFill>
              <a:effectLst/>
              <a:latin typeface="Segoe UI" panose="020B0502040204020203" pitchFamily="34" charset="0"/>
            </a:endParaRPr>
          </a:p>
          <a:p>
            <a:pPr marL="571500" indent="-571500" algn="l" rtl="0" fontAlgn="base">
              <a:buFont typeface="Arial" panose="020B0604020202020204" pitchFamily="34" charset="0"/>
              <a:buChar char="•"/>
            </a:pPr>
            <a:r>
              <a:rPr lang="en-GB" sz="3800" b="1" i="0" u="none" strike="noStrike">
                <a:solidFill>
                  <a:schemeClr val="bg1"/>
                </a:solidFill>
                <a:effectLst/>
                <a:latin typeface="Arial" panose="020B0604020202020204" pitchFamily="34" charset="0"/>
              </a:rPr>
              <a:t>Jury Service </a:t>
            </a:r>
            <a:r>
              <a:rPr lang="en-GB" sz="3800" b="0" i="0" u="none" strike="noStrike">
                <a:solidFill>
                  <a:schemeClr val="bg1"/>
                </a:solidFill>
                <a:effectLst/>
                <a:latin typeface="Arial" panose="020B0604020202020204" pitchFamily="34" charset="0"/>
              </a:rPr>
              <a:t>- Leave to attend for jury service is normally given with full pay (2 weeks) . Please notify your line manager and HR as soon as possible</a:t>
            </a:r>
            <a:r>
              <a:rPr lang="en-US" sz="3800" b="0" i="0">
                <a:solidFill>
                  <a:schemeClr val="bg1"/>
                </a:solidFill>
                <a:effectLst/>
                <a:latin typeface="Arial" panose="020B0604020202020204" pitchFamily="34" charset="0"/>
              </a:rPr>
              <a:t>​</a:t>
            </a:r>
          </a:p>
          <a:p>
            <a:pPr marL="571500" indent="-571500" algn="l" rtl="0" fontAlgn="base">
              <a:buFont typeface="Arial" panose="020B0604020202020204" pitchFamily="34" charset="0"/>
              <a:buChar char="•"/>
            </a:pPr>
            <a:r>
              <a:rPr lang="en-GB" sz="3800" b="1" i="0" u="none" strike="noStrike">
                <a:solidFill>
                  <a:schemeClr val="bg1"/>
                </a:solidFill>
                <a:effectLst/>
                <a:latin typeface="Arial" panose="020B0604020202020204" pitchFamily="34" charset="0"/>
              </a:rPr>
              <a:t>Voluntary public service - </a:t>
            </a:r>
            <a:r>
              <a:rPr lang="en-GB" sz="3800" b="0" i="0" u="none" strike="noStrike">
                <a:solidFill>
                  <a:schemeClr val="bg1"/>
                </a:solidFill>
                <a:effectLst/>
                <a:latin typeface="Arial" panose="020B0604020202020204" pitchFamily="34" charset="0"/>
              </a:rPr>
              <a:t>Departments have discretion to grant reasonable paid leave for such activities, normally up to no more than three days per year. Further time may be requested on an unpaid basis.</a:t>
            </a:r>
            <a:r>
              <a:rPr lang="en-US" sz="3800" b="0" i="0">
                <a:solidFill>
                  <a:schemeClr val="bg1"/>
                </a:solidFill>
                <a:effectLst/>
                <a:latin typeface="Arial" panose="020B0604020202020204" pitchFamily="34" charset="0"/>
              </a:rPr>
              <a:t>​</a:t>
            </a:r>
          </a:p>
          <a:p>
            <a:pPr marL="571500" indent="-571500" algn="l" rtl="0" fontAlgn="base">
              <a:buFont typeface="Arial" panose="020B0604020202020204" pitchFamily="34" charset="0"/>
              <a:buChar char="•"/>
            </a:pPr>
            <a:r>
              <a:rPr lang="en-GB" sz="3800" b="1" i="0" u="none" strike="noStrike">
                <a:solidFill>
                  <a:schemeClr val="bg1"/>
                </a:solidFill>
                <a:effectLst/>
                <a:latin typeface="Arial" panose="020B0604020202020204" pitchFamily="34" charset="0"/>
              </a:rPr>
              <a:t>Reserve Forces – </a:t>
            </a:r>
            <a:r>
              <a:rPr lang="en-GB" sz="3800" b="0" i="0" u="none" strike="noStrike">
                <a:solidFill>
                  <a:schemeClr val="bg1"/>
                </a:solidFill>
                <a:effectLst/>
                <a:latin typeface="Arial" panose="020B0604020202020204" pitchFamily="34" charset="0"/>
              </a:rPr>
              <a:t>Employees who are a member of Britain's Reserve Forces and required to attend a two week training exercise may be granted one week's paid leave for this purpose, the remaining week to be taken within the employee's normal annual leave entitlement</a:t>
            </a:r>
            <a:r>
              <a:rPr lang="en-US" sz="3800" b="0" i="0">
                <a:solidFill>
                  <a:schemeClr val="bg1"/>
                </a:solidFill>
                <a:effectLst/>
                <a:latin typeface="Arial" panose="020B0604020202020204" pitchFamily="34" charset="0"/>
              </a:rPr>
              <a:t>​</a:t>
            </a:r>
          </a:p>
          <a:p>
            <a:pPr algn="l" rtl="0" fontAlgn="base"/>
            <a:r>
              <a:rPr lang="en-GB" sz="3800" b="0" i="0">
                <a:solidFill>
                  <a:schemeClr val="bg1"/>
                </a:solidFill>
                <a:effectLst/>
                <a:latin typeface="Arial" panose="020B0604020202020204" pitchFamily="34" charset="0"/>
              </a:rPr>
              <a:t>​</a:t>
            </a:r>
            <a:endParaRPr lang="en-GB" sz="3800" b="0" i="0">
              <a:solidFill>
                <a:schemeClr val="bg1"/>
              </a:solidFill>
              <a:effectLst/>
              <a:latin typeface="Segoe UI" panose="020B0502040204020203" pitchFamily="34" charset="0"/>
            </a:endParaRPr>
          </a:p>
          <a:p>
            <a:pPr algn="l" rtl="0" fontAlgn="base"/>
            <a:r>
              <a:rPr lang="en-GB" sz="3800" b="0" i="0" u="none" strike="noStrike">
                <a:solidFill>
                  <a:schemeClr val="bg1"/>
                </a:solidFill>
                <a:effectLst/>
                <a:latin typeface="Arial" panose="020B0604020202020204" pitchFamily="34" charset="0"/>
              </a:rPr>
              <a:t>Further details can be found here and please contact HR for advice: </a:t>
            </a:r>
            <a:r>
              <a:rPr lang="en-GB" sz="3800" b="0" i="0" u="sng" strike="noStrike">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Leave for other reasons | HR Support</a:t>
            </a:r>
            <a:r>
              <a:rPr lang="en-GB" sz="3800" b="0" i="0">
                <a:solidFill>
                  <a:schemeClr val="bg1"/>
                </a:solidFill>
                <a:effectLst/>
                <a:latin typeface="Arial" panose="020B0604020202020204" pitchFamily="34" charset="0"/>
              </a:rPr>
              <a:t>​</a:t>
            </a:r>
            <a:endParaRPr lang="en-GB" sz="3800" b="0" i="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24321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8F05D7-847C-4ECC-807D-8E83903C94B0}"/>
              </a:ext>
            </a:extLst>
          </p:cNvPr>
          <p:cNvSpPr>
            <a:spLocks noGrp="1"/>
          </p:cNvSpPr>
          <p:nvPr>
            <p:ph type="ctrTitle"/>
          </p:nvPr>
        </p:nvSpPr>
        <p:spPr/>
        <p:txBody>
          <a:bodyPr/>
          <a:lstStyle/>
          <a:p>
            <a:r>
              <a:rPr lang="en-GB" dirty="0">
                <a:solidFill>
                  <a:schemeClr val="tx1">
                    <a:lumMod val="90000"/>
                    <a:lumOff val="10000"/>
                  </a:schemeClr>
                </a:solidFill>
              </a:rPr>
              <a:t>Leave and Absence Policies</a:t>
            </a:r>
          </a:p>
        </p:txBody>
      </p:sp>
    </p:spTree>
    <p:extLst>
      <p:ext uri="{BB962C8B-B14F-4D97-AF65-F5344CB8AC3E}">
        <p14:creationId xmlns:p14="http://schemas.microsoft.com/office/powerpoint/2010/main" val="80493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159-729B-5BF8-BC92-D4A342BFBF2D}"/>
              </a:ext>
            </a:extLst>
          </p:cNvPr>
          <p:cNvSpPr>
            <a:spLocks noGrp="1"/>
          </p:cNvSpPr>
          <p:nvPr>
            <p:ph type="title"/>
          </p:nvPr>
        </p:nvSpPr>
        <p:spPr/>
        <p:txBody>
          <a:bodyPr/>
          <a:lstStyle/>
          <a:p>
            <a:r>
              <a:rPr lang="en-GB" dirty="0">
                <a:solidFill>
                  <a:schemeClr val="tx1">
                    <a:lumMod val="90000"/>
                    <a:lumOff val="10000"/>
                  </a:schemeClr>
                </a:solidFill>
              </a:rPr>
              <a:t>Annual Leave</a:t>
            </a:r>
          </a:p>
        </p:txBody>
      </p:sp>
    </p:spTree>
    <p:extLst>
      <p:ext uri="{BB962C8B-B14F-4D97-AF65-F5344CB8AC3E}">
        <p14:creationId xmlns:p14="http://schemas.microsoft.com/office/powerpoint/2010/main" val="302506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C6705-19D5-EC4F-291B-B817E0F93465}"/>
              </a:ext>
            </a:extLst>
          </p:cNvPr>
          <p:cNvSpPr>
            <a:spLocks noGrp="1"/>
          </p:cNvSpPr>
          <p:nvPr>
            <p:ph type="title"/>
          </p:nvPr>
        </p:nvSpPr>
        <p:spPr>
          <a:xfrm>
            <a:off x="3897812" y="2221410"/>
            <a:ext cx="16668750" cy="2362510"/>
          </a:xfrm>
        </p:spPr>
        <p:txBody>
          <a:bodyPr/>
          <a:lstStyle/>
          <a:p>
            <a:pPr algn="ctr"/>
            <a:r>
              <a:rPr lang="en-GB" sz="4500" b="0" i="0" u="none" strike="noStrike" dirty="0">
                <a:solidFill>
                  <a:schemeClr val="tx1">
                    <a:lumMod val="90000"/>
                    <a:lumOff val="10000"/>
                  </a:schemeClr>
                </a:solidFill>
                <a:effectLst/>
                <a:latin typeface="Arial"/>
                <a:cs typeface="Arial"/>
              </a:rPr>
              <a:t>Time away from the workplace is essential to maintain health and good work life balance</a:t>
            </a:r>
            <a:r>
              <a:rPr lang="en-GB" sz="4500" b="0" i="0" dirty="0">
                <a:solidFill>
                  <a:schemeClr val="tx1">
                    <a:lumMod val="90000"/>
                    <a:lumOff val="10000"/>
                  </a:schemeClr>
                </a:solidFill>
                <a:effectLst/>
                <a:latin typeface="Arial"/>
                <a:cs typeface="Arial"/>
              </a:rPr>
              <a:t>​</a:t>
            </a:r>
            <a:endParaRPr lang="en-GB" sz="4500" dirty="0">
              <a:solidFill>
                <a:schemeClr val="tx1">
                  <a:lumMod val="90000"/>
                  <a:lumOff val="10000"/>
                </a:schemeClr>
              </a:solidFill>
              <a:latin typeface="Arial"/>
              <a:cs typeface="Arial"/>
            </a:endParaRPr>
          </a:p>
        </p:txBody>
      </p:sp>
      <p:pic>
        <p:nvPicPr>
          <p:cNvPr id="1026" name="Picture 2">
            <a:extLst>
              <a:ext uri="{FF2B5EF4-FFF2-40B4-BE49-F238E27FC236}">
                <a16:creationId xmlns:a16="http://schemas.microsoft.com/office/drawing/2014/main" id="{14FF55C2-6A09-475D-BD22-B41B72816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915" y="5016122"/>
            <a:ext cx="13121639" cy="721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3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E0C939F-97F9-459C-993B-7D8EB570E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531" y="4626837"/>
            <a:ext cx="15986911" cy="75216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8C4EA30-4C5E-4487-9559-D59584563DBF}"/>
              </a:ext>
            </a:extLst>
          </p:cNvPr>
          <p:cNvSpPr>
            <a:spLocks noGrp="1"/>
          </p:cNvSpPr>
          <p:nvPr>
            <p:ph type="title"/>
          </p:nvPr>
        </p:nvSpPr>
        <p:spPr>
          <a:xfrm>
            <a:off x="5381897" y="2377440"/>
            <a:ext cx="13794376" cy="1605587"/>
          </a:xfrm>
        </p:spPr>
        <p:txBody>
          <a:bodyPr/>
          <a:lstStyle/>
          <a:p>
            <a:r>
              <a:rPr lang="en-GB" sz="4500" i="0" dirty="0">
                <a:solidFill>
                  <a:schemeClr val="tx1">
                    <a:lumMod val="90000"/>
                    <a:lumOff val="10000"/>
                  </a:schemeClr>
                </a:solidFill>
                <a:effectLst/>
                <a:latin typeface="Arial"/>
                <a:cs typeface="Arial"/>
              </a:rPr>
              <a:t>Leave year runs from 1 October to 30 September </a:t>
            </a:r>
            <a:endParaRPr lang="en-GB" sz="4500" dirty="0">
              <a:solidFill>
                <a:schemeClr val="tx1">
                  <a:lumMod val="90000"/>
                  <a:lumOff val="10000"/>
                </a:schemeClr>
              </a:solidFill>
              <a:latin typeface="Arial"/>
              <a:cs typeface="Arial"/>
            </a:endParaRPr>
          </a:p>
        </p:txBody>
      </p:sp>
    </p:spTree>
    <p:extLst>
      <p:ext uri="{BB962C8B-B14F-4D97-AF65-F5344CB8AC3E}">
        <p14:creationId xmlns:p14="http://schemas.microsoft.com/office/powerpoint/2010/main" val="3239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A38592-209A-4804-91FC-DCA96012FD51}"/>
              </a:ext>
            </a:extLst>
          </p:cNvPr>
          <p:cNvSpPr txBox="1"/>
          <p:nvPr/>
        </p:nvSpPr>
        <p:spPr>
          <a:xfrm>
            <a:off x="1619794" y="3004458"/>
            <a:ext cx="22389737" cy="9325630"/>
          </a:xfrm>
          <a:prstGeom prst="rect">
            <a:avLst/>
          </a:prstGeom>
          <a:noFill/>
        </p:spPr>
        <p:txBody>
          <a:bodyPr wrap="square" lIns="91440" tIns="45720" rIns="91440" bIns="45720" rtlCol="0" anchor="t">
            <a:spAutoFit/>
          </a:bodyPr>
          <a:lstStyle/>
          <a:p>
            <a:pPr algn="ctr" rtl="0" fontAlgn="base"/>
            <a:r>
              <a:rPr lang="en-GB" sz="3000" b="1" i="0" dirty="0">
                <a:solidFill>
                  <a:schemeClr val="tx1">
                    <a:lumMod val="90000"/>
                    <a:lumOff val="10000"/>
                  </a:schemeClr>
                </a:solidFill>
                <a:effectLst/>
                <a:latin typeface="Arial"/>
                <a:cs typeface="Arial"/>
              </a:rPr>
              <a:t>Annual Leave Entitlement</a:t>
            </a:r>
            <a:r>
              <a:rPr lang="en-US" sz="3000" b="0" i="0" dirty="0">
                <a:solidFill>
                  <a:schemeClr val="tx1">
                    <a:lumMod val="90000"/>
                    <a:lumOff val="10000"/>
                  </a:schemeClr>
                </a:solidFill>
                <a:effectLst/>
                <a:latin typeface="Arial"/>
                <a:cs typeface="Arial"/>
              </a:rPr>
              <a:t>​</a:t>
            </a:r>
          </a:p>
          <a:p>
            <a:pPr algn="ctr" rtl="0" fontAlgn="base"/>
            <a:r>
              <a:rPr lang="en-GB" sz="3000" b="0" i="0" dirty="0">
                <a:solidFill>
                  <a:schemeClr val="tx1">
                    <a:lumMod val="90000"/>
                    <a:lumOff val="10000"/>
                  </a:schemeClr>
                </a:solidFill>
                <a:effectLst/>
                <a:latin typeface="Arial"/>
                <a:cs typeface="Arial"/>
              </a:rPr>
              <a:t>​</a:t>
            </a:r>
          </a:p>
          <a:p>
            <a:pPr algn="l" rtl="0" fontAlgn="base"/>
            <a:r>
              <a:rPr lang="en-US" sz="3000" b="0" i="0" u="none" strike="noStrike" dirty="0">
                <a:solidFill>
                  <a:schemeClr val="tx1">
                    <a:lumMod val="90000"/>
                    <a:lumOff val="10000"/>
                  </a:schemeClr>
                </a:solidFill>
                <a:effectLst/>
                <a:latin typeface="Arial"/>
                <a:cs typeface="Arial"/>
              </a:rPr>
              <a:t>All full-time staff are entitled to 38 days holidays (inclusive of bank holidays and fixed closed days), pro-rata for part-time staff. </a:t>
            </a:r>
            <a:r>
              <a:rPr lang="en-US" sz="3000" b="0" i="0" dirty="0">
                <a:solidFill>
                  <a:schemeClr val="tx1">
                    <a:lumMod val="90000"/>
                    <a:lumOff val="10000"/>
                  </a:schemeClr>
                </a:solidFill>
                <a:effectLst/>
                <a:latin typeface="Arial"/>
                <a:cs typeface="Arial"/>
              </a:rPr>
              <a:t>​</a:t>
            </a:r>
          </a:p>
          <a:p>
            <a:pPr algn="l" rtl="0" fontAlgn="base"/>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38 days’ annual leave per year from 01 October to 30 September.</a:t>
            </a: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Fixed Leave : Includes Bank Holidays and Fixed closure days </a:t>
            </a: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+ 8 bank holidays</a:t>
            </a: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 25 bookable days </a:t>
            </a:r>
            <a:r>
              <a:rPr lang="en-US" sz="3000" b="0" i="0" dirty="0">
                <a:solidFill>
                  <a:schemeClr val="tx1">
                    <a:lumMod val="90000"/>
                    <a:lumOff val="10000"/>
                  </a:schemeClr>
                </a:solidFill>
                <a:effectLst/>
                <a:latin typeface="Arial"/>
                <a:cs typeface="Arial"/>
              </a:rPr>
              <a:t>​</a:t>
            </a:r>
          </a:p>
          <a:p>
            <a:pPr algn="l" rtl="0" fontAlgn="base">
              <a:buFont typeface="Arial" panose="020B0604020202020204" pitchFamily="34" charset="0"/>
              <a:buChar char="•"/>
            </a:pPr>
            <a:endParaRPr lang="en-US" sz="3000" b="0" i="0" dirty="0">
              <a:solidFill>
                <a:schemeClr val="tx1">
                  <a:lumMod val="90000"/>
                  <a:lumOff val="10000"/>
                </a:schemeClr>
              </a:solidFill>
              <a:effectLst/>
              <a:latin typeface="Segoe UI" panose="020B0502040204020203" pitchFamily="34" charset="0"/>
              <a:cs typeface="Segoe UI"/>
            </a:endParaRPr>
          </a:p>
          <a:p>
            <a:pPr algn="l" rtl="0" fontAlgn="base"/>
            <a:r>
              <a:rPr lang="en-GB"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Option to purchase additional annual leave through the salary sacrifice scheme:</a:t>
            </a: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Up to 10 days per leave year</a:t>
            </a: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Obtain line manager approval</a:t>
            </a:r>
            <a:r>
              <a:rPr lang="en-US" sz="3000" b="0" i="0" dirty="0">
                <a:solidFill>
                  <a:schemeClr val="tx1">
                    <a:lumMod val="90000"/>
                    <a:lumOff val="10000"/>
                  </a:schemeClr>
                </a:solidFill>
                <a:effectLst/>
                <a:latin typeface="Arial"/>
                <a:cs typeface="Arial"/>
              </a:rPr>
              <a:t>​</a:t>
            </a:r>
            <a:br>
              <a:rPr lang="en-US" sz="3000" b="0" i="0" dirty="0">
                <a:solidFill>
                  <a:schemeClr val="tx1">
                    <a:lumMod val="90000"/>
                    <a:lumOff val="10000"/>
                  </a:schemeClr>
                </a:solidFill>
                <a:effectLst/>
                <a:latin typeface="Arial" panose="020B0604020202020204" pitchFamily="34" charset="0"/>
              </a:rPr>
            </a:b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You should obtain approval of your leave from your manager prior to booking a holiday as per your current process. </a:t>
            </a: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From April 2025, this process will be moving to the HR Self Service. </a:t>
            </a:r>
            <a:r>
              <a:rPr lang="en-GB" sz="3000" b="0" i="0" dirty="0">
                <a:solidFill>
                  <a:schemeClr val="tx1">
                    <a:lumMod val="90000"/>
                    <a:lumOff val="10000"/>
                  </a:schemeClr>
                </a:solidFill>
                <a:effectLst/>
                <a:latin typeface="Arial"/>
                <a:cs typeface="Arial"/>
              </a:rPr>
              <a:t>​</a:t>
            </a:r>
          </a:p>
          <a:p>
            <a:pPr algn="l" rtl="0" fontAlgn="base"/>
            <a:endParaRPr lang="en-US" sz="3000" b="0" i="0" dirty="0">
              <a:solidFill>
                <a:srgbClr val="FF0000"/>
              </a:solidFill>
              <a:effectLst/>
              <a:latin typeface="Arial" panose="020B0604020202020204" pitchFamily="34" charset="0"/>
            </a:endParaRPr>
          </a:p>
          <a:p>
            <a:pPr algn="l" rtl="0" fontAlgn="base"/>
            <a:r>
              <a:rPr lang="en-GB" sz="3000" b="0" i="0" dirty="0">
                <a:solidFill>
                  <a:srgbClr val="FF0000"/>
                </a:solidFill>
                <a:effectLst/>
                <a:latin typeface="Arial"/>
                <a:cs typeface="Arial"/>
              </a:rPr>
              <a:t>​</a:t>
            </a:r>
          </a:p>
          <a:p>
            <a:pPr algn="l" rtl="0" fontAlgn="base"/>
            <a:r>
              <a:rPr lang="en-GB" sz="3000" b="0" i="0" dirty="0">
                <a:solidFill>
                  <a:schemeClr val="tx1">
                    <a:lumMod val="90000"/>
                    <a:lumOff val="10000"/>
                  </a:schemeClr>
                </a:solidFill>
                <a:effectLst/>
                <a:latin typeface="Arial"/>
                <a:cs typeface="Arial"/>
              </a:rPr>
              <a:t>​</a:t>
            </a:r>
          </a:p>
          <a:p>
            <a:endParaRPr lang="en-GB" sz="3000" dirty="0">
              <a:solidFill>
                <a:schemeClr val="tx1">
                  <a:lumMod val="90000"/>
                  <a:lumOff val="10000"/>
                </a:schemeClr>
              </a:solidFill>
            </a:endParaRPr>
          </a:p>
        </p:txBody>
      </p:sp>
    </p:spTree>
    <p:extLst>
      <p:ext uri="{BB962C8B-B14F-4D97-AF65-F5344CB8AC3E}">
        <p14:creationId xmlns:p14="http://schemas.microsoft.com/office/powerpoint/2010/main" val="28698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A38592-209A-4804-91FC-DCA96012FD51}"/>
              </a:ext>
            </a:extLst>
          </p:cNvPr>
          <p:cNvSpPr txBox="1"/>
          <p:nvPr/>
        </p:nvSpPr>
        <p:spPr>
          <a:xfrm>
            <a:off x="1933303" y="3474721"/>
            <a:ext cx="20952823" cy="3323987"/>
          </a:xfrm>
          <a:prstGeom prst="rect">
            <a:avLst/>
          </a:prstGeom>
          <a:noFill/>
        </p:spPr>
        <p:txBody>
          <a:bodyPr wrap="square" lIns="91440" tIns="45720" rIns="91440" bIns="45720" rtlCol="0" anchor="t">
            <a:spAutoFit/>
          </a:bodyPr>
          <a:lstStyle/>
          <a:p>
            <a:pPr algn="l" rtl="0" fontAlgn="base"/>
            <a:r>
              <a:rPr lang="en-GB" sz="3000" b="1" i="0" dirty="0">
                <a:solidFill>
                  <a:schemeClr val="tx1">
                    <a:lumMod val="90000"/>
                    <a:lumOff val="10000"/>
                  </a:schemeClr>
                </a:solidFill>
                <a:effectLst/>
                <a:latin typeface="Arial"/>
                <a:cs typeface="Arial"/>
              </a:rPr>
              <a:t>Annual Leave Entitlement</a:t>
            </a:r>
            <a:r>
              <a:rPr lang="en-US" sz="3000" b="0" i="0" dirty="0">
                <a:solidFill>
                  <a:schemeClr val="tx1">
                    <a:lumMod val="90000"/>
                    <a:lumOff val="10000"/>
                  </a:schemeClr>
                </a:solidFill>
                <a:effectLst/>
                <a:latin typeface="Arial"/>
                <a:cs typeface="Arial"/>
              </a:rPr>
              <a:t>​</a:t>
            </a:r>
          </a:p>
          <a:p>
            <a:pPr algn="l" rtl="0" fontAlgn="base"/>
            <a:endParaRPr lang="en-US" sz="3000" b="0" i="0" dirty="0">
              <a:solidFill>
                <a:schemeClr val="tx1">
                  <a:lumMod val="90000"/>
                  <a:lumOff val="10000"/>
                </a:schemeClr>
              </a:solidFill>
              <a:effectLst/>
              <a:latin typeface="Segoe UI" panose="020B0502040204020203" pitchFamily="34" charset="0"/>
              <a:cs typeface="Segoe UI"/>
            </a:endParaRPr>
          </a:p>
          <a:p>
            <a:pPr algn="l" rtl="0" fontAlgn="base"/>
            <a:r>
              <a:rPr lang="en-GB" sz="3000" b="0" i="0" u="none" strike="noStrike" dirty="0">
                <a:solidFill>
                  <a:schemeClr val="tx1">
                    <a:lumMod val="90000"/>
                    <a:lumOff val="10000"/>
                  </a:schemeClr>
                </a:solidFill>
                <a:effectLst/>
                <a:latin typeface="Arial"/>
                <a:cs typeface="Arial"/>
              </a:rPr>
              <a:t>For staff more than 5 years of continues service may be entitled to additional days of long services leave. Long service leave should be pro-rata for part time staff*</a:t>
            </a:r>
          </a:p>
          <a:p>
            <a:pPr algn="l" rtl="0" fontAlgn="base"/>
            <a:endParaRPr lang="en-GB" sz="3000" b="1" dirty="0">
              <a:solidFill>
                <a:srgbClr val="FF0000"/>
              </a:solidFill>
              <a:latin typeface="Arial" panose="020B0604020202020204" pitchFamily="34" charset="0"/>
            </a:endParaRPr>
          </a:p>
          <a:p>
            <a:pPr algn="l" rtl="0" fontAlgn="base"/>
            <a:endParaRPr lang="en-US" sz="3000" b="0" i="0" dirty="0">
              <a:solidFill>
                <a:srgbClr val="002060"/>
              </a:solidFill>
              <a:effectLst/>
              <a:latin typeface="Segoe UI" panose="020B0502040204020203" pitchFamily="34" charset="0"/>
            </a:endParaRPr>
          </a:p>
          <a:p>
            <a:endParaRPr lang="en-GB" sz="3000" dirty="0">
              <a:solidFill>
                <a:srgbClr val="002060"/>
              </a:solidFill>
            </a:endParaRPr>
          </a:p>
        </p:txBody>
      </p:sp>
      <p:pic>
        <p:nvPicPr>
          <p:cNvPr id="3074" name="Picture 2">
            <a:extLst>
              <a:ext uri="{FF2B5EF4-FFF2-40B4-BE49-F238E27FC236}">
                <a16:creationId xmlns:a16="http://schemas.microsoft.com/office/drawing/2014/main" id="{35FD1BC2-10EB-4E9D-8EF1-61AFE201D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6867524"/>
            <a:ext cx="13106868" cy="548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89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A38592-209A-4804-91FC-DCA96012FD51}"/>
              </a:ext>
            </a:extLst>
          </p:cNvPr>
          <p:cNvSpPr txBox="1"/>
          <p:nvPr/>
        </p:nvSpPr>
        <p:spPr>
          <a:xfrm>
            <a:off x="1254035" y="2865096"/>
            <a:ext cx="22494240" cy="8402300"/>
          </a:xfrm>
          <a:prstGeom prst="rect">
            <a:avLst/>
          </a:prstGeom>
          <a:noFill/>
        </p:spPr>
        <p:txBody>
          <a:bodyPr wrap="square" lIns="91440" tIns="45720" rIns="91440" bIns="45720" rtlCol="0" anchor="t">
            <a:spAutoFit/>
          </a:bodyPr>
          <a:lstStyle/>
          <a:p>
            <a:pPr algn="ctr" rtl="0" fontAlgn="base"/>
            <a:r>
              <a:rPr lang="en-GB" sz="3000" b="1" i="0" dirty="0">
                <a:solidFill>
                  <a:schemeClr val="tx1">
                    <a:lumMod val="90000"/>
                    <a:lumOff val="10000"/>
                  </a:schemeClr>
                </a:solidFill>
                <a:effectLst/>
                <a:latin typeface="Arial"/>
                <a:cs typeface="Arial"/>
              </a:rPr>
              <a:t>Accrued Annual Leave and Carry Over </a:t>
            </a:r>
            <a:r>
              <a:rPr lang="en-US" sz="3000" b="0" i="0" dirty="0">
                <a:solidFill>
                  <a:schemeClr val="tx1">
                    <a:lumMod val="90000"/>
                    <a:lumOff val="10000"/>
                  </a:schemeClr>
                </a:solidFill>
                <a:effectLst/>
                <a:latin typeface="Arial"/>
                <a:cs typeface="Arial"/>
              </a:rPr>
              <a:t>​</a:t>
            </a:r>
          </a:p>
          <a:p>
            <a:pPr algn="ctr" rtl="0" fontAlgn="base"/>
            <a:endParaRPr lang="en-US" sz="3000" b="0" i="0" dirty="0">
              <a:solidFill>
                <a:schemeClr val="tx1">
                  <a:lumMod val="90000"/>
                  <a:lumOff val="10000"/>
                </a:schemeClr>
              </a:solidFill>
              <a:effectLst/>
              <a:latin typeface="Segoe UI" panose="020B0502040204020203" pitchFamily="34" charset="0"/>
              <a:cs typeface="Segoe UI"/>
            </a:endParaRP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Staff should be encouraged to take all annual leave within the holiday year</a:t>
            </a:r>
            <a:r>
              <a:rPr lang="en-US" sz="3000" b="0" i="0" dirty="0">
                <a:solidFill>
                  <a:schemeClr val="tx1">
                    <a:lumMod val="90000"/>
                    <a:lumOff val="10000"/>
                  </a:schemeClr>
                </a:solidFill>
                <a:effectLst/>
                <a:latin typeface="Arial"/>
                <a:cs typeface="Arial"/>
              </a:rPr>
              <a:t>​</a:t>
            </a:r>
            <a:br>
              <a:rPr lang="en-US" sz="3000" b="0" i="0" dirty="0">
                <a:solidFill>
                  <a:schemeClr val="tx1">
                    <a:lumMod val="90000"/>
                    <a:lumOff val="10000"/>
                  </a:schemeClr>
                </a:solidFill>
                <a:effectLst/>
                <a:latin typeface="Arial" panose="020B0604020202020204" pitchFamily="34" charset="0"/>
              </a:rPr>
            </a:b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Maximum annual leave carry over = 5 days (pro-rated for part-time staff). </a:t>
            </a:r>
            <a:r>
              <a:rPr lang="en-US" sz="3000" b="0" i="0" dirty="0">
                <a:solidFill>
                  <a:schemeClr val="tx1">
                    <a:lumMod val="90000"/>
                    <a:lumOff val="10000"/>
                  </a:schemeClr>
                </a:solidFill>
                <a:effectLst/>
                <a:latin typeface="Arial"/>
                <a:cs typeface="Arial"/>
              </a:rPr>
              <a:t>​</a:t>
            </a:r>
            <a:br>
              <a:rPr lang="en-US" sz="3000" b="0" i="0" dirty="0">
                <a:solidFill>
                  <a:schemeClr val="tx1">
                    <a:lumMod val="90000"/>
                    <a:lumOff val="10000"/>
                  </a:schemeClr>
                </a:solidFill>
                <a:effectLst/>
                <a:latin typeface="Arial" panose="020B0604020202020204" pitchFamily="34" charset="0"/>
              </a:rPr>
            </a:b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Carry over must be used before 31 December</a:t>
            </a:r>
            <a:r>
              <a:rPr lang="en-US" sz="3000" b="0" i="0" dirty="0">
                <a:solidFill>
                  <a:schemeClr val="tx1">
                    <a:lumMod val="90000"/>
                    <a:lumOff val="10000"/>
                  </a:schemeClr>
                </a:solidFill>
                <a:effectLst/>
                <a:latin typeface="Arial"/>
                <a:cs typeface="Arial"/>
              </a:rPr>
              <a:t>​</a:t>
            </a:r>
            <a:br>
              <a:rPr lang="en-US" sz="3000" b="0" i="0" dirty="0">
                <a:solidFill>
                  <a:schemeClr val="tx1">
                    <a:lumMod val="90000"/>
                    <a:lumOff val="10000"/>
                  </a:schemeClr>
                </a:solidFill>
                <a:effectLst/>
                <a:latin typeface="Arial" panose="020B0604020202020204" pitchFamily="34" charset="0"/>
              </a:rPr>
            </a:br>
            <a:r>
              <a:rPr lang="en-US" sz="3000" b="0" i="0" dirty="0">
                <a:solidFill>
                  <a:schemeClr val="tx1">
                    <a:lumMod val="90000"/>
                    <a:lumOff val="10000"/>
                  </a:schemeClr>
                </a:solidFill>
                <a:effectLst/>
                <a:latin typeface="Arial"/>
                <a:cs typeface="Arial"/>
              </a:rPr>
              <a:t>​</a:t>
            </a: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Family leave (e.g., Maternity, Adoption, paternity and parental Leave) – All unused annual leave and bank holidays falling during family leave can be carried over</a:t>
            </a:r>
            <a:endParaRPr lang="en-US" sz="3000" u="none" strike="noStrike" dirty="0">
              <a:solidFill>
                <a:schemeClr val="tx1">
                  <a:lumMod val="90000"/>
                  <a:lumOff val="10000"/>
                </a:schemeClr>
              </a:solidFill>
              <a:latin typeface="Arial"/>
              <a:cs typeface="Arial"/>
            </a:endParaRPr>
          </a:p>
          <a:p>
            <a:pPr algn="l" rtl="0" fontAlgn="base"/>
            <a:endParaRPr lang="en-US" sz="3000" b="0" i="0" dirty="0">
              <a:solidFill>
                <a:schemeClr val="tx1">
                  <a:lumMod val="90000"/>
                  <a:lumOff val="10000"/>
                </a:schemeClr>
              </a:solidFill>
              <a:effectLst/>
              <a:latin typeface="Segoe UI" panose="020B0502040204020203" pitchFamily="34" charset="0"/>
              <a:cs typeface="Segoe UI"/>
            </a:endParaRP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Long term Sickness Absence- Up to 28 days (statutory leave entitlement) can be carried over.</a:t>
            </a:r>
            <a:r>
              <a:rPr lang="en-US" sz="3000" b="0" i="0" dirty="0">
                <a:solidFill>
                  <a:schemeClr val="tx1">
                    <a:lumMod val="90000"/>
                    <a:lumOff val="10000"/>
                  </a:schemeClr>
                </a:solidFill>
                <a:effectLst/>
                <a:latin typeface="Arial"/>
                <a:cs typeface="Arial"/>
              </a:rPr>
              <a:t>​</a:t>
            </a:r>
          </a:p>
          <a:p>
            <a:pPr algn="l" rtl="0" fontAlgn="base"/>
            <a:endParaRPr lang="en-US" sz="3000" b="0" i="0" dirty="0">
              <a:solidFill>
                <a:schemeClr val="tx1">
                  <a:lumMod val="90000"/>
                  <a:lumOff val="10000"/>
                </a:schemeClr>
              </a:solidFill>
              <a:effectLst/>
              <a:latin typeface="Segoe UI" panose="020B0502040204020203" pitchFamily="34" charset="0"/>
              <a:cs typeface="Segoe UI"/>
            </a:endParaRPr>
          </a:p>
          <a:p>
            <a:pPr marL="457200" indent="-457200" algn="l" rtl="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Moving departments? Accrued annual leave must be agreed between the outgoing and incoming department</a:t>
            </a:r>
            <a:r>
              <a:rPr lang="en-US" sz="3000" b="0" i="0" dirty="0">
                <a:solidFill>
                  <a:schemeClr val="tx1">
                    <a:lumMod val="90000"/>
                    <a:lumOff val="10000"/>
                  </a:schemeClr>
                </a:solidFill>
                <a:effectLst/>
                <a:latin typeface="Arial"/>
                <a:cs typeface="Arial"/>
              </a:rPr>
              <a:t>​</a:t>
            </a:r>
            <a:br>
              <a:rPr lang="en-US" sz="3000" b="0" i="0" dirty="0">
                <a:solidFill>
                  <a:schemeClr val="tx1">
                    <a:lumMod val="90000"/>
                    <a:lumOff val="10000"/>
                  </a:schemeClr>
                </a:solidFill>
                <a:effectLst/>
                <a:latin typeface="Arial" panose="020B0604020202020204" pitchFamily="34" charset="0"/>
              </a:rPr>
            </a:br>
            <a:r>
              <a:rPr lang="en-US" sz="3000" b="0" i="0" dirty="0">
                <a:solidFill>
                  <a:schemeClr val="tx1">
                    <a:lumMod val="90000"/>
                    <a:lumOff val="10000"/>
                  </a:schemeClr>
                </a:solidFill>
                <a:effectLst/>
                <a:latin typeface="Arial"/>
                <a:cs typeface="Arial"/>
              </a:rPr>
              <a:t>​</a:t>
            </a:r>
          </a:p>
          <a:p>
            <a:pPr marL="457200" indent="-457200" fontAlgn="base">
              <a:buFont typeface="Arial" panose="020B0604020202020204" pitchFamily="34" charset="0"/>
              <a:buChar char="•"/>
            </a:pPr>
            <a:r>
              <a:rPr lang="en-US" sz="3000" b="0" i="0" u="none" strike="noStrike" dirty="0">
                <a:solidFill>
                  <a:schemeClr val="tx1">
                    <a:lumMod val="90000"/>
                    <a:lumOff val="10000"/>
                  </a:schemeClr>
                </a:solidFill>
                <a:effectLst/>
                <a:latin typeface="Arial"/>
                <a:cs typeface="Arial"/>
              </a:rPr>
              <a:t>Leaving the department? All remaining annual leave must be used prior to your final day. HR will advise on your remaining leave entitlement as part of the leaving process. Anyone unable to use their remaining leave before leaving should speak to HR.</a:t>
            </a:r>
            <a:endParaRPr lang="en-US" sz="3000" b="0" i="0" dirty="0">
              <a:solidFill>
                <a:schemeClr val="tx1">
                  <a:lumMod val="90000"/>
                  <a:lumOff val="10000"/>
                </a:schemeClr>
              </a:solidFill>
              <a:effectLst/>
              <a:latin typeface="Arial" panose="020B0604020202020204" pitchFamily="34" charset="0"/>
              <a:cs typeface="Arial"/>
            </a:endParaRPr>
          </a:p>
          <a:p>
            <a:pPr algn="l" rtl="0" fontAlgn="base">
              <a:buFont typeface="Arial" panose="020B0604020202020204" pitchFamily="34" charset="0"/>
              <a:buChar char="•"/>
            </a:pPr>
            <a:endParaRPr lang="en-US" sz="3000" b="0" i="0" dirty="0">
              <a:solidFill>
                <a:srgbClr val="002060"/>
              </a:solidFill>
              <a:effectLst/>
              <a:latin typeface="Arial" panose="020B0604020202020204" pitchFamily="34" charset="0"/>
              <a:cs typeface="Arial"/>
            </a:endParaRPr>
          </a:p>
        </p:txBody>
      </p:sp>
    </p:spTree>
    <p:extLst>
      <p:ext uri="{BB962C8B-B14F-4D97-AF65-F5344CB8AC3E}">
        <p14:creationId xmlns:p14="http://schemas.microsoft.com/office/powerpoint/2010/main" val="316945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U_powerpoint-template (pink)">
  <a:themeElements>
    <a:clrScheme name="OU - Teal">
      <a:dk1>
        <a:srgbClr val="002147"/>
      </a:dk1>
      <a:lt1>
        <a:sysClr val="window" lastClr="FFFFFF"/>
      </a:lt1>
      <a:dk2>
        <a:srgbClr val="44546A"/>
      </a:dk2>
      <a:lt2>
        <a:srgbClr val="F2F4F4"/>
      </a:lt2>
      <a:accent1>
        <a:srgbClr val="15616D"/>
      </a:accent1>
      <a:accent2>
        <a:srgbClr val="F7EF66"/>
      </a:accent2>
      <a:accent3>
        <a:srgbClr val="65E5AE"/>
      </a:accent3>
      <a:accent4>
        <a:srgbClr val="002147"/>
      </a:accent4>
      <a:accent5>
        <a:srgbClr val="727687"/>
      </a:accent5>
      <a:accent6>
        <a:srgbClr val="A6ABBD"/>
      </a:accent6>
      <a:hlink>
        <a:srgbClr val="15616D"/>
      </a:hlink>
      <a:folHlink>
        <a:srgbClr val="89827A"/>
      </a:folHlink>
    </a:clrScheme>
    <a:fontScheme name="OU (colours)">
      <a:majorFont>
        <a:latin typeface="Noto Serif"/>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06959a-e128-4247-bfff-eb2dff74a7f2">
      <Terms xmlns="http://schemas.microsoft.com/office/infopath/2007/PartnerControls"/>
    </lcf76f155ced4ddcb4097134ff3c332f>
    <DocumentPurpose xmlns="4c06959a-e128-4247-bfff-eb2dff74a7f2" xsi:nil="true"/>
    <TaxCatchAll xmlns="b5d19e1b-6a74-4d57-bae9-5253cc478d2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EE308D54C3EA408577418D7695828C" ma:contentTypeVersion="18" ma:contentTypeDescription="Create a new document." ma:contentTypeScope="" ma:versionID="cf757cba97d151dbade6009950d8967a">
  <xsd:schema xmlns:xsd="http://www.w3.org/2001/XMLSchema" xmlns:xs="http://www.w3.org/2001/XMLSchema" xmlns:p="http://schemas.microsoft.com/office/2006/metadata/properties" xmlns:ns2="4c06959a-e128-4247-bfff-eb2dff74a7f2" xmlns:ns3="b5d19e1b-6a74-4d57-bae9-5253cc478d28" targetNamespace="http://schemas.microsoft.com/office/2006/metadata/properties" ma:root="true" ma:fieldsID="f24bf8616f3606107765047019f21218" ns2:_="" ns3:_="">
    <xsd:import namespace="4c06959a-e128-4247-bfff-eb2dff74a7f2"/>
    <xsd:import namespace="b5d19e1b-6a74-4d57-bae9-5253cc478d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lcf76f155ced4ddcb4097134ff3c332f" minOccurs="0"/>
                <xsd:element ref="ns3:TaxCatchAll" minOccurs="0"/>
                <xsd:element ref="ns2:MediaServiceSearchProperties" minOccurs="0"/>
                <xsd:element ref="ns2:DocumentPurpo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6959a-e128-4247-bfff-eb2dff74a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DocumentPurpose" ma:index="25" nillable="true" ma:displayName="Document Purpose" ma:format="Dropdown" ma:internalName="DocumentPurpo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d19e1b-6a74-4d57-bae9-5253cc478d2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5dbe684-8017-4cb7-b50c-0d78a0e5d2fd}" ma:internalName="TaxCatchAll" ma:showField="CatchAllData" ma:web="b5d19e1b-6a74-4d57-bae9-5253cc478d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461A05-7126-4F57-875B-00AFB3E75C0D}">
  <ds:schemaRefs>
    <ds:schemaRef ds:uri="http://schemas.microsoft.com/sharepoint/v3/contenttype/forms"/>
  </ds:schemaRefs>
</ds:datastoreItem>
</file>

<file path=customXml/itemProps2.xml><?xml version="1.0" encoding="utf-8"?>
<ds:datastoreItem xmlns:ds="http://schemas.openxmlformats.org/officeDocument/2006/customXml" ds:itemID="{75B4C4FE-CDA1-402D-B261-8E81B39A0FC5}">
  <ds:schemaRefs>
    <ds:schemaRef ds:uri="4c06959a-e128-4247-bfff-eb2dff74a7f2"/>
    <ds:schemaRef ds:uri="b5d19e1b-6a74-4d57-bae9-5253cc478d2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6559F37-EAAD-4F33-A6EB-1DD86175A57F}">
  <ds:schemaRefs>
    <ds:schemaRef ds:uri="4c06959a-e128-4247-bfff-eb2dff74a7f2"/>
    <ds:schemaRef ds:uri="b5d19e1b-6a74-4d57-bae9-5253cc478d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37</TotalTime>
  <Words>2357</Words>
  <Application>Microsoft Office PowerPoint</Application>
  <PresentationFormat>Custom</PresentationFormat>
  <Paragraphs>244</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Times New Roman</vt:lpstr>
      <vt:lpstr>PT Sans</vt:lpstr>
      <vt:lpstr>Arial</vt:lpstr>
      <vt:lpstr>Noto Serif</vt:lpstr>
      <vt:lpstr>Roboto</vt:lpstr>
      <vt:lpstr>Calibri</vt:lpstr>
      <vt:lpstr>Segoe UI</vt:lpstr>
      <vt:lpstr>OU_powerpoint-template (pink)</vt:lpstr>
      <vt:lpstr>Leave &amp; Absence</vt:lpstr>
      <vt:lpstr>PowerPoint Presentation</vt:lpstr>
      <vt:lpstr>Leave and Absence Policies</vt:lpstr>
      <vt:lpstr>Annual Leave</vt:lpstr>
      <vt:lpstr>Time away from the workplace is essential to maintain health and good work life balance​</vt:lpstr>
      <vt:lpstr>Leave year runs from 1 October to 30 September </vt:lpstr>
      <vt:lpstr>PowerPoint Presentation</vt:lpstr>
      <vt:lpstr>PowerPoint Presentation</vt:lpstr>
      <vt:lpstr>PowerPoint Presentation</vt:lpstr>
      <vt:lpstr>Sick Leave</vt:lpstr>
      <vt:lpstr>PowerPoint Presentation</vt:lpstr>
      <vt:lpstr>PowerPoint Presentation</vt:lpstr>
      <vt:lpstr>PowerPoint Presentation</vt:lpstr>
      <vt:lpstr>PowerPoint Presentation</vt:lpstr>
      <vt:lpstr>Self- certification</vt:lpstr>
      <vt:lpstr>PowerPoint Presentation</vt:lpstr>
      <vt:lpstr>PowerPoint Presentation</vt:lpstr>
      <vt:lpstr>PowerPoint Presentation</vt:lpstr>
      <vt:lpstr>PowerPoint Presentation</vt:lpstr>
      <vt:lpstr>Support</vt:lpstr>
      <vt:lpstr>PowerPoint Presentation</vt:lpstr>
      <vt:lpstr>Other Types of Leave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Startup</dc:creator>
  <cp:lastModifiedBy>Nicola Webb</cp:lastModifiedBy>
  <cp:revision>46</cp:revision>
  <dcterms:created xsi:type="dcterms:W3CDTF">2023-10-11T17:12:51Z</dcterms:created>
  <dcterms:modified xsi:type="dcterms:W3CDTF">2025-08-01T10:39:57Z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0x01010005EE308D54C3EA408577418D7695828C</vt:lpwstr>
  </property>
  <property fmtid="{D5CDD505-2E9C-101B-9397-08002B2CF9AE}" pid="3" name="MediaServiceImageTags">
    <vt:lpwstr/>
  </property>
</Properties>
</file>