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97675" cy="9926638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CCFF"/>
    <a:srgbClr val="E5E577"/>
    <a:srgbClr val="E98300"/>
    <a:srgbClr val="D7A900"/>
    <a:srgbClr val="0058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7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D344E-EF68-468F-9805-36EEC5FAF5DE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3C646-EAB6-4263-B7B8-A78A8CE69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947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63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52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41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016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865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000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7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021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72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13E3D-5EDF-4A37-9BC5-D2E36E6D196C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701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13E3D-5EDF-4A37-9BC5-D2E36E6D196C}" type="datetimeFigureOut">
              <a:rPr lang="en-GB" smtClean="0"/>
              <a:t>14/01/2022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90E8F-16CF-482B-9FCD-30C1D62D4B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25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3228692" y="3747157"/>
            <a:ext cx="0" cy="80457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2374958" y="3761201"/>
            <a:ext cx="0" cy="80457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01FE83D-4C7F-4A21-95AF-6C8E62C2AC06}"/>
              </a:ext>
            </a:extLst>
          </p:cNvPr>
          <p:cNvCxnSpPr>
            <a:cxnSpLocks/>
          </p:cNvCxnSpPr>
          <p:nvPr/>
        </p:nvCxnSpPr>
        <p:spPr>
          <a:xfrm>
            <a:off x="1493730" y="1024706"/>
            <a:ext cx="4737" cy="595359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01FE83D-4C7F-4A21-95AF-6C8E62C2AC06}"/>
              </a:ext>
            </a:extLst>
          </p:cNvPr>
          <p:cNvCxnSpPr>
            <a:cxnSpLocks/>
          </p:cNvCxnSpPr>
          <p:nvPr/>
        </p:nvCxnSpPr>
        <p:spPr>
          <a:xfrm>
            <a:off x="2420862" y="1024706"/>
            <a:ext cx="4737" cy="59535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1963883" y="877673"/>
            <a:ext cx="2523365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4572000" y="2246811"/>
            <a:ext cx="0" cy="43705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7253469" y="4331869"/>
            <a:ext cx="1172" cy="219862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F628814-0E1E-4C45-AAC6-091031EBF735}"/>
              </a:ext>
            </a:extLst>
          </p:cNvPr>
          <p:cNvCxnSpPr/>
          <p:nvPr/>
        </p:nvCxnSpPr>
        <p:spPr>
          <a:xfrm flipH="1">
            <a:off x="6660232" y="2702338"/>
            <a:ext cx="4012" cy="162953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1176606" y="2683573"/>
            <a:ext cx="0" cy="9964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183732" y="2848"/>
            <a:ext cx="5656298" cy="519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altLang="en-US" sz="1400" dirty="0">
                <a:solidFill>
                  <a:schemeClr val="bg1">
                    <a:lumMod val="50000"/>
                  </a:schemeClr>
                </a:solidFill>
              </a:rPr>
              <a:t>NDPCHS </a:t>
            </a:r>
            <a:r>
              <a:rPr lang="en-GB" altLang="en-US" sz="1400" dirty="0" smtClean="0">
                <a:solidFill>
                  <a:schemeClr val="bg1">
                    <a:lumMod val="50000"/>
                  </a:schemeClr>
                </a:solidFill>
              </a:rPr>
              <a:t>Admin Org Chart</a:t>
            </a:r>
            <a:endParaRPr lang="en-US" alt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640327" y="1757342"/>
            <a:ext cx="1689016" cy="553343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8255" tIns="8255" rIns="8255" bIns="8255" spcCol="1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b="1" dirty="0">
                <a:solidFill>
                  <a:schemeClr val="tx1"/>
                </a:solidFill>
              </a:rPr>
              <a:t> </a:t>
            </a:r>
            <a:r>
              <a:rPr lang="en-GB" sz="900" dirty="0" smtClean="0">
                <a:solidFill>
                  <a:schemeClr val="tx1"/>
                </a:solidFill>
              </a:rPr>
              <a:t>Head </a:t>
            </a:r>
            <a:r>
              <a:rPr lang="en-GB" sz="900" dirty="0">
                <a:solidFill>
                  <a:schemeClr val="tx1"/>
                </a:solidFill>
              </a:rPr>
              <a:t>of Administration    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(Nicola Small)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179992" y="16108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 rot="10800000" flipV="1">
            <a:off x="4484835" y="555445"/>
            <a:ext cx="2516609" cy="61748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5306" tIns="32653" rIns="65306" bIns="32653" anchor="ctr"/>
          <a:lstStyle/>
          <a:p>
            <a:pPr algn="ctr">
              <a:defRPr/>
            </a:pPr>
            <a:r>
              <a:rPr lang="en-GB" sz="1000" dirty="0">
                <a:solidFill>
                  <a:schemeClr val="tx1"/>
                </a:solidFill>
              </a:rPr>
              <a:t>Head of Department</a:t>
            </a:r>
            <a:endParaRPr lang="en-US" sz="10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i="1" dirty="0" smtClean="0">
                <a:solidFill>
                  <a:schemeClr val="tx1"/>
                </a:solidFill>
              </a:rPr>
              <a:t>(Professor Richard Hobbs)</a:t>
            </a:r>
            <a:endParaRPr lang="en-GB" sz="1000" i="1" dirty="0">
              <a:solidFill>
                <a:schemeClr val="tx1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1161983"/>
            <a:ext cx="0" cy="59682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 rot="10800000" flipV="1">
            <a:off x="498271" y="2901182"/>
            <a:ext cx="1318949" cy="517114"/>
          </a:xfrm>
          <a:prstGeom prst="round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HR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(Clare Wickings)</a:t>
            </a:r>
            <a:endParaRPr lang="en-GB" sz="900" i="1" dirty="0"/>
          </a:p>
        </p:txBody>
      </p:sp>
      <p:sp>
        <p:nvSpPr>
          <p:cNvPr id="69" name="Rounded Rectangle 68"/>
          <p:cNvSpPr/>
          <p:nvPr/>
        </p:nvSpPr>
        <p:spPr>
          <a:xfrm rot="10800000" flipV="1">
            <a:off x="1331230" y="735129"/>
            <a:ext cx="1296554" cy="534345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5306" tIns="32653" rIns="65306" bIns="3265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EA to the Research Lead, HOD and </a:t>
            </a:r>
            <a:r>
              <a:rPr lang="en-GB" sz="900" dirty="0" err="1" smtClean="0">
                <a:solidFill>
                  <a:schemeClr val="tx1"/>
                </a:solidFill>
              </a:rPr>
              <a:t>HoA</a:t>
            </a:r>
            <a:r>
              <a:rPr lang="en-GB" sz="900" dirty="0" smtClean="0">
                <a:solidFill>
                  <a:schemeClr val="tx1"/>
                </a:solidFill>
              </a:rPr>
              <a:t>                      </a:t>
            </a:r>
            <a:r>
              <a:rPr lang="en-GB" sz="900" i="1" dirty="0" smtClean="0">
                <a:solidFill>
                  <a:schemeClr val="tx1"/>
                </a:solidFill>
              </a:rPr>
              <a:t>(Lucy Curtin)</a:t>
            </a:r>
            <a:endParaRPr lang="en-US" sz="900" i="1" dirty="0">
              <a:solidFill>
                <a:schemeClr val="tx1"/>
              </a:solidFill>
            </a:endParaRPr>
          </a:p>
        </p:txBody>
      </p:sp>
      <p:cxnSp>
        <p:nvCxnSpPr>
          <p:cNvPr id="57" name="Straight Connector 56"/>
          <p:cNvCxnSpPr>
            <a:cxnSpLocks/>
          </p:cNvCxnSpPr>
          <p:nvPr/>
        </p:nvCxnSpPr>
        <p:spPr>
          <a:xfrm flipH="1">
            <a:off x="1170869" y="2692508"/>
            <a:ext cx="6857515" cy="204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67" idx="0"/>
          </p:cNvCxnSpPr>
          <p:nvPr/>
        </p:nvCxnSpPr>
        <p:spPr>
          <a:xfrm>
            <a:off x="8028384" y="2702338"/>
            <a:ext cx="12043" cy="96158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2885672" y="2679243"/>
            <a:ext cx="3573" cy="106791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F628814-0E1E-4C45-AAC6-091031EBF735}"/>
              </a:ext>
            </a:extLst>
          </p:cNvPr>
          <p:cNvCxnSpPr>
            <a:endCxn id="89" idx="0"/>
          </p:cNvCxnSpPr>
          <p:nvPr/>
        </p:nvCxnSpPr>
        <p:spPr>
          <a:xfrm flipH="1">
            <a:off x="5326487" y="2689825"/>
            <a:ext cx="11217" cy="97409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13BBB9E-8E54-4BE9-897D-8106CA07F4B1}"/>
              </a:ext>
            </a:extLst>
          </p:cNvPr>
          <p:cNvCxnSpPr/>
          <p:nvPr/>
        </p:nvCxnSpPr>
        <p:spPr>
          <a:xfrm>
            <a:off x="4043023" y="2702338"/>
            <a:ext cx="0" cy="1980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1987574" y="2904688"/>
            <a:ext cx="1330785" cy="49972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Communications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(Jo Gearing)</a:t>
            </a:r>
            <a:endParaRPr lang="en-GB" sz="900" i="1" dirty="0"/>
          </a:p>
        </p:txBody>
      </p:sp>
      <p:sp>
        <p:nvSpPr>
          <p:cNvPr id="49" name="Rounded Rectangle 48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6082214" y="2875615"/>
            <a:ext cx="1298098" cy="528795"/>
          </a:xfrm>
          <a:prstGeom prst="roundRect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IT, IG and Facilities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(John Briggs)</a:t>
            </a:r>
            <a:endParaRPr lang="en-GB" sz="900" i="1" dirty="0"/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BF921CDE-BD05-4B28-8E82-C7C34A684272}"/>
              </a:ext>
            </a:extLst>
          </p:cNvPr>
          <p:cNvSpPr/>
          <p:nvPr/>
        </p:nvSpPr>
        <p:spPr>
          <a:xfrm rot="10800000" flipV="1">
            <a:off x="4692639" y="2881453"/>
            <a:ext cx="1277706" cy="484443"/>
          </a:xfrm>
          <a:prstGeom prst="round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Head of Finance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(Felicity Peachell)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89" name="Rounded Rectangle 88">
            <a:extLst>
              <a:ext uri="{FF2B5EF4-FFF2-40B4-BE49-F238E27FC236}">
                <a16:creationId xmlns:a16="http://schemas.microsoft.com/office/drawing/2014/main" id="{6E87F606-370C-4CC4-A400-50EAF3AB4B99}"/>
              </a:ext>
            </a:extLst>
          </p:cNvPr>
          <p:cNvSpPr/>
          <p:nvPr/>
        </p:nvSpPr>
        <p:spPr>
          <a:xfrm rot="10800000" flipV="1">
            <a:off x="4759593" y="3663919"/>
            <a:ext cx="1133789" cy="50076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>
                <a:solidFill>
                  <a:schemeClr val="tx1"/>
                </a:solidFill>
              </a:rPr>
              <a:t>FINANCE AND GRANTS TEAM</a:t>
            </a:r>
          </a:p>
          <a:p>
            <a:pPr algn="ctr">
              <a:defRPr/>
            </a:pPr>
            <a:r>
              <a:rPr lang="en-GB" sz="900" i="1" dirty="0"/>
              <a:t>(PTO</a:t>
            </a:r>
            <a:r>
              <a:rPr lang="en-GB" sz="900" i="1" dirty="0" smtClean="0"/>
              <a:t>)</a:t>
            </a:r>
            <a:endParaRPr lang="en-GB" sz="900" i="1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38716B7-DEB2-455A-AE8E-C27798FA6D89}"/>
              </a:ext>
            </a:extLst>
          </p:cNvPr>
          <p:cNvSpPr txBox="1"/>
          <p:nvPr/>
        </p:nvSpPr>
        <p:spPr>
          <a:xfrm>
            <a:off x="7596336" y="108559"/>
            <a:ext cx="1423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JAN 2021</a:t>
            </a:r>
            <a:endParaRPr lang="en-GB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995A6F7B-3C38-4D24-A8FA-409A8CE49F8C}"/>
              </a:ext>
            </a:extLst>
          </p:cNvPr>
          <p:cNvSpPr/>
          <p:nvPr/>
        </p:nvSpPr>
        <p:spPr>
          <a:xfrm rot="10800000" flipV="1">
            <a:off x="1022542" y="1563787"/>
            <a:ext cx="802538" cy="247025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PAs</a:t>
            </a:r>
            <a:endParaRPr lang="en-GB" sz="900" dirty="0">
              <a:solidFill>
                <a:schemeClr val="tx1"/>
              </a:solidFill>
            </a:endParaRPr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3422820" y="2890105"/>
            <a:ext cx="1178142" cy="499722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Engagement &amp; Projects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(Kathryn Jennings)</a:t>
            </a:r>
            <a:endParaRPr lang="en-GB" sz="900" i="1" dirty="0"/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855663AC-872E-4C56-B146-810E9208EB13}"/>
              </a:ext>
            </a:extLst>
          </p:cNvPr>
          <p:cNvSpPr/>
          <p:nvPr/>
        </p:nvSpPr>
        <p:spPr>
          <a:xfrm rot="10800000" flipV="1">
            <a:off x="7473700" y="3663919"/>
            <a:ext cx="1133454" cy="549599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900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Graduate Studies Officer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(Daniel Long)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900" i="1" dirty="0"/>
          </a:p>
        </p:txBody>
      </p:sp>
      <p:sp>
        <p:nvSpPr>
          <p:cNvPr id="82" name="Rounded Rectangle 81"/>
          <p:cNvSpPr/>
          <p:nvPr/>
        </p:nvSpPr>
        <p:spPr>
          <a:xfrm rot="10800000" flipV="1">
            <a:off x="626045" y="3687827"/>
            <a:ext cx="1089647" cy="385088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 smtClean="0"/>
              <a:t>HR TEAM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(PTO)</a:t>
            </a:r>
            <a:endParaRPr lang="en-GB" sz="900" i="1" dirty="0"/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2384342" y="3747157"/>
            <a:ext cx="841223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ounded Rectangle 121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1061628" y="4532498"/>
            <a:ext cx="1344971" cy="47491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Research Communications Officer </a:t>
            </a:r>
            <a:r>
              <a:rPr lang="en-GB" sz="900" i="1" dirty="0" smtClean="0"/>
              <a:t>(Gavin Hubbard)</a:t>
            </a:r>
            <a:endParaRPr lang="en-GB" sz="900" i="1" dirty="0"/>
          </a:p>
        </p:txBody>
      </p:sp>
      <p:sp>
        <p:nvSpPr>
          <p:cNvPr id="123" name="Rounded Rectangle 122">
            <a:extLst>
              <a:ext uri="{FF2B5EF4-FFF2-40B4-BE49-F238E27FC236}">
                <a16:creationId xmlns:a16="http://schemas.microsoft.com/office/drawing/2014/main" id="{69EA71D5-F99F-4C00-8A9A-36697A893860}"/>
              </a:ext>
            </a:extLst>
          </p:cNvPr>
          <p:cNvSpPr/>
          <p:nvPr/>
        </p:nvSpPr>
        <p:spPr>
          <a:xfrm rot="10800000" flipV="1">
            <a:off x="2758053" y="4548290"/>
            <a:ext cx="1384016" cy="545029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Marketing Communications Officer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(Megan Carter)</a:t>
            </a: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995A6F7B-3C38-4D24-A8FA-409A8CE49F8C}"/>
              </a:ext>
            </a:extLst>
          </p:cNvPr>
          <p:cNvSpPr/>
          <p:nvPr/>
        </p:nvSpPr>
        <p:spPr>
          <a:xfrm rot="10800000" flipV="1">
            <a:off x="1935583" y="1574109"/>
            <a:ext cx="1005060" cy="572351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PA to the HOD and </a:t>
            </a:r>
            <a:r>
              <a:rPr lang="en-GB" sz="900" dirty="0" err="1" smtClean="0">
                <a:solidFill>
                  <a:schemeClr val="tx1"/>
                </a:solidFill>
              </a:rPr>
              <a:t>HoA</a:t>
            </a:r>
            <a:endParaRPr lang="en-GB" sz="900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(Claire Garbett)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  <a:stCxn id="80" idx="2"/>
            <a:endCxn id="81" idx="0"/>
          </p:cNvCxnSpPr>
          <p:nvPr/>
        </p:nvCxnSpPr>
        <p:spPr>
          <a:xfrm flipH="1">
            <a:off x="7520935" y="5054859"/>
            <a:ext cx="787347" cy="42433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ounded Rectangle 54"/>
          <p:cNvSpPr/>
          <p:nvPr/>
        </p:nvSpPr>
        <p:spPr>
          <a:xfrm rot="10800000" flipV="1">
            <a:off x="498270" y="5863057"/>
            <a:ext cx="1318949" cy="517114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Thick border indicates Deputy Head of Admin</a:t>
            </a:r>
            <a:endParaRPr lang="en-GB" sz="900" i="1" dirty="0"/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 flipH="1">
            <a:off x="5431498" y="4331869"/>
            <a:ext cx="8726" cy="22787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 flipH="1">
            <a:off x="6444709" y="4331869"/>
            <a:ext cx="2743" cy="21195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5500305" y="4568513"/>
            <a:ext cx="1122436" cy="477719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IT Officer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/>
              <a:t>(</a:t>
            </a:r>
            <a:r>
              <a:rPr lang="en-GB" sz="900" dirty="0" smtClean="0"/>
              <a:t>Amanda Pryce</a:t>
            </a:r>
            <a:r>
              <a:rPr lang="en-GB" sz="900" i="1" dirty="0" smtClean="0"/>
              <a:t>)</a:t>
            </a:r>
            <a:endParaRPr lang="en-GB" sz="900" i="1" dirty="0"/>
          </a:p>
        </p:txBody>
      </p:sp>
      <p:sp>
        <p:nvSpPr>
          <p:cNvPr id="78" name="Rounded Rectangle 77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6624628" y="4559739"/>
            <a:ext cx="1122436" cy="477719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IT Officer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(Shadi Alsamhouri)</a:t>
            </a:r>
            <a:endParaRPr lang="en-GB" sz="900" i="1" dirty="0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5441396" y="4322744"/>
            <a:ext cx="1812073" cy="912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ounded Rectangle 79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7747064" y="4577140"/>
            <a:ext cx="1122436" cy="477719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Office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(Jessy Morton)</a:t>
            </a:r>
            <a:endParaRPr lang="en-GB" sz="900" i="1" dirty="0"/>
          </a:p>
        </p:txBody>
      </p:sp>
      <p:sp>
        <p:nvSpPr>
          <p:cNvPr id="81" name="Rounded Rectangle 80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7001444" y="5479190"/>
            <a:ext cx="1038983" cy="642714"/>
          </a:xfrm>
          <a:prstGeom prst="roundRect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Receptionists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(Stephanie Deacon, Lee Mahon)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855663AC-872E-4C56-B146-810E9208EB13}"/>
              </a:ext>
            </a:extLst>
          </p:cNvPr>
          <p:cNvSpPr/>
          <p:nvPr/>
        </p:nvSpPr>
        <p:spPr>
          <a:xfrm rot="10800000" flipV="1">
            <a:off x="7473700" y="2899816"/>
            <a:ext cx="1133454" cy="549599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Programmes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(Judy Irving)</a:t>
            </a: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21BAF889-35E6-4F4B-BB1D-158D8B175924}"/>
              </a:ext>
            </a:extLst>
          </p:cNvPr>
          <p:cNvSpPr/>
          <p:nvPr/>
        </p:nvSpPr>
        <p:spPr>
          <a:xfrm rot="10800000" flipV="1">
            <a:off x="4383244" y="4540296"/>
            <a:ext cx="1122436" cy="477719"/>
          </a:xfrm>
          <a:prstGeom prst="roundRect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IG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(Phil Nieri)</a:t>
            </a:r>
            <a:endParaRPr lang="en-GB" sz="900" i="1" dirty="0"/>
          </a:p>
        </p:txBody>
      </p:sp>
    </p:spTree>
    <p:extLst>
      <p:ext uri="{BB962C8B-B14F-4D97-AF65-F5344CB8AC3E}">
        <p14:creationId xmlns:p14="http://schemas.microsoft.com/office/powerpoint/2010/main" val="2336726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>
            <a:off x="1728314" y="3617556"/>
            <a:ext cx="479" cy="47238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1DB51DDC-C7A7-476E-A10E-A7C0A254CBCD}"/>
              </a:ext>
            </a:extLst>
          </p:cNvPr>
          <p:cNvCxnSpPr>
            <a:cxnSpLocks/>
          </p:cNvCxnSpPr>
          <p:nvPr/>
        </p:nvCxnSpPr>
        <p:spPr>
          <a:xfrm flipH="1">
            <a:off x="468974" y="2636611"/>
            <a:ext cx="8215" cy="432349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6381368" y="1621515"/>
            <a:ext cx="0" cy="2287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>
            <a:off x="3957635" y="3619674"/>
            <a:ext cx="479" cy="47238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4712934" y="2500925"/>
            <a:ext cx="3082" cy="111663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 flipH="1">
            <a:off x="6623893" y="3625467"/>
            <a:ext cx="1" cy="30838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6605570" y="2262415"/>
            <a:ext cx="0" cy="2287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4569082" y="1202998"/>
            <a:ext cx="8313" cy="40461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183732" y="2848"/>
            <a:ext cx="5656298" cy="519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altLang="en-US" sz="1400" dirty="0">
                <a:solidFill>
                  <a:schemeClr val="bg1">
                    <a:lumMod val="50000"/>
                  </a:schemeClr>
                </a:solidFill>
              </a:rPr>
              <a:t>NDPCHS </a:t>
            </a:r>
            <a:r>
              <a:rPr lang="en-GB" altLang="en-US" sz="1400" dirty="0" smtClean="0">
                <a:solidFill>
                  <a:schemeClr val="bg1">
                    <a:lumMod val="50000"/>
                  </a:schemeClr>
                </a:solidFill>
              </a:rPr>
              <a:t>Admin Org Chart cont.</a:t>
            </a:r>
            <a:endParaRPr lang="en-US" alt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179992" y="16108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 rot="10800000" flipV="1">
            <a:off x="3807525" y="819647"/>
            <a:ext cx="1523114" cy="491115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5306" tIns="32653" rIns="65306" bIns="3265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00" b="1" dirty="0">
                <a:solidFill>
                  <a:schemeClr val="tx1"/>
                </a:solidFill>
              </a:rPr>
              <a:t> </a:t>
            </a:r>
            <a:r>
              <a:rPr lang="en-GB" sz="900" dirty="0" smtClean="0">
                <a:solidFill>
                  <a:schemeClr val="tx1"/>
                </a:solidFill>
              </a:rPr>
              <a:t>Head </a:t>
            </a:r>
            <a:r>
              <a:rPr lang="en-GB" sz="900" dirty="0">
                <a:solidFill>
                  <a:schemeClr val="tx1"/>
                </a:solidFill>
              </a:rPr>
              <a:t>of Administration    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(Nicola Small)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50" name="Rounded Rectangle 49">
            <a:extLst>
              <a:ext uri="{FF2B5EF4-FFF2-40B4-BE49-F238E27FC236}">
                <a16:creationId xmlns:a16="http://schemas.microsoft.com/office/drawing/2014/main" id="{BF921CDE-BD05-4B28-8E82-C7C34A684272}"/>
              </a:ext>
            </a:extLst>
          </p:cNvPr>
          <p:cNvSpPr/>
          <p:nvPr/>
        </p:nvSpPr>
        <p:spPr>
          <a:xfrm rot="10800000" flipV="1">
            <a:off x="5933023" y="1799827"/>
            <a:ext cx="1393673" cy="45339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Head of Finance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(Felicity Peachell)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4716016" y="2493819"/>
            <a:ext cx="3330705" cy="14212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0FDFB05E-BBE3-4D69-8118-125DEB3B7E55}"/>
              </a:ext>
            </a:extLst>
          </p:cNvPr>
          <p:cNvCxnSpPr>
            <a:cxnSpLocks/>
          </p:cNvCxnSpPr>
          <p:nvPr/>
        </p:nvCxnSpPr>
        <p:spPr>
          <a:xfrm>
            <a:off x="8040867" y="2491130"/>
            <a:ext cx="5854" cy="1126426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ounded Rectangle 88">
            <a:extLst>
              <a:ext uri="{FF2B5EF4-FFF2-40B4-BE49-F238E27FC236}">
                <a16:creationId xmlns:a16="http://schemas.microsoft.com/office/drawing/2014/main" id="{6E87F606-370C-4CC4-A400-50EAF3AB4B99}"/>
              </a:ext>
            </a:extLst>
          </p:cNvPr>
          <p:cNvSpPr/>
          <p:nvPr/>
        </p:nvSpPr>
        <p:spPr>
          <a:xfrm rot="10800000" flipV="1">
            <a:off x="5816399" y="2748628"/>
            <a:ext cx="1152128" cy="47108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Manager              </a:t>
            </a:r>
            <a:r>
              <a:rPr lang="en-GB" sz="900" i="1" dirty="0" smtClean="0">
                <a:solidFill>
                  <a:schemeClr val="tx1"/>
                </a:solidFill>
              </a:rPr>
              <a:t>(Emma Brant)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90" name="Rounded Rectangle 89">
            <a:extLst>
              <a:ext uri="{FF2B5EF4-FFF2-40B4-BE49-F238E27FC236}">
                <a16:creationId xmlns:a16="http://schemas.microsoft.com/office/drawing/2014/main" id="{6CB94139-6AA7-40BE-8F73-8D3C200E6520}"/>
              </a:ext>
            </a:extLst>
          </p:cNvPr>
          <p:cNvSpPr/>
          <p:nvPr/>
        </p:nvSpPr>
        <p:spPr>
          <a:xfrm rot="10800000" flipV="1">
            <a:off x="7428799" y="2743945"/>
            <a:ext cx="1224135" cy="475908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Grants Manager           </a:t>
            </a:r>
            <a:r>
              <a:rPr lang="en-GB" sz="900" i="1" dirty="0" smtClean="0">
                <a:solidFill>
                  <a:schemeClr val="tx1"/>
                </a:solidFill>
              </a:rPr>
              <a:t>(Kristy Smitten)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95" name="Rounded Rectangle 94">
            <a:extLst>
              <a:ext uri="{FF2B5EF4-FFF2-40B4-BE49-F238E27FC236}">
                <a16:creationId xmlns:a16="http://schemas.microsoft.com/office/drawing/2014/main" id="{ECA22D5B-F50E-4953-97EE-EB5162C94484}"/>
              </a:ext>
            </a:extLst>
          </p:cNvPr>
          <p:cNvSpPr/>
          <p:nvPr/>
        </p:nvSpPr>
        <p:spPr>
          <a:xfrm rot="10800000" flipV="1">
            <a:off x="4644101" y="3978382"/>
            <a:ext cx="1307645" cy="463619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&amp; Administrative Officer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(Jacqui Belcher)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ECE433A1-A698-4D04-8D41-6678DFBD94FC}"/>
              </a:ext>
            </a:extLst>
          </p:cNvPr>
          <p:cNvCxnSpPr>
            <a:cxnSpLocks/>
          </p:cNvCxnSpPr>
          <p:nvPr/>
        </p:nvCxnSpPr>
        <p:spPr>
          <a:xfrm flipH="1">
            <a:off x="3953471" y="3617556"/>
            <a:ext cx="1344453" cy="2118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FA7C0028-2350-4183-8EBB-BB511E15A5C6}"/>
              </a:ext>
            </a:extLst>
          </p:cNvPr>
          <p:cNvCxnSpPr>
            <a:cxnSpLocks/>
          </p:cNvCxnSpPr>
          <p:nvPr/>
        </p:nvCxnSpPr>
        <p:spPr>
          <a:xfrm flipH="1" flipV="1">
            <a:off x="6629859" y="3623921"/>
            <a:ext cx="1998882" cy="8096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284F0130-3062-4ABF-908C-11B272EBB269}"/>
              </a:ext>
            </a:extLst>
          </p:cNvPr>
          <p:cNvCxnSpPr>
            <a:cxnSpLocks/>
          </p:cNvCxnSpPr>
          <p:nvPr/>
        </p:nvCxnSpPr>
        <p:spPr>
          <a:xfrm flipH="1">
            <a:off x="8628741" y="3632017"/>
            <a:ext cx="1" cy="235343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6CB94139-6AA7-40BE-8F73-8D3C200E6520}"/>
              </a:ext>
            </a:extLst>
          </p:cNvPr>
          <p:cNvSpPr/>
          <p:nvPr/>
        </p:nvSpPr>
        <p:spPr>
          <a:xfrm rot="10800000" flipV="1">
            <a:off x="7428778" y="3890562"/>
            <a:ext cx="1625810" cy="1079368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Grants Officers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(Edward Bond, Lewis Butler (Kristen Thomas, Ana Mendez-Franco)</a:t>
            </a: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6CB94139-6AA7-40BE-8F73-8D3C200E6520}"/>
              </a:ext>
            </a:extLst>
          </p:cNvPr>
          <p:cNvSpPr/>
          <p:nvPr/>
        </p:nvSpPr>
        <p:spPr>
          <a:xfrm rot="10800000" flipV="1">
            <a:off x="6103965" y="3948752"/>
            <a:ext cx="1172595" cy="566253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Grants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(Dawn Evans)</a:t>
            </a:r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ECA22D5B-F50E-4953-97EE-EB5162C94484}"/>
              </a:ext>
            </a:extLst>
          </p:cNvPr>
          <p:cNvSpPr/>
          <p:nvPr/>
        </p:nvSpPr>
        <p:spPr>
          <a:xfrm rot="10800000" flipV="1">
            <a:off x="4073053" y="2763173"/>
            <a:ext cx="1224871" cy="45653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Operations Officer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(Tom White)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ECA22D5B-F50E-4953-97EE-EB5162C94484}"/>
              </a:ext>
            </a:extLst>
          </p:cNvPr>
          <p:cNvSpPr/>
          <p:nvPr/>
        </p:nvSpPr>
        <p:spPr>
          <a:xfrm rot="10800000" flipV="1">
            <a:off x="3374185" y="3973785"/>
            <a:ext cx="1216745" cy="46821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Finance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(Helen Matkin)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 rot="10800000" flipV="1">
            <a:off x="611560" y="1859658"/>
            <a:ext cx="1454631" cy="51711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/>
              <a:t>Head of HR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/>
              <a:t>(Clare Wickings)</a:t>
            </a:r>
            <a:endParaRPr lang="en-GB" sz="900" i="1" dirty="0"/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 flipV="1">
            <a:off x="1619672" y="1621515"/>
            <a:ext cx="4761696" cy="728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619672" y="1630943"/>
            <a:ext cx="0" cy="2287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1355223" y="2386567"/>
            <a:ext cx="0" cy="22871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2CFF78C-5B69-44CA-8B39-2DC4C04C654B}"/>
              </a:ext>
            </a:extLst>
          </p:cNvPr>
          <p:cNvCxnSpPr>
            <a:cxnSpLocks/>
          </p:cNvCxnSpPr>
          <p:nvPr/>
        </p:nvCxnSpPr>
        <p:spPr>
          <a:xfrm flipH="1">
            <a:off x="476822" y="2626822"/>
            <a:ext cx="2016996" cy="431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76630" y="2886011"/>
            <a:ext cx="1186079" cy="60065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Operations and Resources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(Nicola Webb)</a:t>
            </a:r>
            <a:endParaRPr lang="en-GB" sz="900" i="1" dirty="0" smtClean="0">
              <a:solidFill>
                <a:schemeClr val="tx1"/>
              </a:solidFill>
            </a:endParaRP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1DB51DDC-C7A7-476E-A10E-A7C0A254CBCD}"/>
              </a:ext>
            </a:extLst>
          </p:cNvPr>
          <p:cNvCxnSpPr>
            <a:cxnSpLocks/>
          </p:cNvCxnSpPr>
          <p:nvPr/>
        </p:nvCxnSpPr>
        <p:spPr>
          <a:xfrm flipH="1">
            <a:off x="2488256" y="2626822"/>
            <a:ext cx="3292" cy="1675566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2607157" y="2896712"/>
            <a:ext cx="1393363" cy="59960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Deputy HR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(Kat Hadirampela) (Cover: Nicola Webb)</a:t>
            </a: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88" name="Rounded Rectangle 87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2246000" y="3933852"/>
            <a:ext cx="1139183" cy="92149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HR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(Pamela Lee Villasenor)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(Maternity cover: Kay </a:t>
            </a:r>
            <a:r>
              <a:rPr lang="en-GB" sz="900" i="1" dirty="0" err="1" smtClean="0">
                <a:solidFill>
                  <a:schemeClr val="tx1"/>
                </a:solidFill>
              </a:rPr>
              <a:t>Ahere</a:t>
            </a:r>
            <a:endParaRPr lang="en-GB" sz="900" i="1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900" i="1" dirty="0">
              <a:solidFill>
                <a:schemeClr val="tx1"/>
              </a:solidFill>
            </a:endParaRPr>
          </a:p>
        </p:txBody>
      </p:sp>
      <p:sp>
        <p:nvSpPr>
          <p:cNvPr id="96" name="Rounded Rectangle 95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1042715" y="4058522"/>
            <a:ext cx="1139183" cy="48773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HR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(Evie Winchester)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ECE433A1-A698-4D04-8D41-6678DFBD94FC}"/>
              </a:ext>
            </a:extLst>
          </p:cNvPr>
          <p:cNvCxnSpPr>
            <a:cxnSpLocks/>
          </p:cNvCxnSpPr>
          <p:nvPr/>
        </p:nvCxnSpPr>
        <p:spPr>
          <a:xfrm flipH="1">
            <a:off x="1734646" y="3619674"/>
            <a:ext cx="75361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6381368" y="2500925"/>
            <a:ext cx="0" cy="243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95" idx="0"/>
          </p:cNvCxnSpPr>
          <p:nvPr/>
        </p:nvCxnSpPr>
        <p:spPr>
          <a:xfrm>
            <a:off x="5297923" y="3617556"/>
            <a:ext cx="0" cy="360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-58021" y="4069872"/>
            <a:ext cx="1139183" cy="48773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HR Assistant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(Rachel Kilbee)</a:t>
            </a:r>
            <a:endParaRPr lang="en-GB" sz="900" i="1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670874" y="3632017"/>
            <a:ext cx="1002673" cy="87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69669" y="3627969"/>
            <a:ext cx="0" cy="461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42ADDFCD-C99E-4EC5-AAEF-BE5B3052B5D8}"/>
              </a:ext>
            </a:extLst>
          </p:cNvPr>
          <p:cNvSpPr/>
          <p:nvPr/>
        </p:nvSpPr>
        <p:spPr>
          <a:xfrm rot="10800000" flipV="1">
            <a:off x="1325305" y="2952648"/>
            <a:ext cx="1139183" cy="48773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29" tIns="45715" rIns="91429" bIns="45715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 smtClean="0">
                <a:solidFill>
                  <a:schemeClr val="tx1"/>
                </a:solidFill>
              </a:rPr>
              <a:t>Departmental Project Manager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i="1" dirty="0" smtClean="0">
                <a:solidFill>
                  <a:schemeClr val="tx1"/>
                </a:solidFill>
              </a:rPr>
              <a:t>(Gemma Webb)</a:t>
            </a:r>
            <a:endParaRPr lang="en-GB" sz="9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0079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022fd961-404a-4218-afb0-5794cc6349b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300</Words>
  <Application>Microsoft Office PowerPoint</Application>
  <PresentationFormat>On-screen Show (4:3)</PresentationFormat>
  <Paragraphs>75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Serena Briant</dc:creator>
  <cp:lastModifiedBy>Lucy Curtin</cp:lastModifiedBy>
  <cp:revision>153</cp:revision>
  <cp:lastPrinted>2018-04-17T08:01:44Z</cp:lastPrinted>
  <dcterms:created xsi:type="dcterms:W3CDTF">2016-07-04T14:45:04Z</dcterms:created>
  <dcterms:modified xsi:type="dcterms:W3CDTF">2022-01-14T15:35:20Z</dcterms:modified>
</cp:coreProperties>
</file>