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CCFF"/>
    <a:srgbClr val="E5E577"/>
    <a:srgbClr val="E98300"/>
    <a:srgbClr val="D7A900"/>
    <a:srgbClr val="0058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220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1D344E-EF68-468F-9805-36EEC5FAF5DE}" type="datetimeFigureOut">
              <a:rPr lang="en-GB" smtClean="0"/>
              <a:t>13/03/2020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3C646-EAB6-4263-B7B8-A78A8CE699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947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13/03/2020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639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13/03/2020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52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13/03/2020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41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13/03/2020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01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13/03/2020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865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13/03/2020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13/03/2020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000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13/03/2020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70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13/03/2020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021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13/03/2020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721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13/03/2020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701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13E3D-5EDF-4A37-9BC5-D2E36E6D196C}" type="datetimeFigureOut">
              <a:rPr lang="en-GB" smtClean="0"/>
              <a:t>13/03/2020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2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0FDFB05E-BBE3-4D69-8118-125DEB3B7E55}"/>
              </a:ext>
            </a:extLst>
          </p:cNvPr>
          <p:cNvCxnSpPr>
            <a:cxnSpLocks/>
          </p:cNvCxnSpPr>
          <p:nvPr/>
        </p:nvCxnSpPr>
        <p:spPr>
          <a:xfrm>
            <a:off x="3851920" y="3747157"/>
            <a:ext cx="0" cy="804574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0FDFB05E-BBE3-4D69-8118-125DEB3B7E55}"/>
              </a:ext>
            </a:extLst>
          </p:cNvPr>
          <p:cNvCxnSpPr>
            <a:cxnSpLocks/>
          </p:cNvCxnSpPr>
          <p:nvPr/>
        </p:nvCxnSpPr>
        <p:spPr>
          <a:xfrm>
            <a:off x="2374958" y="3761201"/>
            <a:ext cx="0" cy="804574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01FE83D-4C7F-4A21-95AF-6C8E62C2AC06}"/>
              </a:ext>
            </a:extLst>
          </p:cNvPr>
          <p:cNvCxnSpPr>
            <a:cxnSpLocks/>
          </p:cNvCxnSpPr>
          <p:nvPr/>
        </p:nvCxnSpPr>
        <p:spPr>
          <a:xfrm>
            <a:off x="1493730" y="1024706"/>
            <a:ext cx="4737" cy="595359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01FE83D-4C7F-4A21-95AF-6C8E62C2AC06}"/>
              </a:ext>
            </a:extLst>
          </p:cNvPr>
          <p:cNvCxnSpPr>
            <a:cxnSpLocks/>
          </p:cNvCxnSpPr>
          <p:nvPr/>
        </p:nvCxnSpPr>
        <p:spPr>
          <a:xfrm>
            <a:off x="2420862" y="1024706"/>
            <a:ext cx="4737" cy="59535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flipH="1">
            <a:off x="1963883" y="877673"/>
            <a:ext cx="2523365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0FDFB05E-BBE3-4D69-8118-125DEB3B7E55}"/>
              </a:ext>
            </a:extLst>
          </p:cNvPr>
          <p:cNvCxnSpPr>
            <a:cxnSpLocks/>
          </p:cNvCxnSpPr>
          <p:nvPr/>
        </p:nvCxnSpPr>
        <p:spPr>
          <a:xfrm>
            <a:off x="6247256" y="4181742"/>
            <a:ext cx="6335" cy="361169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4572000" y="2246811"/>
            <a:ext cx="0" cy="437058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0FDFB05E-BBE3-4D69-8118-125DEB3B7E55}"/>
              </a:ext>
            </a:extLst>
          </p:cNvPr>
          <p:cNvCxnSpPr>
            <a:cxnSpLocks/>
          </p:cNvCxnSpPr>
          <p:nvPr/>
        </p:nvCxnSpPr>
        <p:spPr>
          <a:xfrm>
            <a:off x="7251217" y="4165826"/>
            <a:ext cx="6335" cy="361169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F628814-0E1E-4C45-AAC6-091031EBF735}"/>
              </a:ext>
            </a:extLst>
          </p:cNvPr>
          <p:cNvCxnSpPr/>
          <p:nvPr/>
        </p:nvCxnSpPr>
        <p:spPr>
          <a:xfrm>
            <a:off x="6664244" y="2702338"/>
            <a:ext cx="0" cy="1480521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1176606" y="2683573"/>
            <a:ext cx="0" cy="996415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6AB63C1-431C-4079-B835-12B1BCC9209A}"/>
              </a:ext>
            </a:extLst>
          </p:cNvPr>
          <p:cNvCxnSpPr>
            <a:cxnSpLocks/>
          </p:cNvCxnSpPr>
          <p:nvPr/>
        </p:nvCxnSpPr>
        <p:spPr>
          <a:xfrm>
            <a:off x="4751642" y="3570845"/>
            <a:ext cx="0" cy="176312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83732" y="2848"/>
            <a:ext cx="5656298" cy="519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altLang="en-US" sz="1400" dirty="0">
                <a:solidFill>
                  <a:schemeClr val="bg1">
                    <a:lumMod val="50000"/>
                  </a:schemeClr>
                </a:solidFill>
              </a:rPr>
              <a:t>NDPCHS </a:t>
            </a:r>
            <a:r>
              <a:rPr lang="en-GB" altLang="en-US" sz="1400" dirty="0" smtClean="0">
                <a:solidFill>
                  <a:schemeClr val="bg1">
                    <a:lumMod val="50000"/>
                  </a:schemeClr>
                </a:solidFill>
              </a:rPr>
              <a:t>Admin Org Chart</a:t>
            </a:r>
            <a:endParaRPr lang="en-US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3640327" y="1757342"/>
            <a:ext cx="1689016" cy="553343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8255" tIns="8255" rIns="8255" bIns="8255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b="1" dirty="0">
                <a:solidFill>
                  <a:schemeClr val="tx1"/>
                </a:solidFill>
              </a:rPr>
              <a:t> </a:t>
            </a:r>
            <a:r>
              <a:rPr lang="en-GB" sz="900" dirty="0" smtClean="0">
                <a:solidFill>
                  <a:schemeClr val="tx1"/>
                </a:solidFill>
              </a:rPr>
              <a:t>Head </a:t>
            </a:r>
            <a:r>
              <a:rPr lang="en-GB" sz="900" dirty="0">
                <a:solidFill>
                  <a:schemeClr val="tx1"/>
                </a:solidFill>
              </a:rPr>
              <a:t>of Administration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(Tanya Baldwin)</a:t>
            </a:r>
            <a:endParaRPr lang="en-GB" sz="900" i="1" dirty="0">
              <a:solidFill>
                <a:schemeClr val="tx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6179992" y="161084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 rot="10800000" flipV="1">
            <a:off x="4484835" y="555445"/>
            <a:ext cx="2516609" cy="61748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r>
              <a:rPr lang="en-GB" sz="1000" dirty="0">
                <a:solidFill>
                  <a:schemeClr val="tx1"/>
                </a:solidFill>
              </a:rPr>
              <a:t>Head of Department</a:t>
            </a:r>
            <a:endParaRPr lang="en-US" sz="10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i="1" dirty="0" smtClean="0">
                <a:solidFill>
                  <a:schemeClr val="tx1"/>
                </a:solidFill>
              </a:rPr>
              <a:t>(Professor Richard Hobbs)</a:t>
            </a:r>
            <a:endParaRPr lang="en-GB" sz="1000" i="1" dirty="0">
              <a:solidFill>
                <a:schemeClr val="tx1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4572000" y="1161983"/>
            <a:ext cx="0" cy="596829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ounded Rectangle 58"/>
          <p:cNvSpPr/>
          <p:nvPr/>
        </p:nvSpPr>
        <p:spPr>
          <a:xfrm rot="10800000" flipV="1">
            <a:off x="498271" y="2901182"/>
            <a:ext cx="1318949" cy="517114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Head of HR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(Clare Wickings)</a:t>
            </a:r>
            <a:endParaRPr lang="en-GB" sz="900" i="1" dirty="0"/>
          </a:p>
        </p:txBody>
      </p:sp>
      <p:sp>
        <p:nvSpPr>
          <p:cNvPr id="69" name="Rounded Rectangle 68"/>
          <p:cNvSpPr/>
          <p:nvPr/>
        </p:nvSpPr>
        <p:spPr>
          <a:xfrm rot="10800000" flipV="1">
            <a:off x="1331230" y="735129"/>
            <a:ext cx="1296554" cy="534345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EA to the Research Lead, HOD and </a:t>
            </a:r>
            <a:r>
              <a:rPr lang="en-GB" sz="900" dirty="0" err="1" smtClean="0">
                <a:solidFill>
                  <a:schemeClr val="tx1"/>
                </a:solidFill>
              </a:rPr>
              <a:t>HoA</a:t>
            </a:r>
            <a:r>
              <a:rPr lang="en-GB" sz="900" dirty="0" smtClean="0">
                <a:solidFill>
                  <a:schemeClr val="tx1"/>
                </a:solidFill>
              </a:rPr>
              <a:t>                      </a:t>
            </a:r>
            <a:r>
              <a:rPr lang="en-GB" sz="900" i="1" dirty="0" smtClean="0">
                <a:solidFill>
                  <a:schemeClr val="tx1"/>
                </a:solidFill>
              </a:rPr>
              <a:t>(Lucy Curtin)</a:t>
            </a:r>
            <a:endParaRPr lang="en-US" sz="900" i="1" dirty="0">
              <a:solidFill>
                <a:schemeClr val="tx1"/>
              </a:solidFill>
            </a:endParaRPr>
          </a:p>
        </p:txBody>
      </p:sp>
      <p:cxnSp>
        <p:nvCxnSpPr>
          <p:cNvPr id="57" name="Straight Connector 56"/>
          <p:cNvCxnSpPr>
            <a:cxnSpLocks/>
          </p:cNvCxnSpPr>
          <p:nvPr/>
        </p:nvCxnSpPr>
        <p:spPr>
          <a:xfrm flipH="1">
            <a:off x="1170869" y="2692508"/>
            <a:ext cx="6857515" cy="2049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028384" y="2702338"/>
            <a:ext cx="0" cy="19800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885672" y="2679243"/>
            <a:ext cx="3573" cy="1067914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F628814-0E1E-4C45-AAC6-091031EBF735}"/>
              </a:ext>
            </a:extLst>
          </p:cNvPr>
          <p:cNvCxnSpPr/>
          <p:nvPr/>
        </p:nvCxnSpPr>
        <p:spPr>
          <a:xfrm>
            <a:off x="5318482" y="2698225"/>
            <a:ext cx="9219" cy="883483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13BBB9E-8E54-4BE9-897D-8106CA07F4B1}"/>
              </a:ext>
            </a:extLst>
          </p:cNvPr>
          <p:cNvCxnSpPr/>
          <p:nvPr/>
        </p:nvCxnSpPr>
        <p:spPr>
          <a:xfrm>
            <a:off x="4043023" y="2702338"/>
            <a:ext cx="0" cy="19800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69EA71D5-F99F-4C00-8A9A-36697A893860}"/>
              </a:ext>
            </a:extLst>
          </p:cNvPr>
          <p:cNvSpPr/>
          <p:nvPr/>
        </p:nvSpPr>
        <p:spPr>
          <a:xfrm rot="10800000" flipV="1">
            <a:off x="1987574" y="2904688"/>
            <a:ext cx="1330785" cy="49972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Head of Communications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(Dan Richards-Doran)</a:t>
            </a:r>
            <a:endParaRPr lang="en-GB" sz="900" i="1" dirty="0"/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21BAF889-35E6-4F4B-BB1D-158D8B175924}"/>
              </a:ext>
            </a:extLst>
          </p:cNvPr>
          <p:cNvSpPr/>
          <p:nvPr/>
        </p:nvSpPr>
        <p:spPr>
          <a:xfrm rot="10800000" flipV="1">
            <a:off x="6082214" y="2875615"/>
            <a:ext cx="1298098" cy="528795"/>
          </a:xfrm>
          <a:prstGeom prst="round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Head of IT, IG and Facilities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(John Briggs)</a:t>
            </a:r>
            <a:endParaRPr lang="en-GB" sz="900" i="1" dirty="0"/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BF921CDE-BD05-4B28-8E82-C7C34A684272}"/>
              </a:ext>
            </a:extLst>
          </p:cNvPr>
          <p:cNvSpPr/>
          <p:nvPr/>
        </p:nvSpPr>
        <p:spPr>
          <a:xfrm rot="10800000" flipV="1">
            <a:off x="4692639" y="2881453"/>
            <a:ext cx="1277706" cy="484443"/>
          </a:xfrm>
          <a:prstGeom prst="roundRect">
            <a:avLst/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Head of Finance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(Jenni Crosskey)</a:t>
            </a:r>
            <a:endParaRPr lang="en-GB" sz="900" i="1" dirty="0">
              <a:solidFill>
                <a:schemeClr val="tx1"/>
              </a:solidFill>
            </a:endParaRP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C2CFF78C-5B69-44CA-8B39-2DC4C04C654B}"/>
              </a:ext>
            </a:extLst>
          </p:cNvPr>
          <p:cNvCxnSpPr>
            <a:cxnSpLocks/>
          </p:cNvCxnSpPr>
          <p:nvPr/>
        </p:nvCxnSpPr>
        <p:spPr>
          <a:xfrm flipH="1">
            <a:off x="4751642" y="3573016"/>
            <a:ext cx="107957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0FDFB05E-BBE3-4D69-8118-125DEB3B7E55}"/>
              </a:ext>
            </a:extLst>
          </p:cNvPr>
          <p:cNvCxnSpPr>
            <a:cxnSpLocks/>
          </p:cNvCxnSpPr>
          <p:nvPr/>
        </p:nvCxnSpPr>
        <p:spPr>
          <a:xfrm>
            <a:off x="5820951" y="3572174"/>
            <a:ext cx="0" cy="28604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6E87F606-370C-4CC4-A400-50EAF3AB4B99}"/>
              </a:ext>
            </a:extLst>
          </p:cNvPr>
          <p:cNvSpPr/>
          <p:nvPr/>
        </p:nvSpPr>
        <p:spPr>
          <a:xfrm rot="10800000" flipV="1">
            <a:off x="3961522" y="3755796"/>
            <a:ext cx="1133789" cy="436069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b="1" dirty="0" smtClean="0">
                <a:solidFill>
                  <a:schemeClr val="tx1"/>
                </a:solidFill>
              </a:rPr>
              <a:t>FINANCE TEAM</a:t>
            </a:r>
          </a:p>
          <a:p>
            <a:pPr algn="ctr">
              <a:defRPr/>
            </a:pPr>
            <a:r>
              <a:rPr lang="en-GB" sz="900" i="1" dirty="0"/>
              <a:t>(PTO</a:t>
            </a:r>
            <a:r>
              <a:rPr lang="en-GB" sz="900" i="1" dirty="0" smtClean="0"/>
              <a:t>)</a:t>
            </a:r>
            <a:endParaRPr lang="en-GB" sz="900" i="1" dirty="0"/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6CB94139-6AA7-40BE-8F73-8D3C200E6520}"/>
              </a:ext>
            </a:extLst>
          </p:cNvPr>
          <p:cNvSpPr/>
          <p:nvPr/>
        </p:nvSpPr>
        <p:spPr>
          <a:xfrm rot="10800000" flipV="1">
            <a:off x="5159651" y="3750315"/>
            <a:ext cx="1058397" cy="414449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b="1" dirty="0" smtClean="0">
                <a:solidFill>
                  <a:schemeClr val="tx1"/>
                </a:solidFill>
              </a:rPr>
              <a:t>GRANTS TEAM</a:t>
            </a:r>
          </a:p>
          <a:p>
            <a:pPr algn="ctr">
              <a:defRPr/>
            </a:pPr>
            <a:r>
              <a:rPr lang="en-GB" sz="900" i="1" dirty="0"/>
              <a:t>(PTO</a:t>
            </a:r>
            <a:r>
              <a:rPr lang="en-GB" sz="900" i="1" dirty="0" smtClean="0"/>
              <a:t>)</a:t>
            </a:r>
            <a:endParaRPr lang="en-GB" sz="900" i="1" dirty="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038716B7-DEB2-455A-AE8E-C27798FA6D89}"/>
              </a:ext>
            </a:extLst>
          </p:cNvPr>
          <p:cNvSpPr txBox="1"/>
          <p:nvPr/>
        </p:nvSpPr>
        <p:spPr>
          <a:xfrm>
            <a:off x="7786498" y="108559"/>
            <a:ext cx="1233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</a:rPr>
              <a:t>March 2020</a:t>
            </a: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995A6F7B-3C38-4D24-A8FA-409A8CE49F8C}"/>
              </a:ext>
            </a:extLst>
          </p:cNvPr>
          <p:cNvSpPr/>
          <p:nvPr/>
        </p:nvSpPr>
        <p:spPr>
          <a:xfrm rot="10800000" flipV="1">
            <a:off x="1022542" y="1563787"/>
            <a:ext cx="802538" cy="247025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PAs</a:t>
            </a:r>
            <a:endParaRPr lang="en-GB" sz="900" dirty="0">
              <a:solidFill>
                <a:schemeClr val="tx1"/>
              </a:solidFill>
            </a:endParaRPr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69EA71D5-F99F-4C00-8A9A-36697A893860}"/>
              </a:ext>
            </a:extLst>
          </p:cNvPr>
          <p:cNvSpPr/>
          <p:nvPr/>
        </p:nvSpPr>
        <p:spPr>
          <a:xfrm rot="10800000" flipV="1">
            <a:off x="3422820" y="2890105"/>
            <a:ext cx="1178142" cy="49972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Engagement &amp; Projects Manager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(Kathryn Jennings)</a:t>
            </a:r>
            <a:endParaRPr lang="en-GB" sz="900" i="1" dirty="0"/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855663AC-872E-4C56-B146-810E9208EB13}"/>
              </a:ext>
            </a:extLst>
          </p:cNvPr>
          <p:cNvSpPr/>
          <p:nvPr/>
        </p:nvSpPr>
        <p:spPr>
          <a:xfrm rot="10800000" flipV="1">
            <a:off x="7497274" y="2868697"/>
            <a:ext cx="1133454" cy="549599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PG </a:t>
            </a:r>
            <a:r>
              <a:rPr lang="en-GB" sz="900" dirty="0"/>
              <a:t>Training </a:t>
            </a:r>
            <a:r>
              <a:rPr lang="en-GB" sz="900" i="1" dirty="0" smtClean="0"/>
              <a:t>Officer               (Daniel Long)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(Interim cover: Tim Jones)</a:t>
            </a:r>
            <a:endParaRPr lang="en-GB" sz="900" i="1" dirty="0"/>
          </a:p>
        </p:txBody>
      </p:sp>
      <p:sp>
        <p:nvSpPr>
          <p:cNvPr id="82" name="Rounded Rectangle 81"/>
          <p:cNvSpPr/>
          <p:nvPr/>
        </p:nvSpPr>
        <p:spPr>
          <a:xfrm rot="10800000" flipV="1">
            <a:off x="626045" y="3687827"/>
            <a:ext cx="1089647" cy="38508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b="1" dirty="0" smtClean="0"/>
              <a:t>HR TEAM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(PTO)</a:t>
            </a:r>
            <a:endParaRPr lang="en-GB" sz="900" i="1" dirty="0"/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21BAF889-35E6-4F4B-BB1D-158D8B175924}"/>
              </a:ext>
            </a:extLst>
          </p:cNvPr>
          <p:cNvSpPr/>
          <p:nvPr/>
        </p:nvSpPr>
        <p:spPr>
          <a:xfrm rot="10800000" flipV="1">
            <a:off x="5386495" y="4420125"/>
            <a:ext cx="1122436" cy="477719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IG Manager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(Phil Nieri)</a:t>
            </a:r>
            <a:endParaRPr lang="en-GB" sz="900" i="1" dirty="0"/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21BAF889-35E6-4F4B-BB1D-158D8B175924}"/>
              </a:ext>
            </a:extLst>
          </p:cNvPr>
          <p:cNvSpPr/>
          <p:nvPr/>
        </p:nvSpPr>
        <p:spPr>
          <a:xfrm rot="10800000" flipV="1">
            <a:off x="6594818" y="4422081"/>
            <a:ext cx="1122436" cy="477719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IT Officer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(Shadi Alsamhouri)</a:t>
            </a:r>
            <a:endParaRPr lang="en-GB" sz="900" i="1" dirty="0"/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C2CFF78C-5B69-44CA-8B39-2DC4C04C654B}"/>
              </a:ext>
            </a:extLst>
          </p:cNvPr>
          <p:cNvCxnSpPr>
            <a:cxnSpLocks/>
          </p:cNvCxnSpPr>
          <p:nvPr/>
        </p:nvCxnSpPr>
        <p:spPr>
          <a:xfrm flipH="1">
            <a:off x="2384341" y="3747157"/>
            <a:ext cx="1467579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Rounded Rectangle 121">
            <a:extLst>
              <a:ext uri="{FF2B5EF4-FFF2-40B4-BE49-F238E27FC236}">
                <a16:creationId xmlns:a16="http://schemas.microsoft.com/office/drawing/2014/main" id="{69EA71D5-F99F-4C00-8A9A-36697A893860}"/>
              </a:ext>
            </a:extLst>
          </p:cNvPr>
          <p:cNvSpPr/>
          <p:nvPr/>
        </p:nvSpPr>
        <p:spPr>
          <a:xfrm rot="10800000" flipV="1">
            <a:off x="1061628" y="4532498"/>
            <a:ext cx="1344971" cy="47491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Research Communications Officer </a:t>
            </a:r>
            <a:r>
              <a:rPr lang="en-GB" sz="900" i="1" dirty="0" smtClean="0"/>
              <a:t>(Gavin Hubbard)</a:t>
            </a:r>
            <a:endParaRPr lang="en-GB" sz="900" i="1" dirty="0"/>
          </a:p>
        </p:txBody>
      </p:sp>
      <p:sp>
        <p:nvSpPr>
          <p:cNvPr id="123" name="Rounded Rectangle 122">
            <a:extLst>
              <a:ext uri="{FF2B5EF4-FFF2-40B4-BE49-F238E27FC236}">
                <a16:creationId xmlns:a16="http://schemas.microsoft.com/office/drawing/2014/main" id="{69EA71D5-F99F-4C00-8A9A-36697A893860}"/>
              </a:ext>
            </a:extLst>
          </p:cNvPr>
          <p:cNvSpPr/>
          <p:nvPr/>
        </p:nvSpPr>
        <p:spPr>
          <a:xfrm rot="10800000" flipV="1">
            <a:off x="3776926" y="4540154"/>
            <a:ext cx="1384016" cy="54502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Marketing Communications Officer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(Megan Carter from 30 March)</a:t>
            </a:r>
            <a:endParaRPr lang="en-GB" sz="900" i="1" dirty="0" smtClean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C2CFF78C-5B69-44CA-8B39-2DC4C04C654B}"/>
              </a:ext>
            </a:extLst>
          </p:cNvPr>
          <p:cNvCxnSpPr>
            <a:cxnSpLocks/>
          </p:cNvCxnSpPr>
          <p:nvPr/>
        </p:nvCxnSpPr>
        <p:spPr>
          <a:xfrm flipH="1">
            <a:off x="6256294" y="4164765"/>
            <a:ext cx="2087772" cy="18094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995A6F7B-3C38-4D24-A8FA-409A8CE49F8C}"/>
              </a:ext>
            </a:extLst>
          </p:cNvPr>
          <p:cNvSpPr/>
          <p:nvPr/>
        </p:nvSpPr>
        <p:spPr>
          <a:xfrm rot="10800000" flipV="1">
            <a:off x="1935583" y="1574109"/>
            <a:ext cx="1005060" cy="572351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PA to the HOD and </a:t>
            </a:r>
            <a:r>
              <a:rPr lang="en-GB" sz="900" dirty="0" err="1" smtClean="0">
                <a:solidFill>
                  <a:schemeClr val="tx1"/>
                </a:solidFill>
              </a:rPr>
              <a:t>HoA</a:t>
            </a:r>
            <a:endParaRPr lang="en-GB" sz="900" dirty="0" smtClean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(Kirsty Jackson)</a:t>
            </a:r>
            <a:endParaRPr lang="en-GB" sz="900" i="1" dirty="0">
              <a:solidFill>
                <a:schemeClr val="tx1"/>
              </a:solidFill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FDFB05E-BBE3-4D69-8118-125DEB3B7E55}"/>
              </a:ext>
            </a:extLst>
          </p:cNvPr>
          <p:cNvCxnSpPr>
            <a:cxnSpLocks/>
          </p:cNvCxnSpPr>
          <p:nvPr/>
        </p:nvCxnSpPr>
        <p:spPr>
          <a:xfrm>
            <a:off x="8362387" y="4164682"/>
            <a:ext cx="11267" cy="1230907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21BAF889-35E6-4F4B-BB1D-158D8B175924}"/>
              </a:ext>
            </a:extLst>
          </p:cNvPr>
          <p:cNvSpPr/>
          <p:nvPr/>
        </p:nvSpPr>
        <p:spPr>
          <a:xfrm rot="10800000" flipV="1">
            <a:off x="7799072" y="4420126"/>
            <a:ext cx="1122436" cy="477719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Office Manager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(Jessy Morton)</a:t>
            </a:r>
            <a:endParaRPr lang="en-GB" sz="900" i="1" dirty="0"/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42ADDFCD-C99E-4EC5-AAEF-BE5B3052B5D8}"/>
              </a:ext>
            </a:extLst>
          </p:cNvPr>
          <p:cNvSpPr/>
          <p:nvPr/>
        </p:nvSpPr>
        <p:spPr>
          <a:xfrm rot="10800000" flipV="1">
            <a:off x="7844979" y="5395589"/>
            <a:ext cx="1038983" cy="642714"/>
          </a:xfrm>
          <a:prstGeom prst="round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Receptionists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(Stephanie Deacon, Lee Mahon)</a:t>
            </a:r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69EA71D5-F99F-4C00-8A9A-36697A893860}"/>
              </a:ext>
            </a:extLst>
          </p:cNvPr>
          <p:cNvSpPr/>
          <p:nvPr/>
        </p:nvSpPr>
        <p:spPr>
          <a:xfrm rot="10800000" flipV="1">
            <a:off x="2467904" y="4543084"/>
            <a:ext cx="1254380" cy="456671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Events Administrative Assistant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(Ellie Morgan-Jones)</a:t>
            </a:r>
            <a:endParaRPr lang="en-GB" sz="900" i="1" dirty="0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0FDFB05E-BBE3-4D69-8118-125DEB3B7E55}"/>
              </a:ext>
            </a:extLst>
          </p:cNvPr>
          <p:cNvCxnSpPr>
            <a:cxnSpLocks/>
          </p:cNvCxnSpPr>
          <p:nvPr/>
        </p:nvCxnSpPr>
        <p:spPr>
          <a:xfrm>
            <a:off x="3118130" y="3747157"/>
            <a:ext cx="0" cy="804574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 rot="10800000" flipV="1">
            <a:off x="498270" y="5863057"/>
            <a:ext cx="1318949" cy="517114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Thick border indicates Deputy Head of Admin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2336726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84F0130-3062-4ABF-908C-11B272EBB269}"/>
              </a:ext>
            </a:extLst>
          </p:cNvPr>
          <p:cNvCxnSpPr>
            <a:cxnSpLocks/>
          </p:cNvCxnSpPr>
          <p:nvPr/>
        </p:nvCxnSpPr>
        <p:spPr>
          <a:xfrm>
            <a:off x="1728314" y="3617556"/>
            <a:ext cx="479" cy="472388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1DB51DDC-C7A7-476E-A10E-A7C0A254CBCD}"/>
              </a:ext>
            </a:extLst>
          </p:cNvPr>
          <p:cNvCxnSpPr>
            <a:cxnSpLocks/>
          </p:cNvCxnSpPr>
          <p:nvPr/>
        </p:nvCxnSpPr>
        <p:spPr>
          <a:xfrm flipH="1">
            <a:off x="468974" y="2636611"/>
            <a:ext cx="8215" cy="432349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6381368" y="1621515"/>
            <a:ext cx="0" cy="228715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84F0130-3062-4ABF-908C-11B272EBB269}"/>
              </a:ext>
            </a:extLst>
          </p:cNvPr>
          <p:cNvCxnSpPr>
            <a:cxnSpLocks/>
          </p:cNvCxnSpPr>
          <p:nvPr/>
        </p:nvCxnSpPr>
        <p:spPr>
          <a:xfrm flipH="1">
            <a:off x="3982397" y="4431322"/>
            <a:ext cx="1" cy="308385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84F0130-3062-4ABF-908C-11B272EBB269}"/>
              </a:ext>
            </a:extLst>
          </p:cNvPr>
          <p:cNvCxnSpPr>
            <a:cxnSpLocks/>
          </p:cNvCxnSpPr>
          <p:nvPr/>
        </p:nvCxnSpPr>
        <p:spPr>
          <a:xfrm>
            <a:off x="3957635" y="3619674"/>
            <a:ext cx="479" cy="472388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FDFB05E-BBE3-4D69-8118-125DEB3B7E55}"/>
              </a:ext>
            </a:extLst>
          </p:cNvPr>
          <p:cNvCxnSpPr>
            <a:cxnSpLocks/>
          </p:cNvCxnSpPr>
          <p:nvPr/>
        </p:nvCxnSpPr>
        <p:spPr>
          <a:xfrm>
            <a:off x="4712934" y="2500925"/>
            <a:ext cx="3082" cy="1554862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84F0130-3062-4ABF-908C-11B272EBB269}"/>
              </a:ext>
            </a:extLst>
          </p:cNvPr>
          <p:cNvCxnSpPr>
            <a:cxnSpLocks/>
          </p:cNvCxnSpPr>
          <p:nvPr/>
        </p:nvCxnSpPr>
        <p:spPr>
          <a:xfrm flipH="1">
            <a:off x="6605567" y="3819593"/>
            <a:ext cx="1" cy="308385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6605570" y="2262415"/>
            <a:ext cx="0" cy="228715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4569082" y="1202998"/>
            <a:ext cx="8313" cy="40461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83732" y="2848"/>
            <a:ext cx="5656298" cy="519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altLang="en-US" sz="1400" dirty="0">
                <a:solidFill>
                  <a:schemeClr val="bg1">
                    <a:lumMod val="50000"/>
                  </a:schemeClr>
                </a:solidFill>
              </a:rPr>
              <a:t>NDPCHS </a:t>
            </a:r>
            <a:r>
              <a:rPr lang="en-GB" altLang="en-US" sz="1400" dirty="0" smtClean="0">
                <a:solidFill>
                  <a:schemeClr val="bg1">
                    <a:lumMod val="50000"/>
                  </a:schemeClr>
                </a:solidFill>
              </a:rPr>
              <a:t>Admin Org Chart cont.</a:t>
            </a:r>
            <a:endParaRPr lang="en-US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6179992" y="161084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 rot="10800000" flipV="1">
            <a:off x="3807525" y="819647"/>
            <a:ext cx="1523114" cy="49111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b="1" dirty="0">
                <a:solidFill>
                  <a:schemeClr val="tx1"/>
                </a:solidFill>
              </a:rPr>
              <a:t> </a:t>
            </a:r>
            <a:r>
              <a:rPr lang="en-GB" sz="900" dirty="0" smtClean="0">
                <a:solidFill>
                  <a:schemeClr val="tx1"/>
                </a:solidFill>
              </a:rPr>
              <a:t>Head </a:t>
            </a:r>
            <a:r>
              <a:rPr lang="en-GB" sz="900" dirty="0">
                <a:solidFill>
                  <a:schemeClr val="tx1"/>
                </a:solidFill>
              </a:rPr>
              <a:t>of Administration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</a:t>
            </a:r>
            <a:r>
              <a:rPr lang="en-GB" sz="900" i="1" dirty="0">
                <a:solidFill>
                  <a:schemeClr val="tx1"/>
                </a:solidFill>
              </a:rPr>
              <a:t>Tanya Baldwin</a:t>
            </a:r>
            <a:r>
              <a:rPr lang="en-GB" sz="900" i="1" dirty="0" smtClean="0">
                <a:solidFill>
                  <a:schemeClr val="tx1"/>
                </a:solidFill>
              </a:rPr>
              <a:t>)</a:t>
            </a:r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BF921CDE-BD05-4B28-8E82-C7C34A684272}"/>
              </a:ext>
            </a:extLst>
          </p:cNvPr>
          <p:cNvSpPr/>
          <p:nvPr/>
        </p:nvSpPr>
        <p:spPr>
          <a:xfrm rot="10800000" flipV="1">
            <a:off x="5933023" y="1799827"/>
            <a:ext cx="1393673" cy="45339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Head of Finance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(Jenni Crosskey)</a:t>
            </a:r>
            <a:endParaRPr lang="en-GB" sz="900" i="1" dirty="0">
              <a:solidFill>
                <a:schemeClr val="tx1"/>
              </a:solidFill>
            </a:endParaRP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C2CFF78C-5B69-44CA-8B39-2DC4C04C654B}"/>
              </a:ext>
            </a:extLst>
          </p:cNvPr>
          <p:cNvCxnSpPr>
            <a:cxnSpLocks/>
          </p:cNvCxnSpPr>
          <p:nvPr/>
        </p:nvCxnSpPr>
        <p:spPr>
          <a:xfrm flipH="1">
            <a:off x="4716016" y="2493819"/>
            <a:ext cx="3330705" cy="14212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0FDFB05E-BBE3-4D69-8118-125DEB3B7E55}"/>
              </a:ext>
            </a:extLst>
          </p:cNvPr>
          <p:cNvCxnSpPr>
            <a:cxnSpLocks/>
          </p:cNvCxnSpPr>
          <p:nvPr/>
        </p:nvCxnSpPr>
        <p:spPr>
          <a:xfrm>
            <a:off x="8040867" y="2491130"/>
            <a:ext cx="0" cy="1321977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6E87F606-370C-4CC4-A400-50EAF3AB4B99}"/>
              </a:ext>
            </a:extLst>
          </p:cNvPr>
          <p:cNvSpPr/>
          <p:nvPr/>
        </p:nvSpPr>
        <p:spPr>
          <a:xfrm rot="10800000" flipV="1">
            <a:off x="4136870" y="2762711"/>
            <a:ext cx="1152128" cy="537835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Finance Manager              </a:t>
            </a:r>
            <a:r>
              <a:rPr lang="en-GB" sz="900" i="1" dirty="0" smtClean="0">
                <a:solidFill>
                  <a:schemeClr val="tx1"/>
                </a:solidFill>
              </a:rPr>
              <a:t>(Emma Brant)</a:t>
            </a:r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6CB94139-6AA7-40BE-8F73-8D3C200E6520}"/>
              </a:ext>
            </a:extLst>
          </p:cNvPr>
          <p:cNvSpPr/>
          <p:nvPr/>
        </p:nvSpPr>
        <p:spPr>
          <a:xfrm rot="10800000" flipV="1">
            <a:off x="7428799" y="2743945"/>
            <a:ext cx="1224135" cy="47590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Grants Manager           </a:t>
            </a:r>
            <a:r>
              <a:rPr lang="en-GB" sz="900" i="1" dirty="0" smtClean="0">
                <a:solidFill>
                  <a:schemeClr val="tx1"/>
                </a:solidFill>
              </a:rPr>
              <a:t>(Kristy Smitten)</a:t>
            </a:r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95" name="Rounded Rectangle 94">
            <a:extLst>
              <a:ext uri="{FF2B5EF4-FFF2-40B4-BE49-F238E27FC236}">
                <a16:creationId xmlns:a16="http://schemas.microsoft.com/office/drawing/2014/main" id="{ECA22D5B-F50E-4953-97EE-EB5162C94484}"/>
              </a:ext>
            </a:extLst>
          </p:cNvPr>
          <p:cNvSpPr/>
          <p:nvPr/>
        </p:nvSpPr>
        <p:spPr>
          <a:xfrm rot="10800000" flipV="1">
            <a:off x="4644102" y="4019643"/>
            <a:ext cx="1307645" cy="463619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Finance &amp; Administrative Officer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(Jacqui Belcher)</a:t>
            </a:r>
            <a:endParaRPr lang="en-GB" sz="900" i="1" dirty="0">
              <a:solidFill>
                <a:schemeClr val="tx1"/>
              </a:solidFill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CE433A1-A698-4D04-8D41-6678DFBD94FC}"/>
              </a:ext>
            </a:extLst>
          </p:cNvPr>
          <p:cNvCxnSpPr>
            <a:cxnSpLocks/>
          </p:cNvCxnSpPr>
          <p:nvPr/>
        </p:nvCxnSpPr>
        <p:spPr>
          <a:xfrm flipH="1">
            <a:off x="3953471" y="3619674"/>
            <a:ext cx="753610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FA7C0028-2350-4183-8EBB-BB511E15A5C6}"/>
              </a:ext>
            </a:extLst>
          </p:cNvPr>
          <p:cNvCxnSpPr>
            <a:cxnSpLocks/>
          </p:cNvCxnSpPr>
          <p:nvPr/>
        </p:nvCxnSpPr>
        <p:spPr>
          <a:xfrm flipH="1" flipV="1">
            <a:off x="6605570" y="3812350"/>
            <a:ext cx="1998882" cy="8096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284F0130-3062-4ABF-908C-11B272EBB269}"/>
              </a:ext>
            </a:extLst>
          </p:cNvPr>
          <p:cNvCxnSpPr>
            <a:cxnSpLocks/>
          </p:cNvCxnSpPr>
          <p:nvPr/>
        </p:nvCxnSpPr>
        <p:spPr>
          <a:xfrm flipH="1">
            <a:off x="8604449" y="3820444"/>
            <a:ext cx="1" cy="235343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6CB94139-6AA7-40BE-8F73-8D3C200E6520}"/>
              </a:ext>
            </a:extLst>
          </p:cNvPr>
          <p:cNvSpPr/>
          <p:nvPr/>
        </p:nvSpPr>
        <p:spPr>
          <a:xfrm rot="10800000" flipV="1">
            <a:off x="7394413" y="4007822"/>
            <a:ext cx="1625810" cy="107936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b="1" dirty="0" smtClean="0">
                <a:solidFill>
                  <a:schemeClr val="tx1"/>
                </a:solidFill>
              </a:rPr>
              <a:t>POST-AWARD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Grants Officers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(Edward Bond, Lewis Butler)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00" i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Finance Officers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(Kristen Thomas, Ana Mendez-Franco)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6CB94139-6AA7-40BE-8F73-8D3C200E6520}"/>
              </a:ext>
            </a:extLst>
          </p:cNvPr>
          <p:cNvSpPr/>
          <p:nvPr/>
        </p:nvSpPr>
        <p:spPr>
          <a:xfrm rot="10800000" flipV="1">
            <a:off x="6120743" y="4019261"/>
            <a:ext cx="1172595" cy="56625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b="1" dirty="0" smtClean="0">
                <a:solidFill>
                  <a:schemeClr val="tx1"/>
                </a:solidFill>
              </a:rPr>
              <a:t>PRE-AWARD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Grants Assistant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(Dawn Evans)</a:t>
            </a: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ECA22D5B-F50E-4953-97EE-EB5162C94484}"/>
              </a:ext>
            </a:extLst>
          </p:cNvPr>
          <p:cNvSpPr/>
          <p:nvPr/>
        </p:nvSpPr>
        <p:spPr>
          <a:xfrm rot="10800000" flipV="1">
            <a:off x="3343894" y="4026729"/>
            <a:ext cx="1224871" cy="45653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Finance Operations Officer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(Matt France)</a:t>
            </a:r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ECA22D5B-F50E-4953-97EE-EB5162C94484}"/>
              </a:ext>
            </a:extLst>
          </p:cNvPr>
          <p:cNvSpPr/>
          <p:nvPr/>
        </p:nvSpPr>
        <p:spPr>
          <a:xfrm rot="10800000" flipV="1">
            <a:off x="3283247" y="4643890"/>
            <a:ext cx="1216745" cy="443301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Finance Assistant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(Helen Matkin)</a:t>
            </a:r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63" name="Rounded Rectangle 62"/>
          <p:cNvSpPr/>
          <p:nvPr/>
        </p:nvSpPr>
        <p:spPr>
          <a:xfrm rot="10800000" flipV="1">
            <a:off x="611560" y="1859658"/>
            <a:ext cx="1454631" cy="51711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Head of HR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(Clare Wickings)</a:t>
            </a:r>
            <a:endParaRPr lang="en-GB" sz="900" i="1" dirty="0"/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2CFF78C-5B69-44CA-8B39-2DC4C04C654B}"/>
              </a:ext>
            </a:extLst>
          </p:cNvPr>
          <p:cNvCxnSpPr>
            <a:cxnSpLocks/>
          </p:cNvCxnSpPr>
          <p:nvPr/>
        </p:nvCxnSpPr>
        <p:spPr>
          <a:xfrm flipH="1" flipV="1">
            <a:off x="1619672" y="1621515"/>
            <a:ext cx="4761696" cy="7285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1619672" y="1630943"/>
            <a:ext cx="0" cy="228715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1355223" y="2386567"/>
            <a:ext cx="0" cy="228715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C2CFF78C-5B69-44CA-8B39-2DC4C04C654B}"/>
              </a:ext>
            </a:extLst>
          </p:cNvPr>
          <p:cNvCxnSpPr>
            <a:cxnSpLocks/>
          </p:cNvCxnSpPr>
          <p:nvPr/>
        </p:nvCxnSpPr>
        <p:spPr>
          <a:xfrm flipH="1">
            <a:off x="476822" y="2626822"/>
            <a:ext cx="2016996" cy="431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42ADDFCD-C99E-4EC5-AAEF-BE5B3052B5D8}"/>
              </a:ext>
            </a:extLst>
          </p:cNvPr>
          <p:cNvSpPr/>
          <p:nvPr/>
        </p:nvSpPr>
        <p:spPr>
          <a:xfrm rot="10800000" flipV="1">
            <a:off x="76630" y="2886011"/>
            <a:ext cx="1186079" cy="60065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Operations and Resources Manager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(Nicola Webb from 1 June)</a:t>
            </a:r>
            <a:endParaRPr lang="en-GB" sz="900" i="1" dirty="0" smtClean="0">
              <a:solidFill>
                <a:schemeClr val="tx1"/>
              </a:solidFill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DB51DDC-C7A7-476E-A10E-A7C0A254CBCD}"/>
              </a:ext>
            </a:extLst>
          </p:cNvPr>
          <p:cNvCxnSpPr>
            <a:cxnSpLocks/>
          </p:cNvCxnSpPr>
          <p:nvPr/>
        </p:nvCxnSpPr>
        <p:spPr>
          <a:xfrm flipH="1">
            <a:off x="2488256" y="2626822"/>
            <a:ext cx="3292" cy="1675566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42ADDFCD-C99E-4EC5-AAEF-BE5B3052B5D8}"/>
              </a:ext>
            </a:extLst>
          </p:cNvPr>
          <p:cNvSpPr/>
          <p:nvPr/>
        </p:nvSpPr>
        <p:spPr>
          <a:xfrm rot="10800000" flipV="1">
            <a:off x="1835694" y="2887062"/>
            <a:ext cx="1393363" cy="59960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Deputy HR Manager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(Kat Hadirampela) (Maternity cover: Nicola Webb)</a:t>
            </a:r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42ADDFCD-C99E-4EC5-AAEF-BE5B3052B5D8}"/>
              </a:ext>
            </a:extLst>
          </p:cNvPr>
          <p:cNvSpPr/>
          <p:nvPr/>
        </p:nvSpPr>
        <p:spPr>
          <a:xfrm rot="10800000" flipV="1">
            <a:off x="2129558" y="3947665"/>
            <a:ext cx="1139183" cy="48773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HR Assistant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(Pamela Lee Villasenor)</a:t>
            </a:r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96" name="Rounded Rectangle 95">
            <a:extLst>
              <a:ext uri="{FF2B5EF4-FFF2-40B4-BE49-F238E27FC236}">
                <a16:creationId xmlns:a16="http://schemas.microsoft.com/office/drawing/2014/main" id="{42ADDFCD-C99E-4EC5-AAEF-BE5B3052B5D8}"/>
              </a:ext>
            </a:extLst>
          </p:cNvPr>
          <p:cNvSpPr/>
          <p:nvPr/>
        </p:nvSpPr>
        <p:spPr>
          <a:xfrm rot="10800000" flipV="1">
            <a:off x="884747" y="3938115"/>
            <a:ext cx="1139183" cy="48773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HR Assistant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(Miranda Reilly)</a:t>
            </a:r>
            <a:endParaRPr lang="en-GB" sz="900" i="1" dirty="0">
              <a:solidFill>
                <a:schemeClr val="tx1"/>
              </a:solidFill>
            </a:endParaRP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ECE433A1-A698-4D04-8D41-6678DFBD94FC}"/>
              </a:ext>
            </a:extLst>
          </p:cNvPr>
          <p:cNvCxnSpPr>
            <a:cxnSpLocks/>
          </p:cNvCxnSpPr>
          <p:nvPr/>
        </p:nvCxnSpPr>
        <p:spPr>
          <a:xfrm flipH="1">
            <a:off x="1734646" y="3619674"/>
            <a:ext cx="753610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8007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</TotalTime>
  <Words>297</Words>
  <Application>Microsoft Office PowerPoint</Application>
  <PresentationFormat>On-screen Show (4:3)</PresentationFormat>
  <Paragraphs>74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University of Oxford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Serena Briant</dc:creator>
  <cp:lastModifiedBy>Tanya Baldwin</cp:lastModifiedBy>
  <cp:revision>139</cp:revision>
  <cp:lastPrinted>2018-04-17T08:01:44Z</cp:lastPrinted>
  <dcterms:created xsi:type="dcterms:W3CDTF">2016-07-04T14:45:04Z</dcterms:created>
  <dcterms:modified xsi:type="dcterms:W3CDTF">2020-03-13T09:27:53Z</dcterms:modified>
</cp:coreProperties>
</file>