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3" r:id="rId3"/>
    <p:sldId id="399" r:id="rId4"/>
    <p:sldId id="338" r:id="rId5"/>
    <p:sldId id="339" r:id="rId6"/>
    <p:sldId id="394" r:id="rId7"/>
    <p:sldId id="374" r:id="rId8"/>
    <p:sldId id="402" r:id="rId9"/>
    <p:sldId id="386" r:id="rId10"/>
    <p:sldId id="321" r:id="rId11"/>
    <p:sldId id="302" r:id="rId12"/>
    <p:sldId id="313" r:id="rId13"/>
    <p:sldId id="401" r:id="rId14"/>
    <p:sldId id="340" r:id="rId15"/>
    <p:sldId id="400" r:id="rId16"/>
    <p:sldId id="345" r:id="rId17"/>
    <p:sldId id="295" r:id="rId18"/>
    <p:sldId id="392" r:id="rId19"/>
    <p:sldId id="403" r:id="rId20"/>
    <p:sldId id="296" r:id="rId21"/>
    <p:sldId id="391" r:id="rId22"/>
    <p:sldId id="372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4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4902" autoAdjust="0"/>
  </p:normalViewPr>
  <p:slideViewPr>
    <p:cSldViewPr>
      <p:cViewPr>
        <p:scale>
          <a:sx n="75" d="100"/>
          <a:sy n="75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482" y="0"/>
            <a:ext cx="2946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E13F3B-0C47-4224-B584-D4832B8D4003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576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482" y="9429750"/>
            <a:ext cx="2946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54D00A-69FB-4BAC-97E5-FF8B60915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82" y="0"/>
            <a:ext cx="2946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07A76-59F5-469F-8AF2-16EAE12D8973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576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82" y="9429750"/>
            <a:ext cx="2946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C4B008-7356-42AC-9158-6DD92B5D3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6285E7-FB9E-4EF8-9605-4EBBBB7A991D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b="1" dirty="0" smtClean="0"/>
          </a:p>
          <a:p>
            <a:r>
              <a:rPr lang="en-GB" dirty="0" smtClean="0"/>
              <a:t> 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F9717E-73AE-4C40-A214-5FF74CB12BDE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38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525A-A49B-45BC-A71C-1E52A6458E4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525A-A49B-45BC-A71C-1E52A6458E4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D525A-A49B-45BC-A71C-1E52A6458E4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CE3984-1E50-4BEE-A8F6-709EDA8253AF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08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8CFE58-5C82-4F21-A91D-C445C54A07FA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00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558ECE-D930-4668-BC42-A6DFC558D146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7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44B344-4757-4C3C-A4FC-CD0D2D38227A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4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CDA1CF-1B0F-40AC-9378-E8C4BD8C44B5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36B8C-B6EB-442B-8846-AF862AE83C4A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EFA96C-2F6F-4CB6-A35A-67500DB713DB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B425CB-A9A6-428F-B042-49CB882CBC4F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4B008-7356-42AC-9158-6DD92B5D36B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0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41EFB-0D7E-4AC1-A33E-1B63296A59F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0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AOBanner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115888"/>
            <a:ext cx="891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ox_bran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58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24193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3375-6DA2-44B8-A9B3-2A9A45E53038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3680-EACD-4BC9-AA3C-9A998E480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F330-A027-4230-8940-9C5D6683F1BD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1010-144C-4899-93B8-754D96D39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B525-4AEB-4C85-846F-56442CFF302A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7CB8-8817-42FE-8106-01638B06F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935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D76C-F8CC-40C2-9CC6-5665715D70A4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95A4-0C05-41FD-90FD-C735CE56A8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0801-15A2-483F-968F-5E000BEDD66D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FC1C-D97F-42BC-821C-A7CB2DEAB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708D-2100-4E4E-AAEF-D268D185494A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D394-21E7-466E-846E-F68E0B2BE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D04B-5460-4642-9403-247950E252A9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558E-F73B-4601-9869-91F2272266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16EB-6894-476E-A107-24B38C195F61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93DC-3765-451B-936D-CA2F25714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BC5C-18BE-41AF-BAB3-F29635E79187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F170-12BD-4394-A62D-4E339F762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468D-B13E-4BAE-922D-FF51802D67F3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D4FE-5B0F-49CD-BB35-C3444763B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3DAD-78B7-47C8-B6A1-C34C054C6965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A5B6-0423-48FB-A8AD-F5BF912CD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4C6F">
                <a:alpha val="6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0EA4C88-72B4-4356-9437-2992A22D71E2}" type="datetimeFigureOut">
              <a:rPr lang="en-GB"/>
              <a:pPr>
                <a:defRPr/>
              </a:pPr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4960E11-9F0D-4972-895B-F1C9C109F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OAOBannerPPT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650" y="115888"/>
            <a:ext cx="891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ox.ac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pen-access-enquiries@bodleian.ox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open-access.ox.ac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openaccess.ox.ac.uk/cc-by-what-does-it-mean-for-scholarly-articles-3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creativecommons.org/choo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pc@bodleian.ox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access.ox.ac.uk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sherpa.ac.uk/romeo/index.php?la=en" TargetMode="External"/><Relationship Id="rId7" Type="http://schemas.openxmlformats.org/officeDocument/2006/relationships/hyperlink" Target="mailto:open-access-enquiries@bodleian.ox.ac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aj.org/" TargetMode="External"/><Relationship Id="rId5" Type="http://schemas.openxmlformats.org/officeDocument/2006/relationships/hyperlink" Target="http://www.sherpa.ac.uk/fact/" TargetMode="External"/><Relationship Id="rId4" Type="http://schemas.openxmlformats.org/officeDocument/2006/relationships/hyperlink" Target="http://www.sherpa.ac.uk/juliet/index.php?la=en" TargetMode="Externa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ox.ac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ia.roberts@bodleian.ox.ac.uk" TargetMode="External"/><Relationship Id="rId4" Type="http://schemas.openxmlformats.org/officeDocument/2006/relationships/hyperlink" Target="mailto:open-access-enquiries@bodleian.ox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rthritisresearchuk.org/" TargetMode="External"/><Relationship Id="rId11" Type="http://schemas.openxmlformats.org/officeDocument/2006/relationships/hyperlink" Target="http://www.cancerresearchuk.org/home/" TargetMode="External"/><Relationship Id="rId5" Type="http://schemas.openxmlformats.org/officeDocument/2006/relationships/image" Target="../media/image14.jpeg"/><Relationship Id="rId1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hyperlink" Target="http://www.wellcome.ac.uk/index.htm" TargetMode="Externa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fce.ac.uk/pubs/year/2014/201407/name,86771,en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ora.ox.ac.uk/" TargetMode="External"/><Relationship Id="rId4" Type="http://schemas.openxmlformats.org/officeDocument/2006/relationships/hyperlink" Target="http://openaccess.ox.ac.uk/home-2/what-do-i-need-to-do/hefce-oa-requirements-post-2014-re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123rf.com/400wm/400/400/winterling/winterling0707/winterling070700001/1335395-open-padlock-g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5038"/>
            <a:ext cx="237648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916238" y="2349500"/>
            <a:ext cx="6048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5400" b="1" dirty="0" smtClean="0">
                <a:latin typeface="Calibri" pitchFamily="34" charset="0"/>
              </a:rPr>
              <a:t>Open </a:t>
            </a:r>
            <a:r>
              <a:rPr lang="en-GB" sz="5400" b="1" dirty="0">
                <a:latin typeface="Calibri" pitchFamily="34" charset="0"/>
              </a:rPr>
              <a:t>Access</a:t>
            </a:r>
          </a:p>
          <a:p>
            <a:pPr algn="ctr"/>
            <a:r>
              <a:rPr lang="en-GB" sz="5400" dirty="0">
                <a:latin typeface="Calibri" pitchFamily="34" charset="0"/>
              </a:rPr>
              <a:t> </a:t>
            </a:r>
          </a:p>
          <a:p>
            <a:pPr algn="ctr"/>
            <a:r>
              <a:rPr lang="en-GB" sz="5400" dirty="0">
                <a:latin typeface="Calibri" pitchFamily="34" charset="0"/>
              </a:rPr>
              <a:t>What’s Happening?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0338" y="5927725"/>
            <a:ext cx="13398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116013" y="6165850"/>
            <a:ext cx="6408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/>
              <a:t>Nia </a:t>
            </a:r>
            <a:r>
              <a:rPr lang="en-GB" dirty="0" err="1" smtClean="0"/>
              <a:t>Wyn</a:t>
            </a:r>
            <a:r>
              <a:rPr lang="en-GB" dirty="0" smtClean="0"/>
              <a:t> Roberts, </a:t>
            </a:r>
            <a:r>
              <a:rPr lang="en-GB" dirty="0"/>
              <a:t>M</a:t>
            </a:r>
            <a:r>
              <a:rPr lang="en-GB" dirty="0" smtClean="0"/>
              <a:t>arch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7950" y="1628775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 The </a:t>
            </a:r>
            <a:r>
              <a:rPr lang="en-GB" sz="2400" dirty="0">
                <a:latin typeface="Calibri" pitchFamily="34" charset="0"/>
              </a:rPr>
              <a:t>University of Oxford is strongly committed to ensuring the </a:t>
            </a:r>
            <a:r>
              <a:rPr lang="en-GB" sz="2400" b="1" dirty="0">
                <a:latin typeface="Calibri" pitchFamily="34" charset="0"/>
              </a:rPr>
              <a:t>widest possible access </a:t>
            </a:r>
            <a:r>
              <a:rPr lang="en-GB" sz="2400" dirty="0">
                <a:latin typeface="Calibri" pitchFamily="34" charset="0"/>
              </a:rPr>
              <a:t>to research</a:t>
            </a:r>
            <a:r>
              <a:rPr lang="en-GB" sz="2400" dirty="0" smtClean="0">
                <a:latin typeface="Calibri" pitchFamily="34" charset="0"/>
              </a:rPr>
              <a:t>.</a:t>
            </a:r>
            <a:r>
              <a:rPr lang="en-GB" sz="2400" dirty="0">
                <a:latin typeface="Calibri" pitchFamily="34" charset="0"/>
              </a:rPr>
              <a:t/>
            </a:r>
            <a:br>
              <a:rPr lang="en-GB" sz="2400" dirty="0">
                <a:latin typeface="Calibri" pitchFamily="34" charset="0"/>
              </a:rPr>
            </a:br>
            <a:endParaRPr lang="en-GB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 Our </a:t>
            </a:r>
            <a:r>
              <a:rPr lang="en-GB" sz="2400" dirty="0">
                <a:latin typeface="Calibri" pitchFamily="34" charset="0"/>
              </a:rPr>
              <a:t>academics, researchers, staff and students must be free to publish in the journal of their choice, maintaining </a:t>
            </a:r>
            <a:r>
              <a:rPr lang="en-GB" sz="2400" b="1" dirty="0">
                <a:latin typeface="Calibri" pitchFamily="34" charset="0"/>
              </a:rPr>
              <a:t>academic freedom</a:t>
            </a:r>
            <a:r>
              <a:rPr lang="en-GB" sz="2400" dirty="0">
                <a:latin typeface="Calibri" pitchFamily="34" charset="0"/>
              </a:rPr>
              <a:t>.</a:t>
            </a:r>
            <a:r>
              <a:rPr lang="en-GB" sz="2400" b="1" dirty="0">
                <a:latin typeface="Calibri" pitchFamily="34" charset="0"/>
              </a:rPr>
              <a:t/>
            </a:r>
            <a:br>
              <a:rPr lang="en-GB" sz="2400" b="1" dirty="0">
                <a:latin typeface="Calibri" pitchFamily="34" charset="0"/>
              </a:rPr>
            </a:br>
            <a:endParaRPr lang="en-GB" sz="24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b="1" dirty="0" smtClean="0">
                <a:latin typeface="Calibri" pitchFamily="34" charset="0"/>
              </a:rPr>
              <a:t>Oxford </a:t>
            </a:r>
            <a:r>
              <a:rPr lang="en-GB" sz="2400" b="1" dirty="0">
                <a:latin typeface="Calibri" pitchFamily="34" charset="0"/>
              </a:rPr>
              <a:t>Research Archive </a:t>
            </a:r>
            <a:r>
              <a:rPr lang="en-GB" sz="2400" b="1" dirty="0" smtClean="0">
                <a:latin typeface="Calibri" pitchFamily="34" charset="0"/>
              </a:rPr>
              <a:t>(ORA) </a:t>
            </a:r>
            <a:r>
              <a:rPr lang="en-GB" sz="2400" dirty="0" smtClean="0">
                <a:latin typeface="Calibri" pitchFamily="34" charset="0"/>
              </a:rPr>
              <a:t>was </a:t>
            </a:r>
            <a:r>
              <a:rPr lang="en-GB" sz="2400" dirty="0">
                <a:latin typeface="Calibri" pitchFamily="34" charset="0"/>
              </a:rPr>
              <a:t>established in 2007. It provides a permanent and secure archive of our research and a means for institutional </a:t>
            </a:r>
            <a:r>
              <a:rPr lang="en-GB" sz="2400" b="1" dirty="0">
                <a:latin typeface="Calibri" pitchFamily="34" charset="0"/>
              </a:rPr>
              <a:t>compliance</a:t>
            </a:r>
            <a:r>
              <a:rPr lang="en-GB" sz="2400" dirty="0">
                <a:latin typeface="Calibri" pitchFamily="34" charset="0"/>
              </a:rPr>
              <a:t> with funders’ Open Access requirements. </a:t>
            </a:r>
            <a:br>
              <a:rPr lang="en-GB" sz="2400" dirty="0">
                <a:latin typeface="Calibri" pitchFamily="34" charset="0"/>
              </a:rPr>
            </a:br>
            <a:endParaRPr lang="en-GB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 The </a:t>
            </a:r>
            <a:r>
              <a:rPr lang="en-GB" sz="2400" dirty="0">
                <a:latin typeface="Calibri" pitchFamily="34" charset="0"/>
              </a:rPr>
              <a:t>University favours, now and for the foreseeable future, open access by means of the </a:t>
            </a:r>
            <a:r>
              <a:rPr lang="en-GB" sz="2400" b="1" dirty="0">
                <a:latin typeface="Calibri" pitchFamily="34" charset="0"/>
              </a:rPr>
              <a:t>Green Route</a:t>
            </a:r>
            <a:r>
              <a:rPr lang="en-GB" sz="2400" dirty="0">
                <a:latin typeface="Calibri" pitchFamily="34" charset="0"/>
              </a:rPr>
              <a:t>. </a:t>
            </a:r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0" y="115888"/>
            <a:ext cx="774035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4400" b="1" dirty="0">
                <a:solidFill>
                  <a:schemeClr val="bg1"/>
                </a:solidFill>
                <a:latin typeface="Calibri" pitchFamily="34" charset="0"/>
              </a:rPr>
              <a:t>    		</a:t>
            </a:r>
            <a:r>
              <a:rPr lang="en-GB" sz="4400" b="1" dirty="0">
                <a:solidFill>
                  <a:srgbClr val="FFC000"/>
                </a:solidFill>
                <a:latin typeface="Calibri" pitchFamily="34" charset="0"/>
              </a:rPr>
              <a:t>University OA </a:t>
            </a:r>
          </a:p>
          <a:p>
            <a:pPr algn="r"/>
            <a:r>
              <a:rPr lang="en-GB" sz="4400" b="1" dirty="0">
                <a:solidFill>
                  <a:srgbClr val="FFC000"/>
                </a:solidFill>
                <a:latin typeface="Calibri" pitchFamily="34" charset="0"/>
              </a:rPr>
              <a:t>Statement</a:t>
            </a:r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250825" y="4800600"/>
            <a:ext cx="8497888" cy="566738"/>
          </a:xfrm>
        </p:spPr>
        <p:txBody>
          <a:bodyPr/>
          <a:lstStyle/>
          <a:p>
            <a:endParaRPr lang="en-GB" sz="4800" dirty="0" smtClean="0"/>
          </a:p>
        </p:txBody>
      </p:sp>
      <p:sp>
        <p:nvSpPr>
          <p:cNvPr id="32771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088" y="1412875"/>
            <a:ext cx="7561262" cy="4759325"/>
          </a:xfrm>
        </p:spPr>
        <p:txBody>
          <a:bodyPr/>
          <a:lstStyle/>
          <a:p>
            <a:r>
              <a:rPr lang="en-GB" sz="2800" smtClean="0"/>
              <a:t>/</a:t>
            </a: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395288" y="6092825"/>
            <a:ext cx="7921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u="sng" dirty="0">
                <a:hlinkClick r:id="rId3"/>
              </a:rPr>
              <a:t>http://openaccess.ox.ac.uk</a:t>
            </a:r>
            <a:endParaRPr lang="en-GB" sz="4800" dirty="0"/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2555875" y="333375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sz="3600">
                <a:solidFill>
                  <a:srgbClr val="00B050"/>
                </a:solidFill>
              </a:rPr>
              <a:t>Website, Email, Live Help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-91" r="12525" b="2953"/>
          <a:stretch/>
        </p:blipFill>
        <p:spPr bwMode="auto">
          <a:xfrm>
            <a:off x="16341" y="-315310"/>
            <a:ext cx="9111319" cy="64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95288" y="115888"/>
            <a:ext cx="8569325" cy="576262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charset="0"/>
              </a:rPr>
              <a:t>Researcher Decision Tree – ‘Green’ or ‘Gold’?  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How to meet the UK Research Councils’ requirements on Open Access </a:t>
            </a:r>
          </a:p>
        </p:txBody>
      </p:sp>
      <p:grpSp>
        <p:nvGrpSpPr>
          <p:cNvPr id="21507" name="Group 57"/>
          <p:cNvGrpSpPr>
            <a:grpSpLocks/>
          </p:cNvGrpSpPr>
          <p:nvPr/>
        </p:nvGrpSpPr>
        <p:grpSpPr bwMode="auto">
          <a:xfrm>
            <a:off x="323850" y="836613"/>
            <a:ext cx="8280400" cy="5759450"/>
            <a:chOff x="539552" y="188913"/>
            <a:chExt cx="8142227" cy="6551612"/>
          </a:xfrm>
        </p:grpSpPr>
        <p:sp>
          <p:nvSpPr>
            <p:cNvPr id="6" name="Flowchart: Decision 5"/>
            <p:cNvSpPr/>
            <p:nvPr/>
          </p:nvSpPr>
          <p:spPr>
            <a:xfrm>
              <a:off x="539552" y="1196575"/>
              <a:ext cx="2375800" cy="1152130"/>
            </a:xfrm>
            <a:prstGeom prst="flowChartDecisi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GREEN OA PERMITTED BY PUBLISHER?</a:t>
              </a: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751966" y="5595110"/>
              <a:ext cx="1982533" cy="1112910"/>
            </a:xfrm>
            <a:prstGeom prst="flowChartProcess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GREEN OA - ORA AND/OR SUBJECT REPOSITORY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3923821" y="1268809"/>
              <a:ext cx="2269708" cy="1007662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rgbClr val="F7C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PUBLISHER OFFERS GOLD OPTION?</a:t>
              </a:r>
            </a:p>
          </p:txBody>
        </p:sp>
        <p:cxnSp>
          <p:nvCxnSpPr>
            <p:cNvPr id="9" name="Straight Connector 8"/>
            <p:cNvCxnSpPr>
              <a:stCxn id="8" idx="1"/>
              <a:endCxn id="0" idx="3"/>
            </p:cNvCxnSpPr>
            <p:nvPr/>
          </p:nvCxnSpPr>
          <p:spPr>
            <a:xfrm flipH="1">
              <a:off x="2915409" y="1772640"/>
              <a:ext cx="1008412" cy="0"/>
            </a:xfrm>
            <a:prstGeom prst="line">
              <a:avLst/>
            </a:prstGeom>
            <a:ln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ecision 9"/>
            <p:cNvSpPr/>
            <p:nvPr/>
          </p:nvSpPr>
          <p:spPr>
            <a:xfrm>
              <a:off x="4008116" y="2852536"/>
              <a:ext cx="2124535" cy="1007662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rgbClr val="F7C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PUBLISHER OFFERS CC-BY LICENCE?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3995628" y="4365836"/>
              <a:ext cx="2137023" cy="1007662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rgbClr val="F7C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APC FUNDS AVAILABLE?</a:t>
              </a:r>
            </a:p>
          </p:txBody>
        </p:sp>
        <p:sp>
          <p:nvSpPr>
            <p:cNvPr id="12" name="Flowchart: Process 11"/>
            <p:cNvSpPr>
              <a:spLocks noChangeArrowheads="1"/>
            </p:cNvSpPr>
            <p:nvPr/>
          </p:nvSpPr>
          <p:spPr bwMode="auto">
            <a:xfrm>
              <a:off x="611358" y="188913"/>
              <a:ext cx="2232244" cy="809019"/>
            </a:xfrm>
            <a:prstGeom prst="flowChartProcess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1000" b="1"/>
                <a:t>CHOOSE JOURNAL</a:t>
              </a:r>
              <a:endParaRPr lang="en-GB" sz="1000"/>
            </a:p>
          </p:txBody>
        </p:sp>
        <p:cxnSp>
          <p:nvCxnSpPr>
            <p:cNvPr id="13" name="Straight Connector 12"/>
            <p:cNvCxnSpPr>
              <a:stCxn id="0" idx="0"/>
              <a:endCxn id="0" idx="2"/>
            </p:cNvCxnSpPr>
            <p:nvPr/>
          </p:nvCxnSpPr>
          <p:spPr>
            <a:xfrm flipH="1" flipV="1">
              <a:off x="1727481" y="2348706"/>
              <a:ext cx="12488" cy="865000"/>
            </a:xfrm>
            <a:prstGeom prst="line">
              <a:avLst/>
            </a:prstGeom>
            <a:ln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0" idx="0"/>
              <a:endCxn id="0" idx="2"/>
            </p:cNvCxnSpPr>
            <p:nvPr/>
          </p:nvCxnSpPr>
          <p:spPr>
            <a:xfrm flipH="1" flipV="1">
              <a:off x="1739969" y="4291797"/>
              <a:ext cx="3122" cy="1303821"/>
            </a:xfrm>
            <a:prstGeom prst="line">
              <a:avLst/>
            </a:prstGeom>
            <a:ln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  <a:endCxn id="10" idx="0"/>
            </p:cNvCxnSpPr>
            <p:nvPr/>
          </p:nvCxnSpPr>
          <p:spPr>
            <a:xfrm>
              <a:off x="5058676" y="2276472"/>
              <a:ext cx="12488" cy="576065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  <a:endCxn id="11" idx="0"/>
            </p:cNvCxnSpPr>
            <p:nvPr/>
          </p:nvCxnSpPr>
          <p:spPr>
            <a:xfrm flipH="1">
              <a:off x="5064920" y="3860199"/>
              <a:ext cx="6244" cy="505637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</p:cNvCxnSpPr>
            <p:nvPr/>
          </p:nvCxnSpPr>
          <p:spPr>
            <a:xfrm flipV="1">
              <a:off x="6132651" y="3341921"/>
              <a:ext cx="778943" cy="14447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3"/>
              <a:endCxn id="48" idx="1"/>
            </p:cNvCxnSpPr>
            <p:nvPr/>
          </p:nvCxnSpPr>
          <p:spPr>
            <a:xfrm flipV="1">
              <a:off x="6132651" y="4858833"/>
              <a:ext cx="778943" cy="10835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Process 20"/>
            <p:cNvSpPr/>
            <p:nvPr/>
          </p:nvSpPr>
          <p:spPr>
            <a:xfrm>
              <a:off x="4067434" y="5660629"/>
              <a:ext cx="2016825" cy="1079896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rgbClr val="F7CD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IMMEDIATE GOLD OA + PRESERVATION COPY IN ORA</a:t>
              </a:r>
            </a:p>
          </p:txBody>
        </p:sp>
        <p:cxnSp>
          <p:nvCxnSpPr>
            <p:cNvPr id="22" name="Straight Connector 21"/>
            <p:cNvCxnSpPr>
              <a:stCxn id="21" idx="0"/>
              <a:endCxn id="11" idx="2"/>
            </p:cNvCxnSpPr>
            <p:nvPr/>
          </p:nvCxnSpPr>
          <p:spPr>
            <a:xfrm flipH="1" flipV="1">
              <a:off x="5064920" y="5373498"/>
              <a:ext cx="10927" cy="287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0" idx="0"/>
              <a:endCxn id="12" idx="2"/>
            </p:cNvCxnSpPr>
            <p:nvPr/>
          </p:nvCxnSpPr>
          <p:spPr>
            <a:xfrm flipH="1" flipV="1">
              <a:off x="1727481" y="997932"/>
              <a:ext cx="0" cy="198643"/>
            </a:xfrm>
            <a:prstGeom prst="line">
              <a:avLst/>
            </a:prstGeom>
            <a:ln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1"/>
            </p:cNvCxnSpPr>
            <p:nvPr/>
          </p:nvCxnSpPr>
          <p:spPr>
            <a:xfrm flipH="1">
              <a:off x="2876384" y="1772640"/>
              <a:ext cx="1047437" cy="2020743"/>
            </a:xfrm>
            <a:prstGeom prst="line">
              <a:avLst/>
            </a:prstGeom>
            <a:ln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Terminator 27"/>
            <p:cNvSpPr>
              <a:spLocks noChangeArrowheads="1"/>
            </p:cNvSpPr>
            <p:nvPr/>
          </p:nvSpPr>
          <p:spPr bwMode="auto">
            <a:xfrm>
              <a:off x="6911594" y="1335625"/>
              <a:ext cx="1770185" cy="901118"/>
            </a:xfrm>
            <a:prstGeom prst="flowChartTerminator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sz="900" b="1"/>
                <a:t>ORA COPY FOR PRESERVATION – ID/OA*</a:t>
              </a:r>
            </a:p>
            <a:p>
              <a:pPr algn="ctr">
                <a:defRPr/>
              </a:pPr>
              <a:endParaRPr lang="en-GB" sz="900"/>
            </a:p>
          </p:txBody>
        </p:sp>
        <p:cxnSp>
          <p:nvCxnSpPr>
            <p:cNvPr id="29" name="Straight Connector 28"/>
            <p:cNvCxnSpPr>
              <a:stCxn id="28" idx="1"/>
              <a:endCxn id="8" idx="3"/>
            </p:cNvCxnSpPr>
            <p:nvPr/>
          </p:nvCxnSpPr>
          <p:spPr>
            <a:xfrm flipH="1" flipV="1">
              <a:off x="6193529" y="1772640"/>
              <a:ext cx="718064" cy="14447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/>
            <p:cNvSpPr/>
            <p:nvPr/>
          </p:nvSpPr>
          <p:spPr>
            <a:xfrm>
              <a:off x="1601039" y="2646670"/>
              <a:ext cx="284104" cy="26907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>
                  <a:solidFill>
                    <a:schemeClr val="tx1"/>
                  </a:solidFill>
                  <a:cs typeface="Arial" pitchFamily="34" charset="0"/>
                </a:rPr>
                <a:t>Y</a:t>
              </a:r>
            </a:p>
          </p:txBody>
        </p:sp>
        <p:sp>
          <p:nvSpPr>
            <p:cNvPr id="37" name="Flowchart: Decision 36"/>
            <p:cNvSpPr/>
            <p:nvPr/>
          </p:nvSpPr>
          <p:spPr>
            <a:xfrm>
              <a:off x="539552" y="3213706"/>
              <a:ext cx="2400776" cy="1078091"/>
            </a:xfrm>
            <a:prstGeom prst="flowChartDecisi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chemeClr val="tx1"/>
                  </a:solidFill>
                </a:rPr>
                <a:t>PUBLISHER EMBARGO COMPLIES WITH FUNDER POLICY?</a:t>
              </a:r>
            </a:p>
          </p:txBody>
        </p:sp>
      </p:grpSp>
      <p:sp>
        <p:nvSpPr>
          <p:cNvPr id="48" name="Flowchart: Terminator 47"/>
          <p:cNvSpPr>
            <a:spLocks noChangeArrowheads="1"/>
          </p:cNvSpPr>
          <p:nvPr/>
        </p:nvSpPr>
        <p:spPr bwMode="auto">
          <a:xfrm>
            <a:off x="6804025" y="4292600"/>
            <a:ext cx="1944688" cy="1296988"/>
          </a:xfrm>
          <a:prstGeom prst="flowChartTerminator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/>
              <a:t>ACCEPT GREEN EMBARGO WHERE PERMITTED</a:t>
            </a:r>
          </a:p>
          <a:p>
            <a:pPr algn="ctr">
              <a:defRPr/>
            </a:pPr>
            <a:r>
              <a:rPr lang="en-GB" sz="900" b="1"/>
              <a:t>AND/OR</a:t>
            </a:r>
          </a:p>
          <a:p>
            <a:pPr algn="ctr">
              <a:defRPr/>
            </a:pPr>
            <a:r>
              <a:rPr lang="en-GB" sz="900" b="1"/>
              <a:t>COPY IN ORA FOR PRESERVATION – ID/OA</a:t>
            </a:r>
          </a:p>
          <a:p>
            <a:pPr algn="ctr">
              <a:defRPr/>
            </a:pPr>
            <a:endParaRPr lang="en-GB" sz="900"/>
          </a:p>
        </p:txBody>
      </p:sp>
      <p:sp>
        <p:nvSpPr>
          <p:cNvPr id="21509" name="TextBox 49"/>
          <p:cNvSpPr txBox="1">
            <a:spLocks noChangeArrowheads="1"/>
          </p:cNvSpPr>
          <p:nvPr/>
        </p:nvSpPr>
        <p:spPr bwMode="auto">
          <a:xfrm>
            <a:off x="3779838" y="765175"/>
            <a:ext cx="3384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Calibri" pitchFamily="34" charset="0"/>
              </a:rPr>
              <a:t>Need help?</a:t>
            </a:r>
          </a:p>
          <a:p>
            <a:pPr>
              <a:buFont typeface="Wingdings" pitchFamily="2" charset="2"/>
              <a:buChar char="Ø"/>
            </a:pPr>
            <a:r>
              <a:rPr lang="en-GB" sz="1200">
                <a:latin typeface="Calibri" pitchFamily="34" charset="0"/>
                <a:hlinkClick r:id="rId3"/>
              </a:rPr>
              <a:t>E:  open-access-enquiries@bodleian.ox.ac.uk</a:t>
            </a:r>
            <a:r>
              <a:rPr lang="en-GB" sz="1200">
                <a:latin typeface="Calibri" pitchFamily="34" charset="0"/>
              </a:rPr>
              <a:t>;  </a:t>
            </a:r>
          </a:p>
          <a:p>
            <a:pPr>
              <a:buFont typeface="Wingdings" pitchFamily="2" charset="2"/>
              <a:buChar char="Ø"/>
            </a:pPr>
            <a:r>
              <a:rPr lang="en-GB" sz="1200">
                <a:latin typeface="Calibri" pitchFamily="34" charset="0"/>
              </a:rPr>
              <a:t>W: </a:t>
            </a:r>
            <a:r>
              <a:rPr lang="en-GB" sz="1200">
                <a:latin typeface="Calibri" pitchFamily="34" charset="0"/>
                <a:hlinkClick r:id="rId4"/>
              </a:rPr>
              <a:t>http://open-access.ox.ac.uk</a:t>
            </a:r>
            <a:r>
              <a:rPr lang="en-GB" sz="120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1200">
                <a:latin typeface="Calibri" pitchFamily="34" charset="0"/>
              </a:rPr>
              <a:t>Twitter: @oaoxford </a:t>
            </a:r>
          </a:p>
        </p:txBody>
      </p:sp>
      <p:sp>
        <p:nvSpPr>
          <p:cNvPr id="21510" name="TextBox 37"/>
          <p:cNvSpPr txBox="1">
            <a:spLocks noChangeArrowheads="1"/>
          </p:cNvSpPr>
          <p:nvPr/>
        </p:nvSpPr>
        <p:spPr bwMode="auto">
          <a:xfrm>
            <a:off x="6551613" y="6308725"/>
            <a:ext cx="25923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* Immediate Deposit/Optional Access</a:t>
            </a:r>
          </a:p>
        </p:txBody>
      </p:sp>
      <p:sp>
        <p:nvSpPr>
          <p:cNvPr id="47" name="Flowchart: Terminator 46"/>
          <p:cNvSpPr>
            <a:spLocks noChangeArrowheads="1"/>
          </p:cNvSpPr>
          <p:nvPr/>
        </p:nvSpPr>
        <p:spPr bwMode="auto">
          <a:xfrm>
            <a:off x="6804025" y="3213100"/>
            <a:ext cx="1800225" cy="792163"/>
          </a:xfrm>
          <a:prstGeom prst="flowChartTerminator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900" b="1"/>
              <a:t>ORA – COPY FOR PRESERVATION – ID/OA*</a:t>
            </a:r>
          </a:p>
          <a:p>
            <a:pPr algn="ctr">
              <a:defRPr/>
            </a:pPr>
            <a:endParaRPr lang="en-GB" sz="900"/>
          </a:p>
        </p:txBody>
      </p:sp>
      <p:sp>
        <p:nvSpPr>
          <p:cNvPr id="38" name="Flowchart: Connector 37"/>
          <p:cNvSpPr/>
          <p:nvPr/>
        </p:nvSpPr>
        <p:spPr bwMode="auto">
          <a:xfrm>
            <a:off x="1403350" y="4797425"/>
            <a:ext cx="288925" cy="23653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Y</a:t>
            </a:r>
          </a:p>
        </p:txBody>
      </p:sp>
      <p:sp>
        <p:nvSpPr>
          <p:cNvPr id="39" name="Flowchart: Connector 38"/>
          <p:cNvSpPr/>
          <p:nvPr/>
        </p:nvSpPr>
        <p:spPr bwMode="auto">
          <a:xfrm>
            <a:off x="4787900" y="2781300"/>
            <a:ext cx="288925" cy="23653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Y</a:t>
            </a:r>
          </a:p>
        </p:txBody>
      </p:sp>
      <p:sp>
        <p:nvSpPr>
          <p:cNvPr id="40" name="Flowchart: Connector 39"/>
          <p:cNvSpPr/>
          <p:nvPr/>
        </p:nvSpPr>
        <p:spPr bwMode="auto">
          <a:xfrm>
            <a:off x="3059113" y="3068638"/>
            <a:ext cx="288925" cy="23653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N</a:t>
            </a:r>
          </a:p>
        </p:txBody>
      </p:sp>
      <p:sp>
        <p:nvSpPr>
          <p:cNvPr id="41" name="Flowchart: Connector 40"/>
          <p:cNvSpPr/>
          <p:nvPr/>
        </p:nvSpPr>
        <p:spPr bwMode="auto">
          <a:xfrm>
            <a:off x="2987675" y="2133600"/>
            <a:ext cx="288925" cy="23653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N</a:t>
            </a:r>
          </a:p>
        </p:txBody>
      </p:sp>
      <p:sp>
        <p:nvSpPr>
          <p:cNvPr id="42" name="Flowchart: Connector 41"/>
          <p:cNvSpPr/>
          <p:nvPr/>
        </p:nvSpPr>
        <p:spPr bwMode="auto">
          <a:xfrm>
            <a:off x="6227763" y="2133600"/>
            <a:ext cx="288925" cy="23653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N</a:t>
            </a:r>
          </a:p>
        </p:txBody>
      </p:sp>
      <p:sp>
        <p:nvSpPr>
          <p:cNvPr id="43" name="Flowchart: Connector 42"/>
          <p:cNvSpPr/>
          <p:nvPr/>
        </p:nvSpPr>
        <p:spPr bwMode="auto">
          <a:xfrm>
            <a:off x="4787900" y="5373688"/>
            <a:ext cx="288925" cy="23653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Y</a:t>
            </a:r>
          </a:p>
        </p:txBody>
      </p:sp>
      <p:sp>
        <p:nvSpPr>
          <p:cNvPr id="44" name="Flowchart: Connector 43"/>
          <p:cNvSpPr/>
          <p:nvPr/>
        </p:nvSpPr>
        <p:spPr bwMode="auto">
          <a:xfrm>
            <a:off x="4787900" y="4149725"/>
            <a:ext cx="288925" cy="23653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Y</a:t>
            </a: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6300788" y="3500438"/>
            <a:ext cx="287337" cy="23653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N</a:t>
            </a:r>
          </a:p>
        </p:txBody>
      </p:sp>
      <p:sp>
        <p:nvSpPr>
          <p:cNvPr id="46" name="Flowchart: Connector 45"/>
          <p:cNvSpPr/>
          <p:nvPr/>
        </p:nvSpPr>
        <p:spPr bwMode="auto">
          <a:xfrm>
            <a:off x="6227763" y="4868863"/>
            <a:ext cx="288925" cy="23653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>
                <a:solidFill>
                  <a:schemeClr val="tx1"/>
                </a:solidFill>
                <a:cs typeface="Arial" pitchFamily="34" charset="0"/>
              </a:rPr>
              <a:t>N</a:t>
            </a:r>
          </a:p>
        </p:txBody>
      </p:sp>
      <p:pic>
        <p:nvPicPr>
          <p:cNvPr id="21521" name="Picture 65" descr="OAO-Logo-png24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15888"/>
            <a:ext cx="10747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328592" cy="1143000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C000"/>
                </a:solidFill>
              </a:rPr>
              <a:t>Article Processing</a:t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>Charge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/>
              <a:t>An APC is a fee paid to the publisher to make an article free at point of access.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The </a:t>
            </a:r>
            <a:r>
              <a:rPr lang="en-GB" dirty="0"/>
              <a:t>cost of publication is moved from the reader (via subscriptions and pay-walls) to the author (via the APC).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Average </a:t>
            </a:r>
            <a:r>
              <a:rPr lang="en-GB" dirty="0"/>
              <a:t>APC = £1821 (+ VAT). </a:t>
            </a:r>
          </a:p>
          <a:p>
            <a:pPr>
              <a:defRPr/>
            </a:pPr>
            <a:r>
              <a:rPr lang="en-GB" dirty="0"/>
              <a:t>If APC paid, article needs CC-BY licence.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27168" cy="1143000"/>
          </a:xfrm>
        </p:spPr>
        <p:txBody>
          <a:bodyPr/>
          <a:lstStyle/>
          <a:p>
            <a:pPr algn="r"/>
            <a:r>
              <a:rPr lang="en-GB" sz="4400" b="1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Creative </a:t>
            </a:r>
            <a:br>
              <a:rPr lang="en-GB" sz="4400" b="1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GB" sz="4400" b="1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Commons Licenses 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7704856" cy="47811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Alternative to Copyright Transfer Agreement</a:t>
            </a:r>
          </a:p>
          <a:p>
            <a:r>
              <a:rPr lang="en-GB" dirty="0" smtClean="0"/>
              <a:t>Author grants License to publish</a:t>
            </a:r>
          </a:p>
          <a:p>
            <a:pPr marL="742950" lvl="2" indent="-342900"/>
            <a:r>
              <a:rPr lang="en-GB" sz="3000" b="1" dirty="0" smtClean="0"/>
              <a:t>Author </a:t>
            </a:r>
            <a:r>
              <a:rPr lang="en-GB" sz="3000" b="1" dirty="0"/>
              <a:t>retains copyright</a:t>
            </a:r>
          </a:p>
          <a:p>
            <a:pPr rtl="0" eaLnBrk="1" latinLnBrk="0" hangingPunct="1"/>
            <a:r>
              <a:rPr lang="en-GB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licence: reuse of content?</a:t>
            </a:r>
            <a:endParaRPr lang="en-GB" dirty="0" smtClean="0"/>
          </a:p>
          <a:p>
            <a:pPr lvl="1"/>
            <a:r>
              <a:rPr lang="en-GB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CC-BY</a:t>
            </a:r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(Attribution) - RCUK Gold</a:t>
            </a:r>
          </a:p>
          <a:p>
            <a:pPr lvl="1"/>
            <a:r>
              <a:rPr lang="en-GB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CC-BY-NC</a:t>
            </a:r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Noncommercial</a:t>
            </a:r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RCUK Green </a:t>
            </a:r>
            <a:endParaRPr lang="en-GB" dirty="0" smtClean="0"/>
          </a:p>
          <a:p>
            <a:pPr lvl="1"/>
            <a:r>
              <a:rPr lang="en-GB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CC-BY-NC-ND</a:t>
            </a:r>
            <a:r>
              <a:rPr lang="en-GB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 Derivatives) - HEFCE</a:t>
            </a:r>
            <a:endParaRPr lang="en-GB" dirty="0" smtClean="0"/>
          </a:p>
          <a:p>
            <a:pPr lvl="1"/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OAO Blog</a:t>
            </a:r>
            <a:r>
              <a:rPr lang="en-GB" dirty="0" smtClean="0"/>
              <a:t> for more on CC-BY</a:t>
            </a:r>
          </a:p>
          <a:p>
            <a:pPr lvl="0"/>
            <a:r>
              <a:rPr lang="en-GB" dirty="0" smtClean="0">
                <a:hlinkClick r:id="rId4"/>
              </a:rPr>
              <a:t>http://creativecommons.org/choose/ </a:t>
            </a:r>
            <a:endParaRPr lang="en-GB" dirty="0"/>
          </a:p>
        </p:txBody>
      </p:sp>
      <p:pic>
        <p:nvPicPr>
          <p:cNvPr id="4" name="Picture 2" descr="C:\Documents and Settings\dockerc\Desktop\CC-B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1458" y="1752782"/>
            <a:ext cx="1244574" cy="8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dockerc\Desktop\CC-BY-N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3956" y="2708920"/>
            <a:ext cx="12954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dockerc\Desktop\CC-BY-NC-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5622" y="3573016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50px-Marcel_Duchamp_Mona_Lisa_LHOO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4408731"/>
            <a:ext cx="1606782" cy="232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5256584" cy="1143000"/>
          </a:xfrm>
        </p:spPr>
        <p:txBody>
          <a:bodyPr/>
          <a:lstStyle/>
          <a:p>
            <a:pPr algn="r"/>
            <a:r>
              <a:rPr lang="en-GB" sz="6000" dirty="0" smtClean="0"/>
              <a:t>       </a:t>
            </a:r>
            <a:r>
              <a:rPr lang="en-GB" sz="6000" b="1" dirty="0" smtClean="0">
                <a:solidFill>
                  <a:srgbClr val="FFC000"/>
                </a:solidFill>
              </a:rPr>
              <a:t>Paying APCs</a:t>
            </a:r>
            <a:endParaRPr lang="en-GB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Include </a:t>
            </a:r>
            <a:r>
              <a:rPr lang="en-GB" dirty="0" smtClean="0"/>
              <a:t>publication costs in </a:t>
            </a:r>
            <a:r>
              <a:rPr lang="en-GB" dirty="0"/>
              <a:t>grant </a:t>
            </a:r>
            <a:r>
              <a:rPr lang="en-GB" dirty="0" smtClean="0"/>
              <a:t>application </a:t>
            </a:r>
          </a:p>
          <a:p>
            <a:pPr lvl="1">
              <a:defRPr/>
            </a:pPr>
            <a:r>
              <a:rPr lang="en-GB" dirty="0" smtClean="0"/>
              <a:t>NIHR/DH</a:t>
            </a:r>
            <a:endParaRPr lang="en-GB" dirty="0"/>
          </a:p>
          <a:p>
            <a:pPr>
              <a:defRPr/>
            </a:pPr>
            <a:r>
              <a:rPr lang="en-GB" dirty="0"/>
              <a:t>Get it paid for you upfront</a:t>
            </a:r>
          </a:p>
          <a:p>
            <a:pPr lvl="1">
              <a:defRPr/>
            </a:pPr>
            <a:r>
              <a:rPr lang="en-GB" dirty="0" smtClean="0"/>
              <a:t>MRC </a:t>
            </a:r>
          </a:p>
          <a:p>
            <a:pPr lvl="2">
              <a:defRPr/>
            </a:pPr>
            <a:r>
              <a:rPr lang="en-GB" dirty="0"/>
              <a:t>Oxford got </a:t>
            </a:r>
            <a:r>
              <a:rPr lang="en-GB" dirty="0" smtClean="0"/>
              <a:t>RCUK Block </a:t>
            </a:r>
            <a:r>
              <a:rPr lang="en-GB" dirty="0"/>
              <a:t>Grant £1.3 million for 2014-15</a:t>
            </a:r>
          </a:p>
          <a:p>
            <a:pPr lvl="2">
              <a:defRPr/>
            </a:pPr>
            <a:r>
              <a:rPr lang="en-GB" dirty="0"/>
              <a:t>Application form on OAO site</a:t>
            </a:r>
          </a:p>
          <a:p>
            <a:pPr lvl="2">
              <a:defRPr/>
            </a:pPr>
            <a:r>
              <a:rPr lang="en-GB" dirty="0"/>
              <a:t>Send with publisher’s payment request form to </a:t>
            </a:r>
            <a:r>
              <a:rPr lang="en-GB" u="sng" dirty="0">
                <a:hlinkClick r:id="rId3"/>
              </a:rPr>
              <a:t>apc@bodleian.ox.ac.uk</a:t>
            </a:r>
            <a:endParaRPr lang="en-GB" dirty="0"/>
          </a:p>
          <a:p>
            <a:pPr>
              <a:defRPr/>
            </a:pPr>
            <a:r>
              <a:rPr lang="en-GB" dirty="0" smtClean="0"/>
              <a:t>Pay </a:t>
            </a:r>
            <a:r>
              <a:rPr lang="en-GB" dirty="0"/>
              <a:t>and apply for refund </a:t>
            </a:r>
          </a:p>
          <a:p>
            <a:pPr lvl="1">
              <a:defRPr/>
            </a:pPr>
            <a:r>
              <a:rPr lang="en-GB" dirty="0" err="1"/>
              <a:t>Wellcome</a:t>
            </a:r>
            <a:r>
              <a:rPr lang="en-GB" dirty="0"/>
              <a:t> Trust (allocates Oxford a central fund)</a:t>
            </a:r>
          </a:p>
          <a:p>
            <a:pPr lvl="1">
              <a:defRPr/>
            </a:pPr>
            <a:r>
              <a:rPr lang="en-GB" dirty="0" smtClean="0"/>
              <a:t>Charities Open Access Fund e.g. CRUK, BHF</a:t>
            </a:r>
            <a:endParaRPr lang="en-GB" dirty="0"/>
          </a:p>
          <a:p>
            <a:pPr>
              <a:defRPr/>
            </a:pPr>
            <a:r>
              <a:rPr lang="en-GB" dirty="0" smtClean="0"/>
              <a:t>See OAO web-site </a:t>
            </a:r>
            <a:r>
              <a:rPr lang="en-GB" u="sng" dirty="0">
                <a:hlinkClick r:id="rId4"/>
              </a:rPr>
              <a:t>http://</a:t>
            </a:r>
            <a:r>
              <a:rPr lang="en-GB" u="sng" dirty="0" smtClean="0">
                <a:hlinkClick r:id="rId4"/>
              </a:rPr>
              <a:t>openaccess.ox.ac.uk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112568" cy="1143000"/>
          </a:xfrm>
        </p:spPr>
        <p:txBody>
          <a:bodyPr/>
          <a:lstStyle/>
          <a:p>
            <a:pPr algn="r"/>
            <a:r>
              <a:rPr lang="en-GB" sz="6000" b="1" dirty="0" smtClean="0">
                <a:solidFill>
                  <a:srgbClr val="FFC000"/>
                </a:solidFill>
              </a:rPr>
              <a:t>Tools to help</a:t>
            </a:r>
            <a:endParaRPr lang="en-GB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209331"/>
          </a:xfrm>
        </p:spPr>
        <p:txBody>
          <a:bodyPr>
            <a:normAutofit/>
          </a:bodyPr>
          <a:lstStyle/>
          <a:p>
            <a:r>
              <a:rPr lang="en-GB" dirty="0"/>
              <a:t>Check </a:t>
            </a:r>
            <a:r>
              <a:rPr lang="en-GB" dirty="0" smtClean="0"/>
              <a:t>JOURNAL </a:t>
            </a:r>
            <a:r>
              <a:rPr lang="en-GB" dirty="0"/>
              <a:t>policy on </a:t>
            </a:r>
            <a:r>
              <a:rPr lang="en-GB" dirty="0">
                <a:hlinkClick r:id="rId3"/>
              </a:rPr>
              <a:t>Sherpa Romeo </a:t>
            </a:r>
            <a:endParaRPr lang="en-GB" dirty="0"/>
          </a:p>
          <a:p>
            <a:r>
              <a:rPr lang="en-GB" dirty="0" smtClean="0"/>
              <a:t>Check FUNDER policy on </a:t>
            </a:r>
            <a:r>
              <a:rPr lang="en-GB" dirty="0" smtClean="0">
                <a:hlinkClick r:id="rId4"/>
              </a:rPr>
              <a:t>Sherpa Juliet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Combine them with </a:t>
            </a:r>
            <a:r>
              <a:rPr lang="en-GB" dirty="0" smtClean="0">
                <a:hlinkClick r:id="rId5"/>
              </a:rPr>
              <a:t>www.sherpa.ac.uk/fact/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Directory </a:t>
            </a:r>
            <a:r>
              <a:rPr lang="en-GB" dirty="0"/>
              <a:t>of Open Access Journals  </a:t>
            </a:r>
          </a:p>
          <a:p>
            <a:pPr lvl="1"/>
            <a:r>
              <a:rPr lang="en-GB" b="1" dirty="0"/>
              <a:t>9,804</a:t>
            </a:r>
            <a:r>
              <a:rPr lang="en-GB" dirty="0"/>
              <a:t> </a:t>
            </a:r>
            <a:r>
              <a:rPr lang="en-GB" dirty="0" smtClean="0"/>
              <a:t>fully OA Journals (excludes </a:t>
            </a:r>
            <a:br>
              <a:rPr lang="en-GB" dirty="0" smtClean="0"/>
            </a:br>
            <a:r>
              <a:rPr lang="en-GB" dirty="0" smtClean="0"/>
              <a:t>hybrids) </a:t>
            </a:r>
            <a:r>
              <a:rPr lang="en-GB" dirty="0" smtClean="0">
                <a:hlinkClick r:id="rId6"/>
              </a:rPr>
              <a:t>http</a:t>
            </a:r>
            <a:r>
              <a:rPr lang="en-GB" dirty="0">
                <a:hlinkClick r:id="rId6"/>
              </a:rPr>
              <a:t>://www.doaj.org/</a:t>
            </a:r>
            <a:r>
              <a:rPr lang="en-GB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5805264"/>
            <a:ext cx="8534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 smtClean="0"/>
              <a:t>If in doubt, consult </a:t>
            </a:r>
            <a:r>
              <a:rPr lang="en-GB" sz="2400" dirty="0" smtClean="0">
                <a:hlinkClick r:id="rId7"/>
              </a:rPr>
              <a:t>open-access-enquiries@bodleian.ox.ac.uk</a:t>
            </a:r>
            <a:endParaRPr lang="en-GB" sz="2400" dirty="0" smtClean="0"/>
          </a:p>
        </p:txBody>
      </p:sp>
      <p:pic>
        <p:nvPicPr>
          <p:cNvPr id="7" name="Picture 6" descr="SHERPA-FACT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3629855"/>
            <a:ext cx="4572003" cy="799786"/>
          </a:xfrm>
          <a:prstGeom prst="rect">
            <a:avLst/>
          </a:prstGeom>
        </p:spPr>
      </p:pic>
      <p:pic>
        <p:nvPicPr>
          <p:cNvPr id="8" name="Content Placeholder 4" descr="doaj_logo_new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941168"/>
            <a:ext cx="2537474" cy="7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112568" cy="850106"/>
          </a:xfrm>
          <a:noFill/>
        </p:spPr>
        <p:txBody>
          <a:bodyPr/>
          <a:lstStyle/>
          <a:p>
            <a:pPr algn="r"/>
            <a:r>
              <a:rPr lang="en-GB" sz="6000" b="1" dirty="0" smtClean="0">
                <a:solidFill>
                  <a:srgbClr val="FFC000"/>
                </a:solidFill>
              </a:rPr>
              <a:t/>
            </a:r>
            <a:br>
              <a:rPr lang="en-GB" sz="6000" b="1" dirty="0" smtClean="0">
                <a:solidFill>
                  <a:srgbClr val="FFC000"/>
                </a:solidFill>
              </a:rPr>
            </a:br>
            <a:r>
              <a:rPr lang="en-GB" sz="6000" b="1" dirty="0" smtClean="0">
                <a:solidFill>
                  <a:srgbClr val="FFC000"/>
                </a:solidFill>
              </a:rPr>
              <a:t>	</a:t>
            </a:r>
            <a:br>
              <a:rPr lang="en-GB" sz="6000" b="1" dirty="0" smtClean="0">
                <a:solidFill>
                  <a:srgbClr val="FFC000"/>
                </a:solidFill>
              </a:rPr>
            </a:br>
            <a:r>
              <a:rPr lang="en-GB" sz="6000" b="1" dirty="0" smtClean="0">
                <a:solidFill>
                  <a:srgbClr val="FFC000"/>
                </a:solidFill>
              </a:rPr>
              <a:t>Example</a:t>
            </a:r>
            <a:br>
              <a:rPr lang="en-GB" sz="6000" b="1" dirty="0" smtClean="0">
                <a:solidFill>
                  <a:srgbClr val="FFC000"/>
                </a:solidFill>
              </a:rPr>
            </a:br>
            <a:r>
              <a:rPr lang="en-GB" sz="6000" b="1" dirty="0" smtClean="0">
                <a:solidFill>
                  <a:srgbClr val="FFC000"/>
                </a:solidFill>
              </a:rPr>
              <a:t/>
            </a:r>
            <a:br>
              <a:rPr lang="en-GB" sz="6000" b="1" dirty="0" smtClean="0">
                <a:solidFill>
                  <a:srgbClr val="FFC000"/>
                </a:solidFill>
              </a:rPr>
            </a:br>
            <a:endParaRPr lang="en-GB" sz="6000" dirty="0" smtClean="0">
              <a:solidFill>
                <a:srgbClr val="FFC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dirty="0" smtClean="0"/>
              <a:t>NIHR researcher wants to publish a paper in </a:t>
            </a:r>
            <a:r>
              <a:rPr lang="en-GB" i="1" dirty="0" smtClean="0"/>
              <a:t>British Journal of General Practice</a:t>
            </a:r>
            <a:endParaRPr lang="en-GB" dirty="0" smtClean="0"/>
          </a:p>
          <a:p>
            <a:pPr marL="0" indent="0"/>
            <a:r>
              <a:rPr lang="en-GB" b="1" dirty="0" smtClean="0"/>
              <a:t> </a:t>
            </a:r>
            <a:r>
              <a:rPr lang="en-GB" dirty="0" smtClean="0"/>
              <a:t>Check</a:t>
            </a:r>
            <a:r>
              <a:rPr lang="en-GB" b="1" dirty="0" smtClean="0"/>
              <a:t> SHERPA ROMEO for journal</a:t>
            </a:r>
            <a:r>
              <a:rPr lang="en-GB" dirty="0" smtClean="0"/>
              <a:t>: </a:t>
            </a:r>
          </a:p>
          <a:p>
            <a:pPr marL="400050" lvl="1" indent="0"/>
            <a:r>
              <a:rPr lang="en-GB" dirty="0" smtClean="0"/>
              <a:t> There is an </a:t>
            </a:r>
            <a:r>
              <a:rPr lang="en-GB" b="1" dirty="0" smtClean="0"/>
              <a:t>APC</a:t>
            </a:r>
            <a:r>
              <a:rPr lang="en-GB" dirty="0" smtClean="0"/>
              <a:t> option (£1700)</a:t>
            </a:r>
          </a:p>
          <a:p>
            <a:pPr marL="400050" lvl="1" indent="0"/>
            <a:r>
              <a:rPr lang="en-GB" dirty="0" smtClean="0"/>
              <a:t> The journal doesn’t allow archiving </a:t>
            </a:r>
          </a:p>
          <a:p>
            <a:pPr marL="400050" lvl="1" indent="0"/>
            <a:r>
              <a:rPr lang="en-GB" dirty="0" smtClean="0"/>
              <a:t>Check BJGP web-site for further information</a:t>
            </a:r>
          </a:p>
          <a:p>
            <a:pPr marL="0" indent="0"/>
            <a:r>
              <a:rPr lang="en-GB" b="1" dirty="0" smtClean="0"/>
              <a:t> Check SHERPA JULIET</a:t>
            </a:r>
          </a:p>
          <a:p>
            <a:pPr marL="400050" lvl="1" indent="0"/>
            <a:r>
              <a:rPr lang="en-GB" dirty="0" smtClean="0"/>
              <a:t>Funder requires OA within 6 months– so you need to pay APC to comply</a:t>
            </a:r>
          </a:p>
          <a:p>
            <a:pPr marL="400050" lvl="1" indent="0"/>
            <a:r>
              <a:rPr lang="en-GB" dirty="0" smtClean="0"/>
              <a:t>Still Deposit in ORA with link to publisher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6" y="1600200"/>
            <a:ext cx="82033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4968552" cy="936104"/>
          </a:xfrm>
          <a:noFill/>
        </p:spPr>
        <p:txBody>
          <a:bodyPr/>
          <a:lstStyle/>
          <a:p>
            <a:pPr algn="r"/>
            <a:r>
              <a:rPr lang="en-GB" b="1" dirty="0" smtClean="0">
                <a:solidFill>
                  <a:srgbClr val="FFC000"/>
                </a:solidFill>
              </a:rPr>
              <a:t>Sherpa Romeo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3501008"/>
            <a:ext cx="17976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Green option</a:t>
            </a:r>
            <a:endParaRPr lang="en-GB" sz="2000" b="1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027233" y="4500055"/>
            <a:ext cx="658994" cy="195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73676" y="4464862"/>
            <a:ext cx="1800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Gold option</a:t>
            </a:r>
            <a:endParaRPr lang="en-GB" sz="2000" b="1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6012160" y="3601035"/>
            <a:ext cx="63958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12568" cy="1143000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C000"/>
                </a:solidFill>
              </a:rPr>
              <a:t>Sherpa Juliet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8" y="1600200"/>
            <a:ext cx="80837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90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pPr algn="r" eaLnBrk="1" hangingPunct="1"/>
            <a:r>
              <a:rPr lang="en-GB" sz="6000" b="1" dirty="0" smtClean="0">
                <a:solidFill>
                  <a:srgbClr val="FFC000"/>
                </a:solidFill>
              </a:rPr>
              <a:t>	</a:t>
            </a:r>
            <a:r>
              <a:rPr lang="en-GB" sz="6000" b="1" dirty="0">
                <a:solidFill>
                  <a:srgbClr val="FFC000"/>
                </a:solidFill>
              </a:rPr>
              <a:t>What is OA?</a:t>
            </a:r>
            <a:endParaRPr lang="en-GB" sz="6000" b="1" dirty="0" smtClean="0">
              <a:solidFill>
                <a:srgbClr val="FFC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646305"/>
            <a:ext cx="8712968" cy="4525963"/>
          </a:xfrm>
          <a:ln>
            <a:noFill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GB" sz="4400" b="1" dirty="0" smtClean="0"/>
              <a:t>What is Open Access?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sz="2800" dirty="0" smtClean="0"/>
              <a:t>“free availability and unrestricted use”</a:t>
            </a:r>
          </a:p>
          <a:p>
            <a:r>
              <a:rPr lang="en-GB" dirty="0">
                <a:latin typeface="Calibri" pitchFamily="34" charset="0"/>
              </a:rPr>
              <a:t>Free online access to publicly-funded research, especially journal articles &amp; conference papers</a:t>
            </a:r>
          </a:p>
          <a:p>
            <a:r>
              <a:rPr lang="en-GB" altLang="en-US" dirty="0" smtClean="0">
                <a:latin typeface="Calibri" pitchFamily="34" charset="0"/>
              </a:rPr>
              <a:t>Open </a:t>
            </a:r>
            <a:r>
              <a:rPr lang="en-GB" altLang="en-US" dirty="0">
                <a:latin typeface="Calibri" pitchFamily="34" charset="0"/>
              </a:rPr>
              <a:t>Access is about removing </a:t>
            </a:r>
            <a:r>
              <a:rPr lang="en-GB" altLang="en-US" b="1" dirty="0">
                <a:latin typeface="Calibri" pitchFamily="34" charset="0"/>
              </a:rPr>
              <a:t>price barriers </a:t>
            </a:r>
            <a:r>
              <a:rPr lang="en-GB" altLang="en-US" dirty="0">
                <a:latin typeface="Calibri" pitchFamily="34" charset="0"/>
              </a:rPr>
              <a:t>(subscriptions, licensing fees, pay-per-view fees) and </a:t>
            </a:r>
            <a:r>
              <a:rPr lang="en-GB" altLang="en-US" b="1" dirty="0">
                <a:latin typeface="Calibri" pitchFamily="34" charset="0"/>
              </a:rPr>
              <a:t>permission barriers </a:t>
            </a:r>
            <a:r>
              <a:rPr lang="en-GB" altLang="en-US" dirty="0">
                <a:latin typeface="Calibri" pitchFamily="34" charset="0"/>
              </a:rPr>
              <a:t>at the point of use</a:t>
            </a:r>
            <a:r>
              <a:rPr lang="en-GB" altLang="en-US" dirty="0" smtClean="0">
                <a:latin typeface="Calibri" pitchFamily="34" charset="0"/>
              </a:rPr>
              <a:t>.</a:t>
            </a:r>
            <a:endParaRPr lang="en-GB" sz="2800" dirty="0" smtClean="0"/>
          </a:p>
          <a:p>
            <a:pPr marL="0" indent="0" eaLnBrk="1" hangingPunct="1"/>
            <a:endParaRPr lang="en-GB" sz="2800" dirty="0" smtClean="0"/>
          </a:p>
          <a:p>
            <a:pPr marL="0" indent="0" eaLnBrk="1" hangingPunct="1"/>
            <a:endParaRPr lang="en-GB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l="19016" t="45528" r="18301" b="21658"/>
          <a:stretch>
            <a:fillRect/>
          </a:stretch>
        </p:blipFill>
        <p:spPr bwMode="auto">
          <a:xfrm>
            <a:off x="6300192" y="5661248"/>
            <a:ext cx="2304256" cy="9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7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Vertical Text Placeholder 8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051720" y="6032766"/>
            <a:ext cx="6768752" cy="825234"/>
          </a:xfrm>
          <a:prstGeom prst="rect">
            <a:avLst/>
          </a:prstGeom>
          <a:ln>
            <a:solidFill>
              <a:srgbClr val="2E4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dirty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ora.ox.ac.uk</a:t>
            </a:r>
            <a:endParaRPr lang="en-GB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476250"/>
            <a:ext cx="431800" cy="50482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184576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rgbClr val="00B050"/>
                </a:solidFill>
              </a:rPr>
              <a:t>        </a:t>
            </a:r>
            <a:r>
              <a:rPr lang="en-GB" b="1" dirty="0" smtClean="0">
                <a:solidFill>
                  <a:srgbClr val="FFC000"/>
                </a:solidFill>
              </a:rPr>
              <a:t>Submitting records to ORA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15781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112568" cy="1143000"/>
          </a:xfrm>
        </p:spPr>
        <p:txBody>
          <a:bodyPr/>
          <a:lstStyle/>
          <a:p>
            <a:pPr algn="r"/>
            <a:r>
              <a:rPr lang="en-GB" sz="6000" b="1" dirty="0" smtClean="0">
                <a:solidFill>
                  <a:srgbClr val="FFC000"/>
                </a:solidFill>
              </a:rPr>
              <a:t>Get Help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925144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Bodleian Libraries</a:t>
            </a:r>
            <a:br>
              <a:rPr lang="en-GB" b="1" dirty="0" smtClean="0"/>
            </a:br>
            <a:endParaRPr lang="en-GB" b="1" dirty="0"/>
          </a:p>
          <a:p>
            <a:pPr>
              <a:buNone/>
            </a:pPr>
            <a:r>
              <a:rPr lang="en-GB" sz="2800" dirty="0" smtClean="0"/>
              <a:t>Web-site: </a:t>
            </a:r>
            <a:r>
              <a:rPr lang="en-GB" sz="2800" dirty="0" smtClean="0">
                <a:hlinkClick r:id="rId3"/>
              </a:rPr>
              <a:t>http://openaccess.ox.ac.uk</a:t>
            </a:r>
            <a:r>
              <a:rPr lang="en-GB" sz="2800" dirty="0" smtClean="0"/>
              <a:t> </a:t>
            </a:r>
          </a:p>
          <a:p>
            <a:pPr>
              <a:buNone/>
            </a:pPr>
            <a:r>
              <a:rPr lang="en-GB" sz="2800" dirty="0" smtClean="0"/>
              <a:t>Helpline: </a:t>
            </a:r>
            <a:r>
              <a:rPr lang="en-GB" sz="2800" dirty="0" smtClean="0">
                <a:hlinkClick r:id="rId4"/>
              </a:rPr>
              <a:t>open-access-enquiries@bodleian.ox.ac.uk</a:t>
            </a:r>
            <a:endParaRPr lang="en-GB" sz="2800" dirty="0" smtClean="0"/>
          </a:p>
          <a:p>
            <a:pPr>
              <a:buFont typeface="Arial" pitchFamily="34" charset="0"/>
              <a:buNone/>
            </a:pPr>
            <a:r>
              <a:rPr lang="en-GB" sz="2800" dirty="0" smtClean="0"/>
              <a:t>Keep up to date with Twitter: </a:t>
            </a:r>
            <a:r>
              <a:rPr lang="en-GB" sz="2800" dirty="0" smtClean="0">
                <a:solidFill>
                  <a:srgbClr val="0000FF"/>
                </a:solidFill>
              </a:rPr>
              <a:t>@</a:t>
            </a:r>
            <a:r>
              <a:rPr lang="en-GB" sz="2800" dirty="0" err="1" smtClean="0">
                <a:solidFill>
                  <a:srgbClr val="0000FF"/>
                </a:solidFill>
              </a:rPr>
              <a:t>OAOxford</a:t>
            </a:r>
            <a:endParaRPr lang="en-GB" sz="2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800" dirty="0" smtClean="0"/>
              <a:t>Subject Librarian</a:t>
            </a:r>
            <a:r>
              <a:rPr lang="en-GB" sz="2800" dirty="0"/>
              <a:t> </a:t>
            </a:r>
            <a:r>
              <a:rPr lang="en-GB" sz="2800" dirty="0" smtClean="0">
                <a:hlinkClick r:id="rId5"/>
              </a:rPr>
              <a:t>nia.roberts@bodleian.ox.ac.uk</a:t>
            </a:r>
            <a:r>
              <a:rPr lang="en-GB" sz="2800" dirty="0" smtClean="0"/>
              <a:t> 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17152" r="25422" b="15885"/>
          <a:stretch/>
        </p:blipFill>
        <p:spPr bwMode="auto">
          <a:xfrm>
            <a:off x="0" y="-30513"/>
            <a:ext cx="9144000" cy="688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4752528" cy="1143000"/>
          </a:xfrm>
          <a:noFill/>
        </p:spPr>
        <p:txBody>
          <a:bodyPr>
            <a:normAutofit/>
          </a:bodyPr>
          <a:lstStyle/>
          <a:p>
            <a:pPr algn="r"/>
            <a:r>
              <a:rPr lang="en-GB" sz="6000" b="1" dirty="0" smtClean="0">
                <a:solidFill>
                  <a:srgbClr val="FFC000"/>
                </a:solidFill>
              </a:rPr>
              <a:t>Gold route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2519511" cy="2592561"/>
          </a:xfr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buNone/>
              <a:defRPr/>
            </a:pPr>
            <a:r>
              <a:rPr lang="en-US" sz="8000" b="1" dirty="0" smtClean="0">
                <a:solidFill>
                  <a:srgbClr val="090E62"/>
                </a:solidFill>
              </a:rPr>
              <a:t>Gold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1772816"/>
            <a:ext cx="5256658" cy="4953000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Immediate open access</a:t>
            </a:r>
          </a:p>
          <a:p>
            <a:r>
              <a:rPr lang="en-GB" sz="3200" dirty="0" smtClean="0"/>
              <a:t>No cost to user</a:t>
            </a:r>
          </a:p>
          <a:p>
            <a:r>
              <a:rPr lang="en-GB" sz="3200" dirty="0" smtClean="0"/>
              <a:t>Final published version</a:t>
            </a:r>
          </a:p>
          <a:p>
            <a:r>
              <a:rPr lang="en-GB" sz="3200" dirty="0" smtClean="0"/>
              <a:t>May need to pay an </a:t>
            </a:r>
            <a:r>
              <a:rPr lang="en-GB" sz="3200" b="1" dirty="0" smtClean="0"/>
              <a:t>APC</a:t>
            </a:r>
            <a:r>
              <a:rPr lang="en-GB" sz="3200" dirty="0" smtClean="0"/>
              <a:t> (</a:t>
            </a:r>
            <a:r>
              <a:rPr lang="en-US" sz="3200" dirty="0" smtClean="0"/>
              <a:t>Article Processing Charge)</a:t>
            </a:r>
          </a:p>
          <a:p>
            <a:r>
              <a:rPr lang="en-GB" sz="3200" dirty="0" smtClean="0"/>
              <a:t>Journal could be</a:t>
            </a:r>
          </a:p>
          <a:p>
            <a:pPr lvl="1"/>
            <a:r>
              <a:rPr lang="en-GB" sz="3200" dirty="0" smtClean="0"/>
              <a:t>Fully OA  </a:t>
            </a:r>
          </a:p>
          <a:p>
            <a:pPr lvl="1"/>
            <a:r>
              <a:rPr lang="en-US" sz="3200" dirty="0" smtClean="0"/>
              <a:t>‘Hybrid’ (subscription journal with OA option)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941168"/>
            <a:ext cx="2009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805264"/>
            <a:ext cx="2724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987824" y="274638"/>
            <a:ext cx="4752528" cy="994122"/>
          </a:xfrm>
          <a:noFill/>
        </p:spPr>
        <p:txBody>
          <a:bodyPr/>
          <a:lstStyle/>
          <a:p>
            <a:pPr algn="r"/>
            <a:r>
              <a:rPr lang="en-GB" sz="6000" b="1" dirty="0" smtClean="0">
                <a:solidFill>
                  <a:srgbClr val="00B050"/>
                </a:solidFill>
              </a:rPr>
              <a:t>Green route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0825" y="1844675"/>
            <a:ext cx="2809007" cy="2808461"/>
          </a:xfr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8000" b="1" dirty="0">
                <a:solidFill>
                  <a:srgbClr val="090E62"/>
                </a:solidFill>
              </a:rPr>
              <a:t>Green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sz="half" idx="2"/>
          </p:nvPr>
        </p:nvSpPr>
        <p:spPr>
          <a:xfrm>
            <a:off x="3132138" y="1844824"/>
            <a:ext cx="5832475" cy="4752528"/>
          </a:xfrm>
        </p:spPr>
        <p:txBody>
          <a:bodyPr>
            <a:normAutofit fontScale="85000" lnSpcReduction="10000"/>
          </a:bodyPr>
          <a:lstStyle/>
          <a:p>
            <a:r>
              <a:rPr lang="en-GB" sz="3900" dirty="0" smtClean="0"/>
              <a:t>Publish in subscription journal.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900" b="1" dirty="0" smtClean="0"/>
              <a:t>Deposit</a:t>
            </a:r>
            <a:r>
              <a:rPr lang="en-GB" sz="3900" dirty="0" smtClean="0"/>
              <a:t>/</a:t>
            </a:r>
            <a:r>
              <a:rPr lang="en-GB" sz="3900" b="1" dirty="0" smtClean="0"/>
              <a:t>self-archive</a:t>
            </a:r>
            <a:r>
              <a:rPr lang="en-GB" sz="3900" dirty="0" smtClean="0"/>
              <a:t> the </a:t>
            </a:r>
            <a:r>
              <a:rPr lang="en-GB" sz="3900" b="1" dirty="0" smtClean="0"/>
              <a:t>author accepted manuscript </a:t>
            </a:r>
            <a:r>
              <a:rPr lang="en-GB" sz="3900" dirty="0" smtClean="0"/>
              <a:t>/ </a:t>
            </a:r>
            <a:r>
              <a:rPr lang="en-GB" sz="3900" b="1" dirty="0" err="1" smtClean="0"/>
              <a:t>postprint</a:t>
            </a:r>
            <a:r>
              <a:rPr lang="en-GB" sz="3900" dirty="0" smtClean="0"/>
              <a:t> / in a </a:t>
            </a:r>
            <a:r>
              <a:rPr lang="en-GB" sz="3900" b="1" dirty="0" smtClean="0"/>
              <a:t>repository</a:t>
            </a:r>
          </a:p>
          <a:p>
            <a:pPr marL="742950" lvl="2" indent="-342900"/>
            <a:r>
              <a:rPr lang="en-GB" sz="3500" dirty="0" smtClean="0"/>
              <a:t>Institutional e.g. </a:t>
            </a:r>
            <a:r>
              <a:rPr lang="en-GB" sz="3500" b="1" dirty="0" smtClean="0"/>
              <a:t>ORA</a:t>
            </a:r>
          </a:p>
          <a:p>
            <a:pPr marL="742950" lvl="2" indent="-342900"/>
            <a:r>
              <a:rPr lang="en-GB" sz="3500" dirty="0" smtClean="0"/>
              <a:t>Subject e.g. </a:t>
            </a:r>
            <a:r>
              <a:rPr lang="en-GB" sz="3500" b="1" dirty="0" err="1" smtClean="0"/>
              <a:t>PubMedCentral</a:t>
            </a:r>
            <a:endParaRPr lang="en-GB" sz="35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900" dirty="0" smtClean="0"/>
              <a:t>It goes OA after </a:t>
            </a:r>
            <a:r>
              <a:rPr lang="en-GB" sz="3900" b="1" dirty="0" smtClean="0"/>
              <a:t>embargo period</a:t>
            </a:r>
            <a:r>
              <a:rPr lang="en-GB" sz="3900" dirty="0" smtClean="0"/>
              <a:t> specified by publisher. </a:t>
            </a:r>
            <a:endParaRPr lang="en-GB" sz="3200" dirty="0" smtClean="0"/>
          </a:p>
          <a:p>
            <a:endParaRPr lang="en-GB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71312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		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		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 smtClean="0"/>
          </a:p>
        </p:txBody>
      </p:sp>
      <p:pic>
        <p:nvPicPr>
          <p:cNvPr id="17412" name="Picture 9" descr="Homepage"/>
          <p:cNvPicPr>
            <a:picLocks noChangeAspect="1" noChangeArrowheads="1"/>
          </p:cNvPicPr>
          <p:nvPr/>
        </p:nvPicPr>
        <p:blipFill>
          <a:blip r:embed="rId3" cstate="print"/>
          <a:srcRect b="18449"/>
          <a:stretch>
            <a:fillRect/>
          </a:stretch>
        </p:blipFill>
        <p:spPr bwMode="auto">
          <a:xfrm>
            <a:off x="4017598" y="5360703"/>
            <a:ext cx="1568919" cy="1344221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4" name="Picture 15" descr="European Commissio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7176" y="5287047"/>
            <a:ext cx="2032879" cy="14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1" descr="British Heart Found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938" y="3331305"/>
            <a:ext cx="1035290" cy="13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3" descr="Arthritis Research UK">
            <a:hlinkClick r:id="rId6" tooltip="Arthritis Research UK"/>
          </p:cNvPr>
          <p:cNvPicPr>
            <a:picLocks noChangeAspect="1" noChangeArrowheads="1"/>
          </p:cNvPicPr>
          <p:nvPr/>
        </p:nvPicPr>
        <p:blipFill>
          <a:blip r:embed="rId7" cstate="print"/>
          <a:srcRect b="22181"/>
          <a:stretch>
            <a:fillRect/>
          </a:stretch>
        </p:blipFill>
        <p:spPr bwMode="auto">
          <a:xfrm>
            <a:off x="207511" y="5940419"/>
            <a:ext cx="2050145" cy="7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s://encrypted-tbn3.gstatic.com/images?q=tbn:ANd9GcQBveszp0PNIYrr0mSyHjttgqIWZDxNcfl8ck8AvCepNneUs8UuK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9166" y="3532359"/>
            <a:ext cx="3785363" cy="130803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5" name="Picture 7" descr="Wellcome Trust">
            <a:hlinkClick r:id="rId9" tooltip="Link to the Wellcome Trust website's home page"/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r="61902"/>
          <a:stretch/>
        </p:blipFill>
        <p:spPr bwMode="auto">
          <a:xfrm>
            <a:off x="3299587" y="1812480"/>
            <a:ext cx="3004942" cy="6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CRUK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2219" y="1806175"/>
            <a:ext cx="3150316" cy="12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8" y="4937902"/>
            <a:ext cx="1167070" cy="6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ukaemia &amp; Lymphoma Resear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99" y="3833359"/>
            <a:ext cx="1007031" cy="10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12480"/>
            <a:ext cx="2331145" cy="1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5032"/>
            <a:ext cx="5105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smtClean="0">
                <a:solidFill>
                  <a:srgbClr val="FFC000"/>
                </a:solidFill>
              </a:rPr>
              <a:t>Funders with OA policy</a:t>
            </a:r>
            <a:endParaRPr lang="en-GB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4C6F">
                <a:alpha val="6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5119" y="1556792"/>
            <a:ext cx="8712968" cy="5069160"/>
          </a:xfrm>
        </p:spPr>
        <p:txBody>
          <a:bodyPr/>
          <a:lstStyle/>
          <a:p>
            <a:r>
              <a:rPr lang="en-GB" sz="2800" dirty="0"/>
              <a:t>Applies to peer-reviewed research articles</a:t>
            </a:r>
            <a:r>
              <a:rPr lang="en-GB" sz="2800" dirty="0" smtClean="0"/>
              <a:t>:</a:t>
            </a:r>
          </a:p>
          <a:p>
            <a:pPr marL="457200" lvl="1" indent="0">
              <a:buNone/>
            </a:pPr>
            <a:r>
              <a:rPr lang="en-GB" sz="2400" dirty="0" smtClean="0"/>
              <a:t>–  that acknowledge Research Council funding e.g. MRC</a:t>
            </a:r>
          </a:p>
          <a:p>
            <a:pPr lvl="1"/>
            <a:r>
              <a:rPr lang="en-GB" sz="2400" dirty="0" smtClean="0"/>
              <a:t>are </a:t>
            </a:r>
            <a:r>
              <a:rPr lang="en-GB" sz="2400" dirty="0"/>
              <a:t>submitted for publication from </a:t>
            </a:r>
            <a:r>
              <a:rPr lang="en-GB" sz="2400" dirty="0" smtClean="0"/>
              <a:t>1 April </a:t>
            </a:r>
            <a:r>
              <a:rPr lang="en-GB" sz="2400" dirty="0"/>
              <a:t>2013</a:t>
            </a:r>
          </a:p>
          <a:p>
            <a:pPr lvl="1"/>
            <a:r>
              <a:rPr lang="en-GB" sz="2400" dirty="0" smtClean="0"/>
              <a:t>are </a:t>
            </a:r>
            <a:r>
              <a:rPr lang="en-GB" sz="2400" dirty="0"/>
              <a:t>published in journals or conference proceedings</a:t>
            </a:r>
          </a:p>
          <a:p>
            <a:r>
              <a:rPr lang="en-GB" sz="2800" dirty="0" smtClean="0"/>
              <a:t>Articles </a:t>
            </a:r>
            <a:r>
              <a:rPr lang="en-GB" sz="2800" dirty="0"/>
              <a:t>must be published in journals that allow:</a:t>
            </a:r>
          </a:p>
          <a:p>
            <a:pPr marL="457200" lvl="1" indent="0">
              <a:buNone/>
            </a:pPr>
            <a:r>
              <a:rPr lang="en-GB" sz="2400" dirty="0"/>
              <a:t>– </a:t>
            </a:r>
            <a:r>
              <a:rPr lang="en-GB" sz="2400" dirty="0" smtClean="0"/>
              <a:t> either </a:t>
            </a:r>
            <a:r>
              <a:rPr lang="en-GB" sz="2400" dirty="0"/>
              <a:t>immediate </a:t>
            </a:r>
            <a:r>
              <a:rPr lang="en-GB" sz="2400" b="1" u="sng" dirty="0"/>
              <a:t>Gold</a:t>
            </a:r>
            <a:r>
              <a:rPr lang="en-GB" sz="2400" dirty="0"/>
              <a:t> OA with a CC-BY licence</a:t>
            </a:r>
          </a:p>
          <a:p>
            <a:pPr marL="457200" lvl="1" indent="0">
              <a:buNone/>
            </a:pPr>
            <a:r>
              <a:rPr lang="en-GB" sz="2400" dirty="0"/>
              <a:t>– </a:t>
            </a:r>
            <a:r>
              <a:rPr lang="en-GB" sz="2400" dirty="0" smtClean="0"/>
              <a:t> or </a:t>
            </a:r>
            <a:r>
              <a:rPr lang="en-GB" sz="2400" b="1" u="sng" dirty="0"/>
              <a:t>Green</a:t>
            </a:r>
            <a:r>
              <a:rPr lang="en-GB" sz="2400" dirty="0"/>
              <a:t> OA </a:t>
            </a:r>
            <a:r>
              <a:rPr lang="en-GB" sz="2400" dirty="0" smtClean="0"/>
              <a:t>with after </a:t>
            </a:r>
            <a:r>
              <a:rPr lang="en-GB" sz="2400" dirty="0"/>
              <a:t>embargo period </a:t>
            </a:r>
            <a:r>
              <a:rPr lang="en-GB" sz="2400" dirty="0" smtClean="0"/>
              <a:t>– 6 months for MRC</a:t>
            </a:r>
            <a:endParaRPr lang="en-GB" sz="2400" dirty="0"/>
          </a:p>
          <a:p>
            <a:r>
              <a:rPr lang="en-GB" sz="2800" dirty="0" smtClean="0"/>
              <a:t>Articles </a:t>
            </a:r>
            <a:r>
              <a:rPr lang="en-GB" sz="2800" dirty="0"/>
              <a:t>must include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smtClean="0"/>
              <a:t>details </a:t>
            </a:r>
            <a:r>
              <a:rPr lang="en-GB" sz="2400" dirty="0"/>
              <a:t>of </a:t>
            </a:r>
            <a:r>
              <a:rPr lang="en-GB" sz="2400" dirty="0" smtClean="0"/>
              <a:t>funding (incl. grant number)</a:t>
            </a:r>
          </a:p>
          <a:p>
            <a:pPr lvl="1"/>
            <a:r>
              <a:rPr lang="en-GB" sz="2400" dirty="0" smtClean="0"/>
              <a:t>statement </a:t>
            </a:r>
            <a:r>
              <a:rPr lang="en-GB" sz="2400" dirty="0"/>
              <a:t>about access to underlying research </a:t>
            </a:r>
            <a:r>
              <a:rPr lang="en-GB" sz="2400" dirty="0" smtClean="0"/>
              <a:t>materials/data</a:t>
            </a:r>
            <a:endParaRPr lang="en-GB" dirty="0" smtClean="0"/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8601" y="4869160"/>
            <a:ext cx="295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755576" y="260648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RCUK Policy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38677"/>
            <a:ext cx="914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Reproduced with permission of Alison Sutton, University of Reading</a:t>
            </a:r>
            <a:endParaRPr lang="en-GB"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C000"/>
                </a:solidFill>
              </a:rPr>
              <a:t>NIHR Policy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5119" y="1556792"/>
            <a:ext cx="8712968" cy="5069160"/>
          </a:xfrm>
        </p:spPr>
        <p:txBody>
          <a:bodyPr/>
          <a:lstStyle/>
          <a:p>
            <a:r>
              <a:rPr lang="en-GB" sz="2800" dirty="0"/>
              <a:t>Applies to peer-reviewed research articles</a:t>
            </a:r>
            <a:r>
              <a:rPr lang="en-GB" sz="2800" dirty="0" smtClean="0"/>
              <a:t>:</a:t>
            </a:r>
          </a:p>
          <a:p>
            <a:pPr marL="457200" lvl="1" indent="0">
              <a:buNone/>
            </a:pPr>
            <a:r>
              <a:rPr lang="en-GB" sz="2400" dirty="0" smtClean="0"/>
              <a:t>–  that acknowledge NIHR funding</a:t>
            </a:r>
          </a:p>
          <a:p>
            <a:pPr lvl="1"/>
            <a:r>
              <a:rPr lang="en-GB" sz="2400" dirty="0" smtClean="0"/>
              <a:t>are </a:t>
            </a:r>
            <a:r>
              <a:rPr lang="en-GB" sz="2400" dirty="0"/>
              <a:t>submitted for publication from </a:t>
            </a:r>
            <a:r>
              <a:rPr lang="en-GB" sz="2400" dirty="0" smtClean="0"/>
              <a:t>1 April 2014</a:t>
            </a:r>
            <a:endParaRPr lang="en-GB" sz="2400" dirty="0"/>
          </a:p>
          <a:p>
            <a:pPr lvl="1"/>
            <a:r>
              <a:rPr lang="en-GB" sz="2400" dirty="0" smtClean="0"/>
              <a:t>are </a:t>
            </a:r>
            <a:r>
              <a:rPr lang="en-GB" sz="2400" dirty="0"/>
              <a:t>published in journals or conference proceedings</a:t>
            </a:r>
          </a:p>
          <a:p>
            <a:r>
              <a:rPr lang="en-GB" sz="2800" dirty="0" smtClean="0"/>
              <a:t>Articles </a:t>
            </a:r>
            <a:r>
              <a:rPr lang="en-GB" sz="2800" dirty="0"/>
              <a:t>must be published in journals that allow:</a:t>
            </a:r>
          </a:p>
          <a:p>
            <a:pPr marL="457200" lvl="1" indent="0">
              <a:buNone/>
            </a:pPr>
            <a:r>
              <a:rPr lang="en-GB" sz="2400" dirty="0"/>
              <a:t>– </a:t>
            </a:r>
            <a:r>
              <a:rPr lang="en-GB" sz="2400" dirty="0" smtClean="0"/>
              <a:t> either </a:t>
            </a:r>
            <a:r>
              <a:rPr lang="en-GB" sz="2400" dirty="0"/>
              <a:t>immediate </a:t>
            </a:r>
            <a:r>
              <a:rPr lang="en-GB" sz="2400" b="1" u="sng" dirty="0"/>
              <a:t>Gold</a:t>
            </a:r>
            <a:r>
              <a:rPr lang="en-GB" sz="2400" dirty="0"/>
              <a:t> OA with a CC-BY licence</a:t>
            </a:r>
          </a:p>
          <a:p>
            <a:pPr marL="457200" lvl="1" indent="0">
              <a:buNone/>
            </a:pPr>
            <a:r>
              <a:rPr lang="en-GB" sz="2400" dirty="0"/>
              <a:t>– </a:t>
            </a:r>
            <a:r>
              <a:rPr lang="en-GB" sz="2400" dirty="0" smtClean="0"/>
              <a:t> or </a:t>
            </a:r>
            <a:r>
              <a:rPr lang="en-GB" sz="2400" b="1" u="sng" dirty="0"/>
              <a:t>Green</a:t>
            </a:r>
            <a:r>
              <a:rPr lang="en-GB" sz="2400" dirty="0"/>
              <a:t> OA </a:t>
            </a:r>
            <a:r>
              <a:rPr lang="en-GB" sz="2400" dirty="0" smtClean="0"/>
              <a:t>with after </a:t>
            </a:r>
            <a:r>
              <a:rPr lang="en-GB" sz="2400" dirty="0"/>
              <a:t>embargo period </a:t>
            </a:r>
            <a:r>
              <a:rPr lang="en-GB" sz="2400" dirty="0" smtClean="0"/>
              <a:t>– 6 months</a:t>
            </a:r>
            <a:endParaRPr lang="en-GB" sz="2400" dirty="0"/>
          </a:p>
          <a:p>
            <a:r>
              <a:rPr lang="en-GB" sz="2800" dirty="0" smtClean="0"/>
              <a:t>Articles </a:t>
            </a:r>
            <a:r>
              <a:rPr lang="en-GB" sz="2800" dirty="0"/>
              <a:t>must include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smtClean="0"/>
              <a:t>details </a:t>
            </a:r>
            <a:r>
              <a:rPr lang="en-GB" sz="2400" dirty="0"/>
              <a:t>of </a:t>
            </a:r>
            <a:r>
              <a:rPr lang="en-GB" sz="2400" dirty="0" smtClean="0"/>
              <a:t>funding (incl. grant number)</a:t>
            </a:r>
          </a:p>
          <a:p>
            <a:pPr lvl="1"/>
            <a:r>
              <a:rPr lang="en-GB" sz="2400" dirty="0" smtClean="0"/>
              <a:t>statement </a:t>
            </a:r>
            <a:r>
              <a:rPr lang="en-GB" sz="2400" dirty="0"/>
              <a:t>about access to underlying research </a:t>
            </a:r>
            <a:r>
              <a:rPr lang="en-GB" sz="2400" dirty="0" smtClean="0"/>
              <a:t>materials/data</a:t>
            </a:r>
          </a:p>
          <a:p>
            <a:r>
              <a:rPr lang="en-GB" sz="2800" dirty="0" smtClean="0"/>
              <a:t>Aiming for 100% compliance by 2017/2018</a:t>
            </a:r>
          </a:p>
        </p:txBody>
      </p:sp>
    </p:spTree>
    <p:extLst>
      <p:ext uri="{BB962C8B-B14F-4D97-AF65-F5344CB8AC3E}">
        <p14:creationId xmlns:p14="http://schemas.microsoft.com/office/powerpoint/2010/main" val="78249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768752" cy="1143000"/>
          </a:xfrm>
        </p:spPr>
        <p:txBody>
          <a:bodyPr/>
          <a:lstStyle/>
          <a:p>
            <a:pPr algn="r"/>
            <a:r>
              <a:rPr lang="en-GB" sz="6000" b="1" dirty="0" smtClean="0">
                <a:solidFill>
                  <a:srgbClr val="FFC000"/>
                </a:solidFill>
              </a:rPr>
              <a:t>		The Next REF </a:t>
            </a:r>
            <a:endParaRPr lang="en-GB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New HEFCE </a:t>
            </a:r>
            <a:r>
              <a:rPr lang="en-GB" sz="2800" dirty="0"/>
              <a:t>policy </a:t>
            </a:r>
            <a:r>
              <a:rPr lang="en-GB" sz="2800" dirty="0" smtClean="0"/>
              <a:t>for </a:t>
            </a:r>
            <a:r>
              <a:rPr lang="en-GB" sz="2800" b="1" dirty="0" smtClean="0"/>
              <a:t>Journal </a:t>
            </a:r>
            <a:r>
              <a:rPr lang="en-GB" sz="2800" b="1" dirty="0"/>
              <a:t>articles </a:t>
            </a:r>
            <a:r>
              <a:rPr lang="en-GB" sz="2800" b="1" dirty="0" smtClean="0"/>
              <a:t>&amp; </a:t>
            </a:r>
            <a:r>
              <a:rPr lang="en-GB" sz="2800" b="1" dirty="0"/>
              <a:t>conference </a:t>
            </a:r>
            <a:r>
              <a:rPr lang="en-GB" sz="2800" b="1" dirty="0" smtClean="0"/>
              <a:t>papers </a:t>
            </a:r>
            <a:r>
              <a:rPr lang="en-GB" sz="2800" b="1" dirty="0"/>
              <a:t>accepted for publication after 1 April 2016</a:t>
            </a:r>
            <a:endParaRPr lang="en-GB" sz="2800" b="1" dirty="0" smtClean="0">
              <a:hlinkClick r:id="rId3"/>
            </a:endParaRPr>
          </a:p>
          <a:p>
            <a:r>
              <a:rPr lang="en-GB" sz="2400" dirty="0" smtClean="0"/>
              <a:t>To </a:t>
            </a:r>
            <a:r>
              <a:rPr lang="en-GB" sz="2400" dirty="0"/>
              <a:t>be eligible for submission to the post-2014 REF, authors’ final peer-reviewed manuscripts must </a:t>
            </a:r>
            <a:r>
              <a:rPr lang="en-GB" sz="2400" dirty="0" smtClean="0"/>
              <a:t>be </a:t>
            </a:r>
            <a:r>
              <a:rPr lang="en-GB" sz="2400" dirty="0"/>
              <a:t>deposited in an </a:t>
            </a:r>
            <a:r>
              <a:rPr lang="en-GB" sz="2400" i="1" dirty="0"/>
              <a:t>institutional or subject repository </a:t>
            </a:r>
            <a:r>
              <a:rPr lang="en-GB" sz="2400" b="1" u="sng" dirty="0" smtClean="0"/>
              <a:t>within 3 months of acceptance </a:t>
            </a:r>
            <a:r>
              <a:rPr lang="en-GB" sz="2400" dirty="0"/>
              <a:t>for publication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They must then be </a:t>
            </a:r>
            <a:r>
              <a:rPr lang="en-GB" sz="2400" dirty="0"/>
              <a:t>OA </a:t>
            </a:r>
            <a:r>
              <a:rPr lang="en-GB" sz="2400" dirty="0" smtClean="0"/>
              <a:t>within 12 months </a:t>
            </a:r>
            <a:r>
              <a:rPr lang="en-GB" sz="2400" dirty="0"/>
              <a:t>(A &amp; B</a:t>
            </a:r>
            <a:r>
              <a:rPr lang="en-GB" sz="2400" dirty="0" smtClean="0"/>
              <a:t>) / </a:t>
            </a:r>
            <a:r>
              <a:rPr lang="en-GB" sz="2400" dirty="0"/>
              <a:t>24months (C &amp; D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Applies to journals </a:t>
            </a:r>
            <a:r>
              <a:rPr lang="en-GB" sz="2400" dirty="0"/>
              <a:t>and conference </a:t>
            </a:r>
            <a:r>
              <a:rPr lang="en-GB" sz="2400" dirty="0" smtClean="0"/>
              <a:t>proceedings with </a:t>
            </a:r>
            <a:r>
              <a:rPr lang="en-GB" sz="2400" dirty="0"/>
              <a:t>an International Standard Serial </a:t>
            </a:r>
            <a:r>
              <a:rPr lang="en-GB" sz="2400" dirty="0" smtClean="0"/>
              <a:t>Number (ISSN).</a:t>
            </a:r>
          </a:p>
          <a:p>
            <a:r>
              <a:rPr lang="en-GB" sz="2400" dirty="0" smtClean="0"/>
              <a:t>But NOT monographs</a:t>
            </a:r>
            <a:r>
              <a:rPr lang="en-GB" sz="2400" dirty="0"/>
              <a:t>, </a:t>
            </a:r>
            <a:r>
              <a:rPr lang="en-GB" sz="2400" dirty="0" smtClean="0"/>
              <a:t>book chapters</a:t>
            </a:r>
            <a:r>
              <a:rPr lang="en-GB" sz="2400" dirty="0"/>
              <a:t>, </a:t>
            </a:r>
            <a:r>
              <a:rPr lang="en-GB" sz="2400" dirty="0" smtClean="0"/>
              <a:t>or data.</a:t>
            </a:r>
          </a:p>
          <a:p>
            <a:r>
              <a:rPr lang="en-GB" sz="2400" dirty="0" smtClean="0"/>
              <a:t>HEFCE policy and University guidance are on our </a:t>
            </a:r>
            <a:r>
              <a:rPr lang="en-GB" sz="2400" dirty="0" smtClean="0">
                <a:hlinkClick r:id="rId4"/>
              </a:rPr>
              <a:t>website</a:t>
            </a:r>
            <a:r>
              <a:rPr lang="en-GB" sz="2400" dirty="0" smtClean="0"/>
              <a:t>. </a:t>
            </a:r>
          </a:p>
          <a:p>
            <a:r>
              <a:rPr lang="en-GB" sz="2400" b="1" dirty="0" smtClean="0"/>
              <a:t>OA Project exploring best way to get 100% deposit in </a:t>
            </a:r>
            <a:r>
              <a:rPr lang="en-GB" sz="2400" b="1" dirty="0" smtClean="0">
                <a:hlinkClick r:id="rId5"/>
              </a:rPr>
              <a:t>ORA</a:t>
            </a:r>
            <a:r>
              <a:rPr lang="en-GB" sz="2400" b="1" dirty="0" smtClean="0"/>
              <a:t>. </a:t>
            </a:r>
            <a:endParaRPr lang="en-GB" sz="2400" dirty="0" smtClean="0"/>
          </a:p>
          <a:p>
            <a:endParaRPr lang="en-GB" sz="2400" dirty="0" smtClean="0">
              <a:hlinkClick r:id="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8" descr="HEFCE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4585187"/>
            <a:ext cx="2266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3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5848</TotalTime>
  <Words>920</Words>
  <Application>Microsoft Office PowerPoint</Application>
  <PresentationFormat>On-screen Show (4:3)</PresentationFormat>
  <Paragraphs>183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 What is OA?</vt:lpstr>
      <vt:lpstr>PowerPoint Presentation</vt:lpstr>
      <vt:lpstr>Gold route</vt:lpstr>
      <vt:lpstr>Green route</vt:lpstr>
      <vt:lpstr>      </vt:lpstr>
      <vt:lpstr>PowerPoint Presentation</vt:lpstr>
      <vt:lpstr>NIHR Policy</vt:lpstr>
      <vt:lpstr>  The Next REF </vt:lpstr>
      <vt:lpstr>PowerPoint Presentation</vt:lpstr>
      <vt:lpstr>PowerPoint Presentation</vt:lpstr>
      <vt:lpstr>PowerPoint Presentation</vt:lpstr>
      <vt:lpstr>Article Processing Charge</vt:lpstr>
      <vt:lpstr>Creative  Commons Licenses </vt:lpstr>
      <vt:lpstr>       Paying APCs</vt:lpstr>
      <vt:lpstr>Tools to help</vt:lpstr>
      <vt:lpstr>   Example  </vt:lpstr>
      <vt:lpstr>Sherpa Romeo</vt:lpstr>
      <vt:lpstr>Sherpa Juliet</vt:lpstr>
      <vt:lpstr>PowerPoint Presentation</vt:lpstr>
      <vt:lpstr>        Submitting records to ORA</vt:lpstr>
      <vt:lpstr>Get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Dodd</dc:creator>
  <cp:lastModifiedBy>Annabel Fish</cp:lastModifiedBy>
  <cp:revision>709</cp:revision>
  <cp:lastPrinted>2015-03-11T10:45:05Z</cp:lastPrinted>
  <dcterms:created xsi:type="dcterms:W3CDTF">2013-02-07T11:23:17Z</dcterms:created>
  <dcterms:modified xsi:type="dcterms:W3CDTF">2015-03-12T12:03:43Z</dcterms:modified>
</cp:coreProperties>
</file>