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0" r:id="rId6"/>
    <p:sldMasterId id="2147483664" r:id="rId7"/>
  </p:sldMasterIdLst>
  <p:notesMasterIdLst>
    <p:notesMasterId r:id="rId27"/>
  </p:notesMasterIdLst>
  <p:sldIdLst>
    <p:sldId id="256" r:id="rId8"/>
    <p:sldId id="258" r:id="rId9"/>
    <p:sldId id="259" r:id="rId10"/>
    <p:sldId id="260" r:id="rId11"/>
    <p:sldId id="261" r:id="rId12"/>
    <p:sldId id="262" r:id="rId13"/>
    <p:sldId id="274" r:id="rId14"/>
    <p:sldId id="275" r:id="rId15"/>
    <p:sldId id="263" r:id="rId16"/>
    <p:sldId id="276" r:id="rId17"/>
    <p:sldId id="282" r:id="rId18"/>
    <p:sldId id="277" r:id="rId19"/>
    <p:sldId id="278" r:id="rId20"/>
    <p:sldId id="281" r:id="rId21"/>
    <p:sldId id="264" r:id="rId22"/>
    <p:sldId id="279" r:id="rId23"/>
    <p:sldId id="280" r:id="rId24"/>
    <p:sldId id="265" r:id="rId25"/>
    <p:sldId id="257" r:id="rId26"/>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Flock" initials="LF" lastIdx="1" clrIdx="0">
    <p:extLst>
      <p:ext uri="{19B8F6BF-5375-455C-9EA6-DF929625EA0E}">
        <p15:presenceInfo xmlns:p15="http://schemas.microsoft.com/office/powerpoint/2012/main" userId="S::otss1894@ox.ac.uk::a6abdbbb-ebcf-4165-b320-7b629c44089e" providerId="AD"/>
      </p:ext>
    </p:extLst>
  </p:cmAuthor>
  <p:cmAuthor id="2" name="Anna Moore" initials="AM" lastIdx="1" clrIdx="1">
    <p:extLst>
      <p:ext uri="{19B8F6BF-5375-455C-9EA6-DF929625EA0E}">
        <p15:presenceInfo xmlns:p15="http://schemas.microsoft.com/office/powerpoint/2012/main" userId="S::prhc0884@ox.ac.uk::2f202d1e-5dbf-4894-a7d9-70ace1344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1875A-2F55-164C-3BEF-CB7425836A27}" v="60" dt="2024-12-11T16:37:43.124"/>
    <p1510:client id="{A3A5028F-FC67-11E3-D660-321B89B90C86}" v="27" dt="2024-12-11T16:02:46.002"/>
    <p1510:client id="{A86D9C84-67EA-A75E-C6D0-9FE236EA10F6}" v="5" dt="2024-12-12T16:23:08.703"/>
    <p1510:client id="{BF773663-3D0D-D4A2-4BE2-F2624F13D024}" v="6" dt="2024-12-11T15:30:4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94" autoAdjust="0"/>
  </p:normalViewPr>
  <p:slideViewPr>
    <p:cSldViewPr snapToGrid="0">
      <p:cViewPr varScale="1">
        <p:scale>
          <a:sx n="95" d="100"/>
          <a:sy n="95" d="100"/>
        </p:scale>
        <p:origin x="1243" y="72"/>
      </p:cViewPr>
      <p:guideLst>
        <p:guide orient="horz" pos="2042"/>
        <p:guide pos="2722"/>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A6D85-537E-40CB-B3CA-31925516E910}" type="datetimeFigureOut">
              <a:rPr lang="en-GB" smtClean="0"/>
              <a:t>17/11/2025</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3BFA3-2870-4EA7-B258-280C51594ECB}" type="slidenum">
              <a:rPr lang="en-GB" smtClean="0"/>
              <a:t>‹#›</a:t>
            </a:fld>
            <a:endParaRPr lang="en-GB"/>
          </a:p>
        </p:txBody>
      </p:sp>
    </p:spTree>
    <p:extLst>
      <p:ext uri="{BB962C8B-B14F-4D97-AF65-F5344CB8AC3E}">
        <p14:creationId xmlns:p14="http://schemas.microsoft.com/office/powerpoint/2010/main" val="199541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oxfordnexus.sharepoint.com/sites/ADMN-UASMosaicDocumentHub/Communications/Forms/AllItems.aspx?id=%2Fsites%2FADMN-UASMosaicDocumentHub%2FCommunications%2FSocial%20Media%20Guidance%20from%20PAD%2Epdf&amp;parent=%2Fsites%2FADMN-UASMosaicDocumentHub%2FCommunica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tinyur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It is important to note that this presentation should serve as </a:t>
            </a:r>
            <a:r>
              <a:rPr lang="en-GB" sz="1800" b="1" i="0" dirty="0">
                <a:solidFill>
                  <a:srgbClr val="000000"/>
                </a:solidFill>
                <a:effectLst/>
                <a:latin typeface="Calibri" panose="020F0502020204030204" pitchFamily="34" charset="0"/>
              </a:rPr>
              <a:t>guidance </a:t>
            </a:r>
            <a:r>
              <a:rPr lang="en-GB" sz="1800" b="0" i="0" dirty="0">
                <a:solidFill>
                  <a:srgbClr val="000000"/>
                </a:solidFill>
                <a:effectLst/>
                <a:latin typeface="Calibri" panose="020F0502020204030204" pitchFamily="34" charset="0"/>
              </a:rPr>
              <a:t>for social media practice. Social media is dynamic and constantly changing, and so best practice is often shifting. For full guidance on social media at the University of Oxford, including read </a:t>
            </a:r>
            <a:r>
              <a:rPr lang="en-GB" sz="1800" b="0" i="0" u="sng" strike="noStrike" dirty="0">
                <a:solidFill>
                  <a:srgbClr val="0000FF"/>
                </a:solidFill>
                <a:effectLst/>
                <a:latin typeface="Calibri" panose="020F0502020204030204" pitchFamily="34" charset="0"/>
                <a:hlinkClick r:id="rId3"/>
              </a:rPr>
              <a:t>PAD’s social media guidance</a:t>
            </a:r>
            <a:r>
              <a:rPr lang="en-GB" sz="1800" b="0" i="0" dirty="0">
                <a:solidFill>
                  <a:srgbClr val="333333"/>
                </a:solidFill>
                <a:effectLst/>
                <a:latin typeface="Segoe UI" panose="020B0502040204020203" pitchFamily="34" charset="0"/>
              </a:rPr>
              <a:t> </a:t>
            </a:r>
            <a:r>
              <a:rPr lang="en-GB" sz="1800" b="0" i="0" dirty="0">
                <a:solidFill>
                  <a:srgbClr val="333333"/>
                </a:solidFill>
                <a:effectLst/>
                <a:latin typeface="Calibri" panose="020F0502020204030204" pitchFamily="34" charset="0"/>
              </a:rPr>
              <a:t>(including section pages 17-22 on 'social media community management' covering dealing with criticism and trolls, and wellbeing). </a:t>
            </a:r>
            <a:endParaRPr lang="en-GB" dirty="0"/>
          </a:p>
        </p:txBody>
      </p:sp>
      <p:sp>
        <p:nvSpPr>
          <p:cNvPr id="4" name="Slide Number Placeholder 3"/>
          <p:cNvSpPr>
            <a:spLocks noGrp="1"/>
          </p:cNvSpPr>
          <p:nvPr>
            <p:ph type="sldNum" sz="quarter" idx="5"/>
          </p:nvPr>
        </p:nvSpPr>
        <p:spPr/>
        <p:txBody>
          <a:bodyPr/>
          <a:lstStyle/>
          <a:p>
            <a:fld id="{CE83BFA3-2870-4EA7-B258-280C51594ECB}" type="slidenum">
              <a:rPr lang="en-GB" smtClean="0"/>
              <a:t>2</a:t>
            </a:fld>
            <a:endParaRPr lang="en-GB"/>
          </a:p>
        </p:txBody>
      </p:sp>
    </p:spTree>
    <p:extLst>
      <p:ext uri="{BB962C8B-B14F-4D97-AF65-F5344CB8AC3E}">
        <p14:creationId xmlns:p14="http://schemas.microsoft.com/office/powerpoint/2010/main" val="12701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social media channels the Department currently uses. Please note that personal use case of these channels may differ to the Department’s use case.</a:t>
            </a:r>
          </a:p>
        </p:txBody>
      </p:sp>
      <p:sp>
        <p:nvSpPr>
          <p:cNvPr id="4" name="Slide Number Placeholder 3"/>
          <p:cNvSpPr>
            <a:spLocks noGrp="1"/>
          </p:cNvSpPr>
          <p:nvPr>
            <p:ph type="sldNum" sz="quarter" idx="5"/>
          </p:nvPr>
        </p:nvSpPr>
        <p:spPr/>
        <p:txBody>
          <a:bodyPr/>
          <a:lstStyle/>
          <a:p>
            <a:fld id="{CE83BFA3-2870-4EA7-B258-280C51594ECB}" type="slidenum">
              <a:rPr lang="en-GB" smtClean="0"/>
              <a:t>4</a:t>
            </a:fld>
            <a:endParaRPr lang="en-GB"/>
          </a:p>
        </p:txBody>
      </p:sp>
    </p:spTree>
    <p:extLst>
      <p:ext uri="{BB962C8B-B14F-4D97-AF65-F5344CB8AC3E}">
        <p14:creationId xmlns:p14="http://schemas.microsoft.com/office/powerpoint/2010/main" val="104197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Social media channels allow you to effectively</a:t>
            </a:r>
            <a:r>
              <a:rPr lang="en-GB" sz="1200" b="1" kern="1200" baseline="0" dirty="0">
                <a:solidFill>
                  <a:schemeClr val="tx1"/>
                </a:solidFill>
                <a:effectLst/>
                <a:latin typeface="+mn-lt"/>
                <a:ea typeface="+mn-ea"/>
                <a:cs typeface="+mn-cs"/>
              </a:rPr>
              <a:t> disseminate and promote key research and important health messages with relevant audiences who you might not otherwise have access to. They provide a platform for you to advocate for research and augment your research contributions in your field of interest, as well as enabling you to amplify your reach of target audiences by building a network of likeminded individuals, groups and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Building connections with relevant people with shared interests, who resonate with your content is important as it invites two-way engagement. Not only are you providing useful, relevant, content for your target audience, but they can also do the same for you. </a:t>
            </a:r>
            <a:r>
              <a:rPr lang="en-GB" sz="1200" kern="1200" dirty="0">
                <a:solidFill>
                  <a:schemeClr val="tx1"/>
                </a:solidFill>
                <a:effectLst/>
                <a:latin typeface="+mn-lt"/>
                <a:ea typeface="+mn-ea"/>
                <a:cs typeface="+mn-cs"/>
              </a:rPr>
              <a:t>Because of this mutual benefit, they are more likely to engage with your content, thus improving your credibility</a:t>
            </a:r>
            <a:r>
              <a:rPr lang="en-GB" sz="1200" kern="1200" baseline="0" dirty="0">
                <a:solidFill>
                  <a:schemeClr val="tx1"/>
                </a:solidFill>
                <a:effectLst/>
                <a:latin typeface="+mn-lt"/>
                <a:ea typeface="+mn-ea"/>
                <a:cs typeface="+mn-cs"/>
              </a:rPr>
              <a:t> and increasing your reach of your key audiences.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Example: If an organisation within your field of interest shares one of your posts, this automatically reaches the followers/connections of that organisations, many of which may be relevant to you as well, increasing the likelihood of attracting more relevant engagers!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engage with the right people,</a:t>
            </a:r>
            <a:r>
              <a:rPr lang="en-US" sz="1200" kern="1200" baseline="0" dirty="0">
                <a:solidFill>
                  <a:schemeClr val="tx1"/>
                </a:solidFill>
                <a:effectLst/>
                <a:latin typeface="+mn-lt"/>
                <a:ea typeface="+mn-ea"/>
                <a:cs typeface="+mn-cs"/>
              </a:rPr>
              <a:t> relevant to your field of interest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you gain valuable insights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around what your engaged audience looks like, which messages and topics they resonate with most, you gain access to similar content and research that might help challenge or consolidate your findings and can even elicit a constructive conversation. Equally, you are able to keep abreast of real-time key conversations related to your research topics of interest.</a:t>
            </a:r>
            <a:endParaRPr lang="en-US"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83BFA3-2870-4EA7-B258-280C51594ECB}" type="slidenum">
              <a:rPr lang="en-GB" smtClean="0"/>
              <a:t>6</a:t>
            </a:fld>
            <a:endParaRPr lang="en-GB"/>
          </a:p>
        </p:txBody>
      </p:sp>
    </p:spTree>
    <p:extLst>
      <p:ext uri="{BB962C8B-B14F-4D97-AF65-F5344CB8AC3E}">
        <p14:creationId xmlns:p14="http://schemas.microsoft.com/office/powerpoint/2010/main" val="421777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The more engaging your post is, the more likely you are to build connections, and amplify the dissemination of your content. This slide includes an overview of </a:t>
            </a:r>
            <a:r>
              <a:rPr lang="en-GB" sz="1200" b="0" kern="1200" baseline="0" dirty="0">
                <a:solidFill>
                  <a:schemeClr val="tx1"/>
                </a:solidFill>
                <a:effectLst/>
                <a:latin typeface="+mn-lt"/>
                <a:ea typeface="+mn-ea"/>
                <a:cs typeface="+mn-cs"/>
              </a:rPr>
              <a:t>key tips on what a great post might look like. </a:t>
            </a:r>
          </a:p>
          <a:p>
            <a:pPr lvl="0"/>
            <a:endParaRPr lang="en-GB" sz="1200" b="0"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Engaging header: </a:t>
            </a:r>
            <a:r>
              <a:rPr lang="en-GB" sz="1200" b="0" kern="1200" baseline="0" dirty="0">
                <a:solidFill>
                  <a:schemeClr val="tx1"/>
                </a:solidFill>
                <a:effectLst/>
                <a:latin typeface="+mn-lt"/>
                <a:ea typeface="+mn-ea"/>
                <a:cs typeface="+mn-cs"/>
              </a:rPr>
              <a:t>The header is the most important part of your post – in a sentence it should highlight the key message behind your research and allude to what that means/might mean for your target audience, i.e. why they should care. </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Coincide with topical industry news: </a:t>
            </a:r>
            <a:r>
              <a:rPr lang="en-GB" sz="1200" b="0" i="0" kern="1200" baseline="0" dirty="0">
                <a:solidFill>
                  <a:schemeClr val="tx1"/>
                </a:solidFill>
                <a:effectLst/>
                <a:latin typeface="+mn-lt"/>
                <a:ea typeface="+mn-ea"/>
                <a:cs typeface="+mn-cs"/>
              </a:rPr>
              <a:t>This adds credibility to your research and validates its relevancy.</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Use stats and quotes: </a:t>
            </a:r>
            <a:r>
              <a:rPr lang="en-GB" sz="1200" b="0" kern="1200" baseline="0" dirty="0">
                <a:solidFill>
                  <a:schemeClr val="tx1"/>
                </a:solidFill>
                <a:effectLst/>
                <a:latin typeface="+mn-lt"/>
                <a:ea typeface="+mn-ea"/>
                <a:cs typeface="+mn-cs"/>
              </a:rPr>
              <a:t>Using stats is a quick win for highlighting something that’s either really good, or really bad. They’re easy for readers to digest, they highlight key research findings and consolidate key messages. Quotes are great for adding a personal tone to your posts and authenticating your work. </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Ask questions: </a:t>
            </a:r>
            <a:r>
              <a:rPr lang="en-GB" sz="1200" b="0" kern="1200" baseline="0" dirty="0">
                <a:solidFill>
                  <a:schemeClr val="tx1"/>
                </a:solidFill>
                <a:effectLst/>
                <a:latin typeface="+mn-lt"/>
                <a:ea typeface="+mn-ea"/>
                <a:cs typeface="+mn-cs"/>
              </a:rPr>
              <a:t>Questions are a great way of personalising your message and eliciting engagement, like feedback or further discussion.</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Include links: </a:t>
            </a:r>
            <a:r>
              <a:rPr lang="en-GB" sz="1200" b="0" kern="1200" baseline="0" dirty="0">
                <a:solidFill>
                  <a:schemeClr val="tx1"/>
                </a:solidFill>
                <a:effectLst/>
                <a:latin typeface="+mn-lt"/>
                <a:ea typeface="+mn-ea"/>
                <a:cs typeface="+mn-cs"/>
              </a:rPr>
              <a:t>Social posts are obviously very short so adding links to a research paper/publication/website where people can access more information to consolidate your findings is a good idea and means your research is getting the attention it deserves! LinkedIn also gives you the option to add a document where you could actually share a white paper or an article or something you’ve written so that the whole piece actually sits in LinkedIn</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Use imagery and graphics: </a:t>
            </a:r>
            <a:r>
              <a:rPr lang="en-GB" sz="1200" b="0" i="0" kern="1200" baseline="0" dirty="0">
                <a:solidFill>
                  <a:srgbClr val="FF0000"/>
                </a:solidFill>
                <a:effectLst/>
                <a:latin typeface="+mn-lt"/>
                <a:ea typeface="+mn-ea"/>
                <a:cs typeface="+mn-cs"/>
              </a:rPr>
              <a:t>Tweets with images get 313% more engagement, 82% users watch videos on Twitter. On Twitter and </a:t>
            </a:r>
            <a:r>
              <a:rPr lang="en-GB" sz="1200" b="0" i="0" kern="1200" baseline="0" dirty="0" err="1">
                <a:solidFill>
                  <a:srgbClr val="FF0000"/>
                </a:solidFill>
                <a:effectLst/>
                <a:latin typeface="+mn-lt"/>
                <a:ea typeface="+mn-ea"/>
                <a:cs typeface="+mn-cs"/>
              </a:rPr>
              <a:t>Bluesky</a:t>
            </a:r>
            <a:r>
              <a:rPr lang="en-GB" sz="1200" b="0" i="0" kern="1200" baseline="0" dirty="0">
                <a:solidFill>
                  <a:srgbClr val="FF0000"/>
                </a:solidFill>
                <a:effectLst/>
                <a:latin typeface="+mn-lt"/>
                <a:ea typeface="+mn-ea"/>
                <a:cs typeface="+mn-cs"/>
              </a:rPr>
              <a:t> you can attach up to four photos</a:t>
            </a:r>
            <a:r>
              <a:rPr lang="en-GB" sz="1200" b="0" kern="1200" baseline="0" dirty="0">
                <a:solidFill>
                  <a:schemeClr val="tx1"/>
                </a:solidFill>
                <a:effectLst/>
                <a:latin typeface="+mn-lt"/>
                <a:ea typeface="+mn-ea"/>
                <a:cs typeface="+mn-cs"/>
              </a:rPr>
              <a:t>. LinkedIn currently allows up to 9 photos. Images can combine an image and a key message, bullet points or quotes to help tell the story and without using up characters in your post. You can also tag people who are either in the photo itself or part of the research you’re discussing– it doesn’t use up your character count and means those people are likely to reshare the post. </a:t>
            </a:r>
          </a:p>
          <a:p>
            <a:pPr lvl="0"/>
            <a:endParaRPr lang="en-GB" sz="1200" b="0" kern="1200" baseline="0" dirty="0">
              <a:solidFill>
                <a:schemeClr val="tx1"/>
              </a:solidFill>
              <a:effectLst/>
              <a:latin typeface="+mn-lt"/>
              <a:ea typeface="+mn-ea"/>
              <a:cs typeface="+mn-cs"/>
            </a:endParaRPr>
          </a:p>
          <a:p>
            <a:pPr lvl="0"/>
            <a:r>
              <a:rPr lang="en-GB" sz="1200" b="0" kern="1200" baseline="0" dirty="0">
                <a:solidFill>
                  <a:schemeClr val="tx1"/>
                </a:solidFill>
                <a:effectLst/>
                <a:latin typeface="+mn-lt"/>
                <a:ea typeface="+mn-ea"/>
                <a:cs typeface="+mn-cs"/>
              </a:rPr>
              <a:t>A graphic can include further important information about your research, including stats, bullet points or quotes, and doesn’t use up any of your word count!</a:t>
            </a:r>
          </a:p>
          <a:p>
            <a:pPr lvl="0"/>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Include alt text: </a:t>
            </a:r>
            <a:r>
              <a:rPr lang="en-GB" sz="1200" b="0" kern="1200" baseline="0" dirty="0">
                <a:solidFill>
                  <a:schemeClr val="tx1"/>
                </a:solidFill>
                <a:effectLst/>
                <a:latin typeface="+mn-lt"/>
                <a:ea typeface="+mn-ea"/>
                <a:cs typeface="+mn-cs"/>
              </a:rPr>
              <a:t>If you are including an image or images in your post, it is best practice its good to include alt text for accessibility – this explains the content of the image for anyone using a screen reader. </a:t>
            </a:r>
            <a:r>
              <a:rPr lang="en-GB" sz="1200" b="0" kern="1200" baseline="0" dirty="0" err="1">
                <a:solidFill>
                  <a:schemeClr val="tx1"/>
                </a:solidFill>
                <a:effectLst/>
                <a:latin typeface="+mn-lt"/>
                <a:ea typeface="+mn-ea"/>
                <a:cs typeface="+mn-cs"/>
              </a:rPr>
              <a:t>ChatGPT</a:t>
            </a:r>
            <a:r>
              <a:rPr lang="en-GB" sz="1200" b="0" kern="1200" baseline="0" dirty="0">
                <a:solidFill>
                  <a:schemeClr val="tx1"/>
                </a:solidFill>
                <a:effectLst/>
                <a:latin typeface="+mn-lt"/>
                <a:ea typeface="+mn-ea"/>
                <a:cs typeface="+mn-cs"/>
              </a:rPr>
              <a:t> is a good tool to use for creating alt text quickly.</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Make it personal – </a:t>
            </a:r>
            <a:r>
              <a:rPr lang="en-GB" sz="1200" b="0" kern="1200" baseline="0" dirty="0">
                <a:solidFill>
                  <a:schemeClr val="tx1"/>
                </a:solidFill>
                <a:effectLst/>
                <a:latin typeface="+mn-lt"/>
                <a:ea typeface="+mn-ea"/>
                <a:cs typeface="+mn-cs"/>
              </a:rPr>
              <a:t>Speak directly to your audience, ‘you’, ‘your’. Add photos of ‘real’ people. Not just professional image library images. Post about real things as well: a quick win that you’re excited to share. At an event? Share a picture of it. Give recommendations and advice. It’s a balancing act between academic and emotive.</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Use hashtags and @mentions (although in moderation): </a:t>
            </a:r>
            <a:r>
              <a:rPr lang="en-GB" sz="1200" b="0" kern="1200" baseline="0" dirty="0">
                <a:solidFill>
                  <a:schemeClr val="tx1"/>
                </a:solidFill>
                <a:effectLst/>
                <a:latin typeface="+mn-lt"/>
                <a:ea typeface="+mn-ea"/>
                <a:cs typeface="+mn-cs"/>
              </a:rPr>
              <a:t>Hashtags make it easy for people to find content that is tailored to their clinical and research interests. They are a way to connect social media content to a specific topic, event, theme or conversation because on LinkedIn, </a:t>
            </a:r>
            <a:r>
              <a:rPr lang="en-GB" sz="1200" b="0" kern="1200" baseline="0" dirty="0" err="1">
                <a:solidFill>
                  <a:schemeClr val="tx1"/>
                </a:solidFill>
                <a:effectLst/>
                <a:latin typeface="+mn-lt"/>
                <a:ea typeface="+mn-ea"/>
                <a:cs typeface="+mn-cs"/>
              </a:rPr>
              <a:t>Bluesky</a:t>
            </a:r>
            <a:r>
              <a:rPr lang="en-GB" sz="1200" b="0" kern="1200" baseline="0" dirty="0">
                <a:solidFill>
                  <a:schemeClr val="tx1"/>
                </a:solidFill>
                <a:effectLst/>
                <a:latin typeface="+mn-lt"/>
                <a:ea typeface="+mn-ea"/>
                <a:cs typeface="+mn-cs"/>
              </a:rPr>
              <a:t> and X/Twitter, hashtags aggregate all social media content with that same hashtag. Therefore, using hashtags are likely to increase engagement and therefore your 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You can also check out posts and hashtags used by other groups to see what resonates and engages similar audiences. Do limit hashtags to two or three per post.</a:t>
            </a:r>
          </a:p>
          <a:p>
            <a:pPr lvl="0"/>
            <a:endParaRPr lang="en-GB" sz="1200" b="0" kern="1200" baseline="0" dirty="0">
              <a:solidFill>
                <a:schemeClr val="tx1"/>
              </a:solidFill>
              <a:effectLst/>
              <a:latin typeface="+mn-lt"/>
              <a:ea typeface="+mn-ea"/>
              <a:cs typeface="+mn-cs"/>
            </a:endParaRPr>
          </a:p>
          <a:p>
            <a:pPr lvl="0"/>
            <a:r>
              <a:rPr lang="en-GB" sz="1200" b="0" kern="1200" baseline="0" dirty="0">
                <a:solidFill>
                  <a:schemeClr val="tx1"/>
                </a:solidFill>
                <a:effectLst/>
                <a:latin typeface="+mn-lt"/>
                <a:ea typeface="+mn-ea"/>
                <a:cs typeface="+mn-cs"/>
              </a:rPr>
              <a:t>To increase credibility and reach of target audience, @relevant groups and networks if they’re relevant/associated to the post where relevant to increase engagement with your post and account. This means that the people you tag are likely to reshare your post with their relevant networks. Working on a funded project? Make sure to highlight those funders! Working in partnership with other organisations? Make sure to @mention them. </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No jargon or acronyms: </a:t>
            </a:r>
            <a:r>
              <a:rPr lang="en-GB" sz="1200" b="0" kern="1200" baseline="0" dirty="0">
                <a:solidFill>
                  <a:schemeClr val="tx1"/>
                </a:solidFill>
                <a:effectLst/>
                <a:latin typeface="+mn-lt"/>
                <a:ea typeface="+mn-ea"/>
                <a:cs typeface="+mn-cs"/>
              </a:rPr>
              <a:t>Don’t limit your audience unnecessarily. Balance informative research findings with informal/conversational wording. You want your message to be understood by everyone, not just those in the clinical world. </a:t>
            </a:r>
          </a:p>
          <a:p>
            <a:pPr lvl="0"/>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Keep it short and snappy: </a:t>
            </a:r>
            <a:r>
              <a:rPr lang="en-GB" sz="1200" b="0" kern="1200" baseline="0" dirty="0">
                <a:solidFill>
                  <a:schemeClr val="tx1"/>
                </a:solidFill>
                <a:effectLst/>
                <a:latin typeface="+mn-lt"/>
                <a:ea typeface="+mn-ea"/>
                <a:cs typeface="+mn-cs"/>
              </a:rPr>
              <a:t>Most tweets will now fit 280 characters (from 140) and </a:t>
            </a:r>
            <a:r>
              <a:rPr lang="en-GB" sz="1200" b="0" kern="1200" baseline="0" dirty="0" err="1">
                <a:solidFill>
                  <a:schemeClr val="tx1"/>
                </a:solidFill>
                <a:effectLst/>
                <a:latin typeface="+mn-lt"/>
                <a:ea typeface="+mn-ea"/>
                <a:cs typeface="+mn-cs"/>
              </a:rPr>
              <a:t>Bluesky</a:t>
            </a:r>
            <a:r>
              <a:rPr lang="en-GB" sz="1200" b="0" kern="1200" baseline="0" dirty="0">
                <a:solidFill>
                  <a:schemeClr val="tx1"/>
                </a:solidFill>
                <a:effectLst/>
                <a:latin typeface="+mn-lt"/>
                <a:ea typeface="+mn-ea"/>
                <a:cs typeface="+mn-cs"/>
              </a:rPr>
              <a:t> posts can be 300 characters, whereas posts in LinkedIn can be up to 3000 characters long, including hashtags. Shorter posts typically perform better; however, if you are going to have a longer post, make sure to use line breaks for easier reading. Generally, all you need is your key message, what it means for your reader and a call to action. </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Clear call to action: </a:t>
            </a:r>
            <a:r>
              <a:rPr lang="en-GB" sz="1200" b="0" kern="1200" baseline="0" dirty="0">
                <a:solidFill>
                  <a:schemeClr val="tx1"/>
                </a:solidFill>
                <a:effectLst/>
                <a:latin typeface="+mn-lt"/>
                <a:ea typeface="+mn-ea"/>
                <a:cs typeface="+mn-cs"/>
              </a:rPr>
              <a:t>Think about what you want your audience to do. Do you want them to follow a link? Visit a web page? Download a paper? Sign-up for an event? Complete a survey? Make it clear. ‘Interested? Sign-up here’, ‘Access the full story here:’, ‘Follow this link for further details’, ‘Find out more’, ‘see here for guidance:’</a:t>
            </a:r>
          </a:p>
          <a:p>
            <a:pPr lvl="0"/>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83BFA3-2870-4EA7-B258-280C51594ECB}" type="slidenum">
              <a:rPr lang="en-GB" smtClean="0"/>
              <a:t>7</a:t>
            </a:fld>
            <a:endParaRPr lang="en-GB"/>
          </a:p>
        </p:txBody>
      </p:sp>
    </p:spTree>
    <p:extLst>
      <p:ext uri="{BB962C8B-B14F-4D97-AF65-F5344CB8AC3E}">
        <p14:creationId xmlns:p14="http://schemas.microsoft.com/office/powerpoint/2010/main" val="33858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8</a:t>
            </a:fld>
            <a:endParaRPr lang="en-GB"/>
          </a:p>
        </p:txBody>
      </p:sp>
    </p:spTree>
    <p:extLst>
      <p:ext uri="{BB962C8B-B14F-4D97-AF65-F5344CB8AC3E}">
        <p14:creationId xmlns:p14="http://schemas.microsoft.com/office/powerpoint/2010/main" val="169807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a:t>
            </a:r>
            <a:r>
              <a:rPr lang="en-GB" sz="1200" b="1" kern="1200" baseline="0" dirty="0">
                <a:solidFill>
                  <a:schemeClr val="tx1"/>
                </a:solidFill>
                <a:effectLst/>
                <a:latin typeface="+mn-lt"/>
                <a:ea typeface="+mn-ea"/>
                <a:cs typeface="+mn-cs"/>
              </a:rPr>
              <a:t> can you build connections with the right audiences?</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You’ll want to follow (or like) key networks, groups and </a:t>
            </a:r>
            <a:r>
              <a:rPr lang="en-US" sz="1200" b="1" kern="1200" dirty="0" err="1">
                <a:solidFill>
                  <a:schemeClr val="tx1"/>
                </a:solidFill>
                <a:effectLst/>
                <a:latin typeface="+mn-lt"/>
                <a:ea typeface="+mn-ea"/>
                <a:cs typeface="+mn-cs"/>
              </a:rPr>
              <a:t>organisations</a:t>
            </a:r>
            <a:r>
              <a:rPr lang="en-US" sz="1200" b="1" kern="1200" dirty="0">
                <a:solidFill>
                  <a:schemeClr val="tx1"/>
                </a:solidFill>
                <a:effectLst/>
                <a:latin typeface="+mn-lt"/>
                <a:ea typeface="+mn-ea"/>
                <a:cs typeface="+mn-cs"/>
              </a:rPr>
              <a:t> relating to your research</a:t>
            </a:r>
            <a:r>
              <a:rPr lang="en-US" sz="1200" kern="1200" dirty="0">
                <a:solidFill>
                  <a:schemeClr val="tx1"/>
                </a:solidFill>
                <a:effectLst/>
                <a:latin typeface="+mn-lt"/>
                <a:ea typeface="+mn-ea"/>
                <a:cs typeface="+mn-cs"/>
              </a:rPr>
              <a:t>. So think</a:t>
            </a:r>
            <a:r>
              <a:rPr lang="en-US" sz="1200" kern="1200" baseline="0" dirty="0">
                <a:solidFill>
                  <a:schemeClr val="tx1"/>
                </a:solidFill>
                <a:effectLst/>
                <a:latin typeface="+mn-lt"/>
                <a:ea typeface="+mn-ea"/>
                <a:cs typeface="+mn-cs"/>
              </a:rPr>
              <a:t> about </a:t>
            </a:r>
            <a:r>
              <a:rPr lang="en-US" sz="1200" kern="1200" dirty="0">
                <a:solidFill>
                  <a:schemeClr val="tx1"/>
                </a:solidFill>
                <a:effectLst/>
                <a:latin typeface="+mn-lt"/>
                <a:ea typeface="+mn-ea"/>
                <a:cs typeface="+mn-cs"/>
              </a:rPr>
              <a:t>who the key players are in your research topic? Perhaps your research involves other people within the University, in different departments and/or involves partnerships with other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Give them a follow! Alternatively, you could speak with your supervisor, they will be able to recommend some key accounts for following. </a:t>
            </a:r>
            <a:r>
              <a:rPr lang="en-US" sz="1200" b="1" kern="1200" dirty="0">
                <a:solidFill>
                  <a:schemeClr val="tx1"/>
                </a:solidFill>
                <a:effectLst/>
                <a:latin typeface="+mn-lt"/>
                <a:ea typeface="+mn-ea"/>
                <a:cs typeface="+mn-cs"/>
              </a:rPr>
              <a:t>Once you’re following some relevant accounts, you can then see who they are following and who is following them, (</a:t>
            </a:r>
            <a:r>
              <a:rPr lang="en-US" sz="1200" b="1" kern="1200" dirty="0" err="1">
                <a:solidFill>
                  <a:schemeClr val="tx1"/>
                </a:solidFill>
                <a:effectLst/>
                <a:latin typeface="+mn-lt"/>
                <a:ea typeface="+mn-ea"/>
                <a:cs typeface="+mn-cs"/>
              </a:rPr>
              <a:t>Bluesky</a:t>
            </a:r>
            <a:r>
              <a:rPr lang="en-US" sz="1200" b="1" kern="1200" dirty="0">
                <a:solidFill>
                  <a:schemeClr val="tx1"/>
                </a:solidFill>
                <a:effectLst/>
                <a:latin typeface="+mn-lt"/>
                <a:ea typeface="+mn-ea"/>
                <a:cs typeface="+mn-cs"/>
              </a:rPr>
              <a:t> and X/Twitter</a:t>
            </a:r>
            <a:r>
              <a:rPr lang="en-US" sz="1200" b="1" kern="1200" baseline="0" dirty="0">
                <a:solidFill>
                  <a:schemeClr val="tx1"/>
                </a:solidFill>
                <a:effectLst/>
                <a:latin typeface="+mn-lt"/>
                <a:ea typeface="+mn-ea"/>
                <a:cs typeface="+mn-cs"/>
              </a:rPr>
              <a:t> only)</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giving you more potential applicable accounts to follow. You can also search relevant keywords and hashtags to help you find posts and accounts that have used those search terms.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a:t>
            </a:r>
            <a:r>
              <a:rPr lang="en-US" sz="1200" kern="1200" baseline="0" dirty="0">
                <a:solidFill>
                  <a:schemeClr val="tx1"/>
                </a:solidFill>
                <a:effectLst/>
                <a:latin typeface="+mn-lt"/>
                <a:ea typeface="+mn-ea"/>
                <a:cs typeface="+mn-cs"/>
              </a:rPr>
              <a:t> you can’t see follower lists of others </a:t>
            </a:r>
            <a:r>
              <a:rPr lang="en-US" sz="1200" b="1" kern="1200" baseline="0" dirty="0">
                <a:solidFill>
                  <a:schemeClr val="tx1"/>
                </a:solidFill>
                <a:effectLst/>
                <a:latin typeface="+mn-lt"/>
                <a:ea typeface="+mn-ea"/>
                <a:cs typeface="+mn-cs"/>
              </a:rPr>
              <a:t>on LinkedIn, you can see an individuals list of connections, influencers, companies and groups </a:t>
            </a:r>
            <a:r>
              <a:rPr lang="en-US" sz="1200" kern="1200" baseline="0" dirty="0">
                <a:solidFill>
                  <a:schemeClr val="tx1"/>
                </a:solidFill>
                <a:effectLst/>
                <a:latin typeface="+mn-lt"/>
                <a:ea typeface="+mn-ea"/>
                <a:cs typeface="+mn-cs"/>
              </a:rPr>
              <a:t>as a way of scouting out new and relevant accounts to follow.</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mentioned in the previous slide, by </a:t>
            </a:r>
            <a:r>
              <a:rPr lang="en-US" sz="1200" b="1" kern="1200" baseline="0" dirty="0">
                <a:solidFill>
                  <a:schemeClr val="tx1"/>
                </a:solidFill>
                <a:effectLst/>
                <a:latin typeface="+mn-lt"/>
                <a:ea typeface="+mn-ea"/>
                <a:cs typeface="+mn-cs"/>
              </a:rPr>
              <a:t>@mentioning groups and networks </a:t>
            </a:r>
            <a:r>
              <a:rPr lang="en-US" sz="1200" kern="1200" baseline="0" dirty="0">
                <a:solidFill>
                  <a:schemeClr val="tx1"/>
                </a:solidFill>
                <a:effectLst/>
                <a:latin typeface="+mn-lt"/>
                <a:ea typeface="+mn-ea"/>
                <a:cs typeface="+mn-cs"/>
              </a:rPr>
              <a:t>you’re working with or who might be interested in seeing your posts, your ensuring that those groups see your posts and therefore as more like to reshare your content on their own accounts, </a:t>
            </a:r>
            <a:r>
              <a:rPr lang="en-US" sz="1200" kern="1200" baseline="0" dirty="0" err="1">
                <a:solidFill>
                  <a:schemeClr val="tx1"/>
                </a:solidFill>
                <a:effectLst/>
                <a:latin typeface="+mn-lt"/>
                <a:ea typeface="+mn-ea"/>
                <a:cs typeface="+mn-cs"/>
              </a:rPr>
              <a:t>maximising</a:t>
            </a:r>
            <a:r>
              <a:rPr lang="en-US" sz="1200" kern="1200" baseline="0" dirty="0">
                <a:solidFill>
                  <a:schemeClr val="tx1"/>
                </a:solidFill>
                <a:effectLst/>
                <a:latin typeface="+mn-lt"/>
                <a:ea typeface="+mn-ea"/>
                <a:cs typeface="+mn-cs"/>
              </a:rPr>
              <a:t> potential reach of target audiences.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X/Twitter also offers</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follower suggestions </a:t>
            </a:r>
            <a:r>
              <a:rPr lang="en-US" sz="1200" kern="1200" baseline="0" dirty="0">
                <a:solidFill>
                  <a:schemeClr val="tx1"/>
                </a:solidFill>
                <a:effectLst/>
                <a:latin typeface="+mn-lt"/>
                <a:ea typeface="+mn-ea"/>
                <a:cs typeface="+mn-cs"/>
              </a:rPr>
              <a:t>based on the accounts you’re already following and when looking at groups and networks on LinkedIn, it flags up other, </a:t>
            </a:r>
            <a:r>
              <a:rPr lang="en-US" sz="1200" b="1" kern="1200" baseline="0" dirty="0">
                <a:solidFill>
                  <a:schemeClr val="tx1"/>
                </a:solidFill>
                <a:effectLst/>
                <a:latin typeface="+mn-lt"/>
                <a:ea typeface="+mn-ea"/>
                <a:cs typeface="+mn-cs"/>
              </a:rPr>
              <a:t>similar accounts </a:t>
            </a:r>
            <a:r>
              <a:rPr lang="en-US" sz="1200" kern="1200" baseline="0" dirty="0">
                <a:solidFill>
                  <a:schemeClr val="tx1"/>
                </a:solidFill>
                <a:effectLst/>
                <a:latin typeface="+mn-lt"/>
                <a:ea typeface="+mn-ea"/>
                <a:cs typeface="+mn-cs"/>
              </a:rPr>
              <a:t>that others are following – a good way of finding like-minded people with similar interests. </a:t>
            </a:r>
            <a:r>
              <a:rPr lang="en-US" sz="1200" kern="1200" baseline="0" dirty="0" err="1">
                <a:solidFill>
                  <a:schemeClr val="tx1"/>
                </a:solidFill>
                <a:effectLst/>
                <a:latin typeface="+mn-lt"/>
                <a:ea typeface="+mn-ea"/>
                <a:cs typeface="+mn-cs"/>
              </a:rPr>
              <a:t>Bluesky</a:t>
            </a:r>
            <a:r>
              <a:rPr lang="en-US" sz="1200" kern="1200" baseline="0" dirty="0">
                <a:solidFill>
                  <a:schemeClr val="tx1"/>
                </a:solidFill>
                <a:effectLst/>
                <a:latin typeface="+mn-lt"/>
                <a:ea typeface="+mn-ea"/>
                <a:cs typeface="+mn-cs"/>
              </a:rPr>
              <a:t> has </a:t>
            </a:r>
            <a:r>
              <a:rPr lang="en-US" sz="1200" b="1" kern="1200" baseline="0" dirty="0">
                <a:solidFill>
                  <a:schemeClr val="tx1"/>
                </a:solidFill>
                <a:effectLst/>
                <a:latin typeface="+mn-lt"/>
                <a:ea typeface="+mn-ea"/>
                <a:cs typeface="+mn-cs"/>
              </a:rPr>
              <a:t>‘starter packs’</a:t>
            </a:r>
            <a:r>
              <a:rPr lang="en-US" sz="1200" kern="1200" baseline="0" dirty="0">
                <a:solidFill>
                  <a:schemeClr val="tx1"/>
                </a:solidFill>
                <a:effectLst/>
                <a:latin typeface="+mn-lt"/>
                <a:ea typeface="+mn-ea"/>
                <a:cs typeface="+mn-cs"/>
              </a:rPr>
              <a:t> and ‘feeds’ which show accounts and posts grouped by topics. Find out more on the next slide.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relevant, informative and engaging content by sharing/ sharing with a quote (</a:t>
            </a:r>
            <a:r>
              <a:rPr lang="en-US" sz="1200" b="1" kern="1200" dirty="0" err="1">
                <a:solidFill>
                  <a:schemeClr val="tx1"/>
                </a:solidFill>
                <a:effectLst/>
                <a:latin typeface="+mn-lt"/>
                <a:ea typeface="+mn-ea"/>
                <a:cs typeface="+mn-cs"/>
              </a:rPr>
              <a:t>Bluesky</a:t>
            </a:r>
            <a:r>
              <a:rPr lang="en-US" sz="1200" b="1" kern="1200" dirty="0">
                <a:solidFill>
                  <a:schemeClr val="tx1"/>
                </a:solidFill>
                <a:effectLst/>
                <a:latin typeface="+mn-lt"/>
                <a:ea typeface="+mn-ea"/>
                <a:cs typeface="+mn-cs"/>
              </a:rPr>
              <a:t>), retweeting/retweeting with a comment or sharing (LinkedIn).</a:t>
            </a:r>
            <a:r>
              <a:rPr lang="en-US" sz="1200" kern="1200" dirty="0">
                <a:solidFill>
                  <a:schemeClr val="tx1"/>
                </a:solidFill>
                <a:effectLst/>
                <a:latin typeface="+mn-lt"/>
                <a:ea typeface="+mn-ea"/>
                <a:cs typeface="+mn-cs"/>
              </a:rPr>
              <a:t> By promoting similar research from others, you are actively engaging with them which can encourage them to do the same with you, whether it’s through a follow, comment, or reshare. Resharing is the most important because it means relevant audiences are amplifying the reach of your research with other relevant audiences, and so the cycle continues. Gaining followers from key players in your field also increases credibility.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sharing content of others you are adding credibility to your own research because you can use it to consolidate your own findings and are showing that you are actively </a:t>
            </a:r>
            <a:r>
              <a:rPr lang="en-GB" sz="1200" kern="1200" dirty="0">
                <a:solidFill>
                  <a:schemeClr val="tx1"/>
                </a:solidFill>
                <a:effectLst/>
                <a:latin typeface="+mn-lt"/>
                <a:ea typeface="+mn-ea"/>
                <a:cs typeface="+mn-cs"/>
              </a:rPr>
              <a:t>keeping up-to-date with key industry topics.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a:t>
            </a:r>
            <a:r>
              <a:rPr lang="en-GB" sz="1200" kern="1200" dirty="0">
                <a:solidFill>
                  <a:schemeClr val="tx1"/>
                </a:solidFill>
                <a:effectLst/>
                <a:latin typeface="+mn-lt"/>
                <a:ea typeface="+mn-ea"/>
                <a:cs typeface="+mn-cs"/>
              </a:rPr>
              <a:t>Individuals are often more likely to follow back than institutions.</a:t>
            </a:r>
          </a:p>
        </p:txBody>
      </p:sp>
      <p:sp>
        <p:nvSpPr>
          <p:cNvPr id="4" name="Slide Number Placeholder 3"/>
          <p:cNvSpPr>
            <a:spLocks noGrp="1"/>
          </p:cNvSpPr>
          <p:nvPr>
            <p:ph type="sldNum" sz="quarter" idx="5"/>
          </p:nvPr>
        </p:nvSpPr>
        <p:spPr/>
        <p:txBody>
          <a:bodyPr/>
          <a:lstStyle/>
          <a:p>
            <a:fld id="{CE83BFA3-2870-4EA7-B258-280C51594ECB}" type="slidenum">
              <a:rPr lang="en-GB" smtClean="0"/>
              <a:t>13</a:t>
            </a:fld>
            <a:endParaRPr lang="en-GB"/>
          </a:p>
        </p:txBody>
      </p:sp>
    </p:spTree>
    <p:extLst>
      <p:ext uri="{BB962C8B-B14F-4D97-AF65-F5344CB8AC3E}">
        <p14:creationId xmlns:p14="http://schemas.microsoft.com/office/powerpoint/2010/main" val="149288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Because</a:t>
            </a:r>
            <a:r>
              <a:rPr lang="en-GB" sz="1200" kern="1200" baseline="0">
                <a:solidFill>
                  <a:schemeClr val="tx1"/>
                </a:solidFill>
                <a:effectLst/>
                <a:latin typeface="+mn-lt"/>
                <a:ea typeface="+mn-ea"/>
                <a:cs typeface="+mn-cs"/>
              </a:rPr>
              <a:t> characters are limited on Twitter/X, </a:t>
            </a:r>
            <a:r>
              <a:rPr lang="en-GB" sz="1200" kern="1200">
                <a:solidFill>
                  <a:schemeClr val="tx1"/>
                </a:solidFill>
                <a:effectLst/>
                <a:latin typeface="+mn-lt"/>
                <a:ea typeface="+mn-ea"/>
                <a:cs typeface="+mn-cs"/>
              </a:rPr>
              <a:t>using URL shortening tools can be helpful. Popular </a:t>
            </a:r>
            <a:r>
              <a:rPr lang="en-GB" sz="1200" b="1" kern="1200">
                <a:solidFill>
                  <a:schemeClr val="tx1"/>
                </a:solidFill>
                <a:effectLst/>
                <a:latin typeface="+mn-lt"/>
                <a:ea typeface="+mn-ea"/>
                <a:cs typeface="+mn-cs"/>
              </a:rPr>
              <a:t>URL shorteners</a:t>
            </a:r>
            <a:r>
              <a:rPr lang="en-GB" sz="1200" kern="1200">
                <a:solidFill>
                  <a:schemeClr val="tx1"/>
                </a:solidFill>
                <a:effectLst/>
                <a:latin typeface="+mn-lt"/>
                <a:ea typeface="+mn-ea"/>
                <a:cs typeface="+mn-cs"/>
              </a:rPr>
              <a:t> are </a:t>
            </a:r>
            <a:r>
              <a:rPr lang="en-GB" sz="1200" u="sng" kern="1200">
                <a:solidFill>
                  <a:schemeClr val="tx1"/>
                </a:solidFill>
                <a:effectLst/>
                <a:latin typeface="+mn-lt"/>
                <a:ea typeface="+mn-ea"/>
                <a:cs typeface="+mn-cs"/>
                <a:hlinkClick r:id="rId3"/>
              </a:rPr>
              <a:t>bit.ly</a:t>
            </a:r>
            <a:r>
              <a:rPr lang="en-GB" sz="1200" u="sng" kern="1200">
                <a:solidFill>
                  <a:schemeClr val="tx1"/>
                </a:solidFill>
                <a:effectLst/>
                <a:latin typeface="+mn-lt"/>
                <a:ea typeface="+mn-ea"/>
                <a:cs typeface="+mn-cs"/>
              </a:rPr>
              <a:t> </a:t>
            </a:r>
            <a:r>
              <a:rPr lang="en-GB" sz="1200" kern="1200">
                <a:solidFill>
                  <a:schemeClr val="tx1"/>
                </a:solidFill>
                <a:effectLst/>
                <a:latin typeface="+mn-lt"/>
                <a:ea typeface="+mn-ea"/>
                <a:cs typeface="+mn-cs"/>
              </a:rPr>
              <a:t>and </a:t>
            </a:r>
            <a:r>
              <a:rPr lang="en-GB" sz="1200" u="sng" kern="1200" err="1">
                <a:solidFill>
                  <a:schemeClr val="tx1"/>
                </a:solidFill>
                <a:effectLst/>
                <a:latin typeface="+mn-lt"/>
                <a:ea typeface="+mn-ea"/>
                <a:cs typeface="+mn-cs"/>
                <a:hlinkClick r:id="rId4"/>
              </a:rPr>
              <a:t>tinyurl</a:t>
            </a:r>
            <a:r>
              <a:rPr lang="en-GB" sz="1200" kern="1200">
                <a:solidFill>
                  <a:schemeClr val="tx1"/>
                </a:solidFill>
                <a:effectLst/>
                <a:latin typeface="+mn-lt"/>
                <a:ea typeface="+mn-ea"/>
                <a:cs typeface="+mn-cs"/>
              </a:rPr>
              <a:t>, which can reduce the link's character count to under 20 characters.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Note: once the link has loaded in your draft </a:t>
            </a:r>
            <a:r>
              <a:rPr lang="en-GB" sz="1200" kern="1200" err="1">
                <a:solidFill>
                  <a:schemeClr val="tx1"/>
                </a:solidFill>
                <a:effectLst/>
                <a:latin typeface="+mn-lt"/>
                <a:ea typeface="+mn-ea"/>
                <a:cs typeface="+mn-cs"/>
              </a:rPr>
              <a:t>Bluesky</a:t>
            </a:r>
            <a:r>
              <a:rPr lang="en-GB" sz="1200" kern="1200">
                <a:solidFill>
                  <a:schemeClr val="tx1"/>
                </a:solidFill>
                <a:effectLst/>
                <a:latin typeface="+mn-lt"/>
                <a:ea typeface="+mn-ea"/>
                <a:cs typeface="+mn-cs"/>
              </a:rPr>
              <a:t> post you can remove it from the post text.</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Pin important posts</a:t>
            </a:r>
            <a:r>
              <a:rPr lang="en-GB" sz="1200" b="1"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to the top of your feed</a:t>
            </a:r>
            <a:r>
              <a:rPr lang="en-GB" sz="1200" kern="1200">
                <a:solidFill>
                  <a:schemeClr val="tx1"/>
                </a:solidFill>
                <a:effectLst/>
                <a:latin typeface="+mn-lt"/>
                <a:ea typeface="+mn-ea"/>
                <a:cs typeface="+mn-cs"/>
              </a:rPr>
              <a:t>, i.e. latest research/post relating to a key project you’re working on so that it gets more awareness.</a:t>
            </a:r>
          </a:p>
          <a:p>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more you</a:t>
            </a:r>
            <a:r>
              <a:rPr lang="en-GB" sz="1200" b="1" kern="1200" baseline="0">
                <a:solidFill>
                  <a:schemeClr val="tx1"/>
                </a:solidFill>
                <a:effectLst/>
                <a:latin typeface="+mn-lt"/>
                <a:ea typeface="+mn-ea"/>
                <a:cs typeface="+mn-cs"/>
              </a:rPr>
              <a:t> post</a:t>
            </a:r>
            <a:r>
              <a:rPr lang="en-GB" sz="1200" b="1" kern="1200">
                <a:solidFill>
                  <a:schemeClr val="tx1"/>
                </a:solidFill>
                <a:effectLst/>
                <a:latin typeface="+mn-lt"/>
                <a:ea typeface="+mn-ea"/>
                <a:cs typeface="+mn-cs"/>
              </a:rPr>
              <a:t> and interact, the more the</a:t>
            </a:r>
            <a:r>
              <a:rPr lang="en-GB" sz="1200" b="1" kern="1200" baseline="0">
                <a:solidFill>
                  <a:schemeClr val="tx1"/>
                </a:solidFill>
                <a:effectLst/>
                <a:latin typeface="+mn-lt"/>
                <a:ea typeface="+mn-ea"/>
                <a:cs typeface="+mn-cs"/>
              </a:rPr>
              <a:t> social media channel</a:t>
            </a:r>
            <a:r>
              <a:rPr lang="en-GB" sz="1200" b="1" kern="1200">
                <a:solidFill>
                  <a:schemeClr val="tx1"/>
                </a:solidFill>
                <a:effectLst/>
                <a:latin typeface="+mn-lt"/>
                <a:ea typeface="+mn-ea"/>
                <a:cs typeface="+mn-cs"/>
              </a:rPr>
              <a:t> rewards you</a:t>
            </a:r>
            <a:r>
              <a:rPr lang="en-GB" sz="1200" kern="1200">
                <a:solidFill>
                  <a:schemeClr val="tx1"/>
                </a:solidFill>
                <a:effectLst/>
                <a:latin typeface="+mn-lt"/>
                <a:ea typeface="+mn-ea"/>
                <a:cs typeface="+mn-cs"/>
              </a:rPr>
              <a:t>. It can tailor your experience, i.e. recommend your account to others who follow similar accounts.</a:t>
            </a: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15</a:t>
            </a:fld>
            <a:endParaRPr lang="en-GB"/>
          </a:p>
        </p:txBody>
      </p:sp>
    </p:spTree>
    <p:extLst>
      <p:ext uri="{BB962C8B-B14F-4D97-AF65-F5344CB8AC3E}">
        <p14:creationId xmlns:p14="http://schemas.microsoft.com/office/powerpoint/2010/main" val="45995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19</a:t>
            </a:fld>
            <a:endParaRPr lang="en-GB"/>
          </a:p>
        </p:txBody>
      </p:sp>
    </p:spTree>
    <p:extLst>
      <p:ext uri="{BB962C8B-B14F-4D97-AF65-F5344CB8AC3E}">
        <p14:creationId xmlns:p14="http://schemas.microsoft.com/office/powerpoint/2010/main" val="353688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19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5" name="Picture 14"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 name="Picture 19"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59" y="120652"/>
            <a:ext cx="1798064" cy="584990"/>
          </a:xfrm>
          <a:prstGeom prst="rect">
            <a:avLst/>
          </a:prstGeom>
        </p:spPr>
      </p:pic>
    </p:spTree>
    <p:extLst>
      <p:ext uri="{BB962C8B-B14F-4D97-AF65-F5344CB8AC3E}">
        <p14:creationId xmlns:p14="http://schemas.microsoft.com/office/powerpoint/2010/main" val="114464806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lueskydirectory.com/starter-pack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bsky.app/starter-pack/karenellab.bsky.social/3l7kxqodva426" TargetMode="External"/><Relationship Id="rId7" Type="http://schemas.openxmlformats.org/officeDocument/2006/relationships/hyperlink" Target="https://bsky.app/profile/euanlawson.social/feed/aaaldtpez375q" TargetMode="External"/><Relationship Id="rId2" Type="http://schemas.openxmlformats.org/officeDocument/2006/relationships/hyperlink" Target="https://blueskydirectory.com/starter-packs" TargetMode="External"/><Relationship Id="rId1" Type="http://schemas.openxmlformats.org/officeDocument/2006/relationships/slideLayout" Target="../slideLayouts/slideLayout3.xml"/><Relationship Id="rId6" Type="http://schemas.openxmlformats.org/officeDocument/2006/relationships/hyperlink" Target="https://bsky.app/profile/trishgreenhalgh.bsky.social/lists/3l725ewsmbp2j" TargetMode="External"/><Relationship Id="rId5" Type="http://schemas.openxmlformats.org/officeDocument/2006/relationships/hyperlink" Target="https://bsky.app/profile/amcunningham.bsky.social/lists/3l2eo2qev5f2z" TargetMode="External"/><Relationship Id="rId4" Type="http://schemas.openxmlformats.org/officeDocument/2006/relationships/hyperlink" Target="https://bsky.app/starter-pack/drsarahjwhite.bsky.social/3lavsyrpru72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unsplash.com/images" TargetMode="External"/><Relationship Id="rId1" Type="http://schemas.openxmlformats.org/officeDocument/2006/relationships/slideLayout" Target="../slideLayouts/slideLayout3.xml"/><Relationship Id="rId5" Type="http://schemas.openxmlformats.org/officeDocument/2006/relationships/hyperlink" Target="https://www.flaticon.com/" TargetMode="External"/><Relationship Id="rId4" Type="http://schemas.openxmlformats.org/officeDocument/2006/relationships/hyperlink" Target="https://www.pexel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dobe.com/uk/express/?msockid=16d84165c092699e058255e4c1b56886" TargetMode="External"/><Relationship Id="rId2" Type="http://schemas.openxmlformats.org/officeDocument/2006/relationships/hyperlink" Target="https://www.canva.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c.ox.ac.uk/files/intranet/social-media-guidance-for-academics-1.pdf" TargetMode="External"/><Relationship Id="rId2" Type="http://schemas.openxmlformats.org/officeDocument/2006/relationships/hyperlink" Target="https://www.phc.ox.ac.uk/intranet/communications" TargetMode="External"/><Relationship Id="rId1" Type="http://schemas.openxmlformats.org/officeDocument/2006/relationships/slideLayout" Target="../slideLayouts/slideLayout3.xml"/><Relationship Id="rId4" Type="http://schemas.openxmlformats.org/officeDocument/2006/relationships/hyperlink" Target="https://unioxfordnexus.sharepoint.com/sites/ADMN-UASMosaicDocumentHub/Communications/Forms/AllItems.aspx?id=%2Fsites%2FADMN%2DUASMosaicDocumentHub%2FCommunications%2FSocial%20Media%20Guidance%20from%20PAD%2Epdf&amp;parent=%2Fsites%2FADMN%2DUASMosaicDocumentHub%2FCommunic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mmunications@phc.ox.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cations.admin.ox.ac.uk/digital-communications/social/social-media-channe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bsky.app/profile/cebmoxford.bsky.social" TargetMode="External"/><Relationship Id="rId13" Type="http://schemas.openxmlformats.org/officeDocument/2006/relationships/hyperlink" Target="https://x.com/arc_oxtv" TargetMode="External"/><Relationship Id="rId3" Type="http://schemas.openxmlformats.org/officeDocument/2006/relationships/hyperlink" Target="https://www.linkedin.com/company/centre-for-evidence-based-medicine-university-of-oxford" TargetMode="External"/><Relationship Id="rId7" Type="http://schemas.openxmlformats.org/officeDocument/2006/relationships/hyperlink" Target="https://bsky.app/profile/thecfre.bsky.social" TargetMode="External"/><Relationship Id="rId12" Type="http://schemas.openxmlformats.org/officeDocument/2006/relationships/hyperlink" Target="https://x.com/OxEBHC" TargetMode="External"/><Relationship Id="rId2" Type="http://schemas.openxmlformats.org/officeDocument/2006/relationships/hyperlink" Target="https://www.linkedin.com/company/nuffield-dept-of-primary-care-health-sciences-university-of-oxford" TargetMode="External"/><Relationship Id="rId16" Type="http://schemas.openxmlformats.org/officeDocument/2006/relationships/hyperlink" Target="https://x.com/TheCfRE" TargetMode="External"/><Relationship Id="rId1" Type="http://schemas.openxmlformats.org/officeDocument/2006/relationships/slideLayout" Target="../slideLayouts/slideLayout3.xml"/><Relationship Id="rId6" Type="http://schemas.openxmlformats.org/officeDocument/2006/relationships/hyperlink" Target="https://bsky.app/profile/arc-oxtv.bsky.social" TargetMode="External"/><Relationship Id="rId11" Type="http://schemas.openxmlformats.org/officeDocument/2006/relationships/hyperlink" Target="https://x.com/OxPrimaryCare" TargetMode="External"/><Relationship Id="rId5" Type="http://schemas.openxmlformats.org/officeDocument/2006/relationships/hyperlink" Target="https://bsky.app/profile/oxprimarycare.bsky.social" TargetMode="External"/><Relationship Id="rId15" Type="http://schemas.openxmlformats.org/officeDocument/2006/relationships/hyperlink" Target="https://x.com/CebmOxford" TargetMode="External"/><Relationship Id="rId10" Type="http://schemas.openxmlformats.org/officeDocument/2006/relationships/hyperlink" Target="https://www.youtube.com/@cebmoxford6066" TargetMode="External"/><Relationship Id="rId4" Type="http://schemas.openxmlformats.org/officeDocument/2006/relationships/hyperlink" Target="https://www.linkedin.com/company/nihr-arc-oxtv/" TargetMode="External"/><Relationship Id="rId9" Type="http://schemas.openxmlformats.org/officeDocument/2006/relationships/hyperlink" Target="https://www.youtube.com/@OxPrimaryCareSci" TargetMode="External"/><Relationship Id="rId14" Type="http://schemas.openxmlformats.org/officeDocument/2006/relationships/hyperlink" Target="https://x.com/NIHR_CH_MI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476504" cy="2954655"/>
          </a:xfrm>
          <a:prstGeom prst="rect">
            <a:avLst/>
          </a:prstGeom>
          <a:solidFill>
            <a:srgbClr val="FFFFFF">
              <a:alpha val="25098"/>
            </a:srgbClr>
          </a:solidFill>
        </p:spPr>
        <p:txBody>
          <a:bodyPr wrap="square" lIns="91440" tIns="45720" rIns="91440" bIns="45720" rtlCol="0" anchor="t">
            <a:spAutoFit/>
          </a:bodyPr>
          <a:lstStyle/>
          <a:p>
            <a:r>
              <a:rPr lang="en-US" sz="4800">
                <a:solidFill>
                  <a:schemeClr val="bg1"/>
                </a:solidFill>
                <a:latin typeface="Arial"/>
                <a:cs typeface="Arial"/>
              </a:rPr>
              <a:t>NDPCHS Social Media – Overview and Guidance</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1400">
                <a:solidFill>
                  <a:schemeClr val="bg1"/>
                </a:solidFill>
                <a:latin typeface="Arial"/>
                <a:cs typeface="Arial"/>
              </a:rPr>
              <a:t>December 2024</a:t>
            </a:r>
          </a:p>
        </p:txBody>
      </p:sp>
    </p:spTree>
    <p:extLst>
      <p:ext uri="{BB962C8B-B14F-4D97-AF65-F5344CB8AC3E}">
        <p14:creationId xmlns:p14="http://schemas.microsoft.com/office/powerpoint/2010/main" val="365331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D524C3-225C-4FE7-BCC9-671462F1ABCE}"/>
              </a:ext>
            </a:extLst>
          </p:cNvPr>
          <p:cNvPicPr>
            <a:picLocks noChangeAspect="1"/>
          </p:cNvPicPr>
          <p:nvPr/>
        </p:nvPicPr>
        <p:blipFill>
          <a:blip r:embed="rId2"/>
          <a:stretch>
            <a:fillRect/>
          </a:stretch>
        </p:blipFill>
        <p:spPr>
          <a:xfrm>
            <a:off x="616372" y="960967"/>
            <a:ext cx="3411432" cy="4883150"/>
          </a:xfrm>
          <a:prstGeom prst="rect">
            <a:avLst/>
          </a:prstGeom>
        </p:spPr>
      </p:pic>
      <p:pic>
        <p:nvPicPr>
          <p:cNvPr id="8" name="Picture 7">
            <a:extLst>
              <a:ext uri="{FF2B5EF4-FFF2-40B4-BE49-F238E27FC236}">
                <a16:creationId xmlns:a16="http://schemas.microsoft.com/office/drawing/2014/main" id="{F82E0D2A-E710-4DC2-AD0C-4E6C6D7563E0}"/>
              </a:ext>
            </a:extLst>
          </p:cNvPr>
          <p:cNvPicPr>
            <a:picLocks noChangeAspect="1"/>
          </p:cNvPicPr>
          <p:nvPr/>
        </p:nvPicPr>
        <p:blipFill>
          <a:blip r:embed="rId3"/>
          <a:stretch>
            <a:fillRect/>
          </a:stretch>
        </p:blipFill>
        <p:spPr>
          <a:xfrm>
            <a:off x="4441893" y="960967"/>
            <a:ext cx="3005436" cy="4883150"/>
          </a:xfrm>
          <a:prstGeom prst="rect">
            <a:avLst/>
          </a:prstGeom>
        </p:spPr>
      </p:pic>
    </p:spTree>
    <p:extLst>
      <p:ext uri="{BB962C8B-B14F-4D97-AF65-F5344CB8AC3E}">
        <p14:creationId xmlns:p14="http://schemas.microsoft.com/office/powerpoint/2010/main" val="322256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1DACA25-F72E-6B0A-A116-28EDA7FB7E6A}"/>
              </a:ext>
            </a:extLst>
          </p:cNvPr>
          <p:cNvPicPr>
            <a:picLocks noChangeAspect="1"/>
          </p:cNvPicPr>
          <p:nvPr/>
        </p:nvPicPr>
        <p:blipFill>
          <a:blip r:embed="rId2"/>
          <a:stretch>
            <a:fillRect/>
          </a:stretch>
        </p:blipFill>
        <p:spPr>
          <a:xfrm>
            <a:off x="4734495" y="1190036"/>
            <a:ext cx="3541410" cy="4393683"/>
          </a:xfrm>
          <a:prstGeom prst="rect">
            <a:avLst/>
          </a:prstGeom>
          <a:ln>
            <a:noFill/>
          </a:ln>
        </p:spPr>
      </p:pic>
      <p:grpSp>
        <p:nvGrpSpPr>
          <p:cNvPr id="6" name="Group 5">
            <a:extLst>
              <a:ext uri="{FF2B5EF4-FFF2-40B4-BE49-F238E27FC236}">
                <a16:creationId xmlns:a16="http://schemas.microsoft.com/office/drawing/2014/main" id="{0605A0A3-FD7A-CC52-AE37-FAB604405A69}"/>
              </a:ext>
            </a:extLst>
          </p:cNvPr>
          <p:cNvGrpSpPr/>
          <p:nvPr/>
        </p:nvGrpSpPr>
        <p:grpSpPr>
          <a:xfrm>
            <a:off x="688526" y="1188231"/>
            <a:ext cx="3804608" cy="4399953"/>
            <a:chOff x="804723" y="1354095"/>
            <a:chExt cx="3696703" cy="4225625"/>
          </a:xfrm>
        </p:grpSpPr>
        <p:pic>
          <p:nvPicPr>
            <p:cNvPr id="2" name="Picture 1" descr="A person holding a medicine box&#10;&#10;Description automatically generated">
              <a:extLst>
                <a:ext uri="{FF2B5EF4-FFF2-40B4-BE49-F238E27FC236}">
                  <a16:creationId xmlns:a16="http://schemas.microsoft.com/office/drawing/2014/main" id="{A7E0D22D-EAFA-85D0-F0C3-DA33CFB922B9}"/>
                </a:ext>
              </a:extLst>
            </p:cNvPr>
            <p:cNvPicPr>
              <a:picLocks noChangeAspect="1"/>
            </p:cNvPicPr>
            <p:nvPr/>
          </p:nvPicPr>
          <p:blipFill>
            <a:blip r:embed="rId3"/>
            <a:srcRect t="30860" r="-235"/>
            <a:stretch/>
          </p:blipFill>
          <p:spPr>
            <a:xfrm>
              <a:off x="804723" y="2541940"/>
              <a:ext cx="3687326" cy="3037780"/>
            </a:xfrm>
            <a:prstGeom prst="rect">
              <a:avLst/>
            </a:prstGeom>
            <a:ln>
              <a:noFill/>
            </a:ln>
          </p:spPr>
        </p:pic>
        <p:pic>
          <p:nvPicPr>
            <p:cNvPr id="4" name="Picture 3" descr="A person holding a medicine box&#10;&#10;Description automatically generated">
              <a:extLst>
                <a:ext uri="{FF2B5EF4-FFF2-40B4-BE49-F238E27FC236}">
                  <a16:creationId xmlns:a16="http://schemas.microsoft.com/office/drawing/2014/main" id="{AB8A3331-9935-43A3-BB57-FBB93BF6B663}"/>
                </a:ext>
              </a:extLst>
            </p:cNvPr>
            <p:cNvPicPr>
              <a:picLocks noChangeAspect="1"/>
            </p:cNvPicPr>
            <p:nvPr/>
          </p:nvPicPr>
          <p:blipFill>
            <a:blip r:embed="rId3"/>
            <a:srcRect r="-471" b="72750"/>
            <a:stretch/>
          </p:blipFill>
          <p:spPr>
            <a:xfrm>
              <a:off x="805433" y="1354095"/>
              <a:ext cx="3695993" cy="1197297"/>
            </a:xfrm>
            <a:prstGeom prst="rect">
              <a:avLst/>
            </a:prstGeom>
            <a:ln>
              <a:noFill/>
            </a:ln>
          </p:spPr>
        </p:pic>
      </p:grpSp>
    </p:spTree>
    <p:extLst>
      <p:ext uri="{BB962C8B-B14F-4D97-AF65-F5344CB8AC3E}">
        <p14:creationId xmlns:p14="http://schemas.microsoft.com/office/powerpoint/2010/main" val="41458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5DD6C-7F3D-4F54-BADD-F54B797264FB}"/>
              </a:ext>
            </a:extLst>
          </p:cNvPr>
          <p:cNvPicPr>
            <a:picLocks noChangeAspect="1"/>
          </p:cNvPicPr>
          <p:nvPr/>
        </p:nvPicPr>
        <p:blipFill>
          <a:blip r:embed="rId2"/>
          <a:stretch>
            <a:fillRect/>
          </a:stretch>
        </p:blipFill>
        <p:spPr>
          <a:xfrm>
            <a:off x="200874" y="1416831"/>
            <a:ext cx="4016332" cy="3534153"/>
          </a:xfrm>
          <a:prstGeom prst="rect">
            <a:avLst/>
          </a:prstGeom>
        </p:spPr>
      </p:pic>
      <p:pic>
        <p:nvPicPr>
          <p:cNvPr id="5" name="Picture 4">
            <a:extLst>
              <a:ext uri="{FF2B5EF4-FFF2-40B4-BE49-F238E27FC236}">
                <a16:creationId xmlns:a16="http://schemas.microsoft.com/office/drawing/2014/main" id="{AA9CBCF7-DF90-451D-B88C-112B9739B171}"/>
              </a:ext>
            </a:extLst>
          </p:cNvPr>
          <p:cNvPicPr>
            <a:picLocks noChangeAspect="1"/>
          </p:cNvPicPr>
          <p:nvPr/>
        </p:nvPicPr>
        <p:blipFill>
          <a:blip r:embed="rId3"/>
          <a:stretch>
            <a:fillRect/>
          </a:stretch>
        </p:blipFill>
        <p:spPr>
          <a:xfrm>
            <a:off x="4423558" y="1364632"/>
            <a:ext cx="3913157" cy="3638550"/>
          </a:xfrm>
          <a:prstGeom prst="rect">
            <a:avLst/>
          </a:prstGeom>
        </p:spPr>
      </p:pic>
    </p:spTree>
    <p:extLst>
      <p:ext uri="{BB962C8B-B14F-4D97-AF65-F5344CB8AC3E}">
        <p14:creationId xmlns:p14="http://schemas.microsoft.com/office/powerpoint/2010/main" val="16481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C0CEE-B00D-4D65-8B85-735CB1AD24BF}"/>
              </a:ext>
            </a:extLst>
          </p:cNvPr>
          <p:cNvSpPr txBox="1"/>
          <p:nvPr/>
        </p:nvSpPr>
        <p:spPr>
          <a:xfrm>
            <a:off x="1330522" y="2596858"/>
            <a:ext cx="5743658" cy="215443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How can I build connections with the right audiences?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A77731-130D-47EB-BD94-C486F5FAB5A8}"/>
              </a:ext>
            </a:extLst>
          </p:cNvPr>
          <p:cNvSpPr txBox="1"/>
          <p:nvPr/>
        </p:nvSpPr>
        <p:spPr>
          <a:xfrm>
            <a:off x="495300" y="1208027"/>
            <a:ext cx="3098800"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Use the search bar to connect with or follow networks, groups, organisations and individuals who are relevant to your field of research </a:t>
            </a:r>
          </a:p>
        </p:txBody>
      </p:sp>
      <p:sp>
        <p:nvSpPr>
          <p:cNvPr id="4" name="TextBox 3">
            <a:extLst>
              <a:ext uri="{FF2B5EF4-FFF2-40B4-BE49-F238E27FC236}">
                <a16:creationId xmlns:a16="http://schemas.microsoft.com/office/drawing/2014/main" id="{7F2F5D98-672A-4D98-9984-AFFEAB2C44FB}"/>
              </a:ext>
            </a:extLst>
          </p:cNvPr>
          <p:cNvSpPr txBox="1"/>
          <p:nvPr/>
        </p:nvSpPr>
        <p:spPr>
          <a:xfrm>
            <a:off x="4996072" y="923522"/>
            <a:ext cx="3098800" cy="1246495"/>
          </a:xfrm>
          <a:prstGeom prst="rect">
            <a:avLst/>
          </a:prstGeom>
          <a:noFill/>
        </p:spPr>
        <p:txBody>
          <a:bodyPr wrap="square" lIns="91440" tIns="45720" rIns="91440" bIns="45720" rtlCol="0" anchor="t">
            <a:spAutoFit/>
          </a:bodyPr>
          <a:lstStyle/>
          <a:p>
            <a:r>
              <a:rPr lang="en-GB" sz="1500">
                <a:latin typeface="Arial"/>
                <a:cs typeface="Arial"/>
              </a:rPr>
              <a:t>View connections/followers of people you are following and also see who they follow on </a:t>
            </a:r>
            <a:r>
              <a:rPr lang="en-GB" sz="1500" err="1">
                <a:latin typeface="Arial"/>
                <a:cs typeface="Arial"/>
              </a:rPr>
              <a:t>Bluesky</a:t>
            </a:r>
            <a:r>
              <a:rPr lang="en-GB" sz="1500">
                <a:latin typeface="Arial"/>
                <a:cs typeface="Arial"/>
              </a:rPr>
              <a:t> and X/Twitter, to find new, relevant people to engage with</a:t>
            </a:r>
          </a:p>
        </p:txBody>
      </p:sp>
      <p:sp>
        <p:nvSpPr>
          <p:cNvPr id="5" name="TextBox 4">
            <a:extLst>
              <a:ext uri="{FF2B5EF4-FFF2-40B4-BE49-F238E27FC236}">
                <a16:creationId xmlns:a16="http://schemas.microsoft.com/office/drawing/2014/main" id="{630CC8CF-8082-4265-9464-66F9EBB1F049}"/>
              </a:ext>
            </a:extLst>
          </p:cNvPr>
          <p:cNvSpPr txBox="1"/>
          <p:nvPr/>
        </p:nvSpPr>
        <p:spPr>
          <a:xfrm>
            <a:off x="1671288" y="4893630"/>
            <a:ext cx="2354263"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Make use of </a:t>
            </a:r>
            <a:r>
              <a:rPr lang="en-GB" sz="1500">
                <a:latin typeface="Arial" panose="020B0604020202020204" pitchFamily="34" charset="0"/>
                <a:cs typeface="Arial" panose="020B0604020202020204" pitchFamily="34" charset="0"/>
                <a:hlinkClick r:id="rId3"/>
              </a:rPr>
              <a:t>Bluesky’s starter packs</a:t>
            </a:r>
            <a:r>
              <a:rPr lang="en-GB" sz="1500">
                <a:latin typeface="Arial" panose="020B0604020202020204" pitchFamily="34" charset="0"/>
                <a:cs typeface="Arial" panose="020B0604020202020204" pitchFamily="34" charset="0"/>
              </a:rPr>
              <a:t>, X/Twitter’s follower suggestions and LinkedIn’s ‘other people also viewed…’</a:t>
            </a:r>
          </a:p>
        </p:txBody>
      </p:sp>
      <p:sp>
        <p:nvSpPr>
          <p:cNvPr id="6" name="TextBox 5">
            <a:extLst>
              <a:ext uri="{FF2B5EF4-FFF2-40B4-BE49-F238E27FC236}">
                <a16:creationId xmlns:a16="http://schemas.microsoft.com/office/drawing/2014/main" id="{AF10EA33-4A78-4986-B0EF-5F52D34C13D8}"/>
              </a:ext>
            </a:extLst>
          </p:cNvPr>
          <p:cNvSpPr txBox="1"/>
          <p:nvPr/>
        </p:nvSpPr>
        <p:spPr>
          <a:xfrm>
            <a:off x="6673238" y="2819996"/>
            <a:ext cx="1917338" cy="1708160"/>
          </a:xfrm>
          <a:prstGeom prst="rect">
            <a:avLst/>
          </a:prstGeom>
          <a:noFill/>
        </p:spPr>
        <p:txBody>
          <a:bodyPr wrap="square" lIns="91440" tIns="45720" rIns="91440" bIns="45720" rtlCol="0" anchor="t">
            <a:spAutoFit/>
          </a:bodyPr>
          <a:lstStyle/>
          <a:p>
            <a:r>
              <a:rPr lang="en-GB" sz="1500">
                <a:latin typeface="Arial"/>
                <a:cs typeface="Arial"/>
              </a:rPr>
              <a:t>View an individual's list of connections, influencers, companies and groups on LinkedIn to amplify reach of key audience </a:t>
            </a:r>
            <a:endParaRPr lang="en-GB" sz="15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90C2AD-AF84-47FB-B69E-335DEEA74851}"/>
              </a:ext>
            </a:extLst>
          </p:cNvPr>
          <p:cNvSpPr txBox="1"/>
          <p:nvPr/>
        </p:nvSpPr>
        <p:spPr>
          <a:xfrm>
            <a:off x="6121558" y="5151230"/>
            <a:ext cx="2668977" cy="784830"/>
          </a:xfrm>
          <a:prstGeom prst="rect">
            <a:avLst/>
          </a:prstGeom>
          <a:noFill/>
        </p:spPr>
        <p:txBody>
          <a:bodyPr wrap="square" lIns="91440" tIns="45720" rIns="91440" bIns="45720" rtlCol="0" anchor="t">
            <a:spAutoFit/>
          </a:bodyPr>
          <a:lstStyle/>
          <a:p>
            <a:r>
              <a:rPr lang="en-GB" sz="1500">
                <a:latin typeface="Arial"/>
                <a:cs typeface="Arial"/>
              </a:rPr>
              <a:t>@mention other groups/networks/individuals where relevant</a:t>
            </a:r>
          </a:p>
        </p:txBody>
      </p:sp>
      <p:sp>
        <p:nvSpPr>
          <p:cNvPr id="8" name="TextBox 7">
            <a:extLst>
              <a:ext uri="{FF2B5EF4-FFF2-40B4-BE49-F238E27FC236}">
                <a16:creationId xmlns:a16="http://schemas.microsoft.com/office/drawing/2014/main" id="{B3666710-8103-4E5B-802D-FC837AE323AA}"/>
              </a:ext>
            </a:extLst>
          </p:cNvPr>
          <p:cNvSpPr txBox="1"/>
          <p:nvPr/>
        </p:nvSpPr>
        <p:spPr>
          <a:xfrm>
            <a:off x="152748" y="2677710"/>
            <a:ext cx="1688820" cy="1477328"/>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Comment on, share, repost, like, quote posts of others that are relevant to your research</a:t>
            </a:r>
          </a:p>
        </p:txBody>
      </p:sp>
      <p:cxnSp>
        <p:nvCxnSpPr>
          <p:cNvPr id="9" name="Straight Arrow Connector 8">
            <a:extLst>
              <a:ext uri="{FF2B5EF4-FFF2-40B4-BE49-F238E27FC236}">
                <a16:creationId xmlns:a16="http://schemas.microsoft.com/office/drawing/2014/main" id="{D022987B-974D-4A0A-8660-A8DC59489C08}"/>
              </a:ext>
            </a:extLst>
          </p:cNvPr>
          <p:cNvCxnSpPr/>
          <p:nvPr/>
        </p:nvCxnSpPr>
        <p:spPr>
          <a:xfrm flipV="1">
            <a:off x="4689757" y="2191340"/>
            <a:ext cx="268320" cy="41313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98F1D5-C2E5-4ACD-816B-7A8DA67D1317}"/>
              </a:ext>
            </a:extLst>
          </p:cNvPr>
          <p:cNvCxnSpPr>
            <a:cxnSpLocks/>
          </p:cNvCxnSpPr>
          <p:nvPr/>
        </p:nvCxnSpPr>
        <p:spPr>
          <a:xfrm flipH="1" flipV="1">
            <a:off x="2892165" y="2239872"/>
            <a:ext cx="348368" cy="48190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2A9D262-8F97-47D9-8D46-AC99EFA877DA}"/>
              </a:ext>
            </a:extLst>
          </p:cNvPr>
          <p:cNvCxnSpPr>
            <a:cxnSpLocks/>
          </p:cNvCxnSpPr>
          <p:nvPr/>
        </p:nvCxnSpPr>
        <p:spPr>
          <a:xfrm flipH="1">
            <a:off x="1734720" y="3200155"/>
            <a:ext cx="62346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A6DA052-B4E8-4023-A5AF-FD3236596D13}"/>
              </a:ext>
            </a:extLst>
          </p:cNvPr>
          <p:cNvCxnSpPr>
            <a:cxnSpLocks/>
          </p:cNvCxnSpPr>
          <p:nvPr/>
        </p:nvCxnSpPr>
        <p:spPr>
          <a:xfrm flipH="1">
            <a:off x="3876726" y="4456153"/>
            <a:ext cx="604682" cy="63761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799060E-76C8-43A7-B327-DD97467CAAB8}"/>
              </a:ext>
            </a:extLst>
          </p:cNvPr>
          <p:cNvCxnSpPr>
            <a:cxnSpLocks/>
          </p:cNvCxnSpPr>
          <p:nvPr/>
        </p:nvCxnSpPr>
        <p:spPr>
          <a:xfrm>
            <a:off x="5687025" y="4500716"/>
            <a:ext cx="810744" cy="54849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7A70A89-852E-41CE-AFDD-8B92BE3DFFE3}"/>
              </a:ext>
            </a:extLst>
          </p:cNvPr>
          <p:cNvCxnSpPr/>
          <p:nvPr/>
        </p:nvCxnSpPr>
        <p:spPr>
          <a:xfrm>
            <a:off x="6124928" y="3898044"/>
            <a:ext cx="481139" cy="24458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80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30D3-C4FF-4763-B57A-99406A9AD7F2}"/>
              </a:ext>
            </a:extLst>
          </p:cNvPr>
          <p:cNvSpPr txBox="1"/>
          <p:nvPr/>
        </p:nvSpPr>
        <p:spPr>
          <a:xfrm>
            <a:off x="632303" y="1293220"/>
            <a:ext cx="691550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Who to follow on </a:t>
            </a:r>
            <a:r>
              <a:rPr lang="en-US" sz="4000" err="1">
                <a:latin typeface="Arial" panose="020B0604020202020204" pitchFamily="34" charset="0"/>
                <a:cs typeface="Arial" panose="020B0604020202020204" pitchFamily="34" charset="0"/>
              </a:rPr>
              <a:t>Bluesky</a:t>
            </a:r>
            <a:endParaRPr lang="en-US" sz="4000">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A8DAAE-2D3E-453C-BB98-D8700D4B1BEA}"/>
              </a:ext>
            </a:extLst>
          </p:cNvPr>
          <p:cNvSpPr txBox="1"/>
          <p:nvPr/>
        </p:nvSpPr>
        <p:spPr>
          <a:xfrm>
            <a:off x="513711" y="1992356"/>
            <a:ext cx="7613340" cy="3539430"/>
          </a:xfrm>
          <a:prstGeom prst="rect">
            <a:avLst/>
          </a:prstGeom>
          <a:noFill/>
        </p:spPr>
        <p:txBody>
          <a:bodyPr wrap="square" lIns="91440" tIns="45720" rIns="91440" bIns="45720" rtlCol="0" anchor="t">
            <a:spAutoFit/>
          </a:bodyPr>
          <a:lstStyle/>
          <a:p>
            <a:pPr marL="179705" indent="-179705">
              <a:buFont typeface="Arial"/>
              <a:buChar char="•"/>
            </a:pPr>
            <a:r>
              <a:rPr lang="en-US" sz="1600" dirty="0">
                <a:latin typeface="Arial" panose="020B0604020202020204" pitchFamily="34" charset="0"/>
                <a:cs typeface="Arial" panose="020B0604020202020204" pitchFamily="34" charset="0"/>
              </a:rPr>
              <a:t>Starter packs are lists of accounts, grouped by topics they frequently post about. You can easily choose to follow all users in a starter pack by clicking the ‘Follow all’ button.</a:t>
            </a:r>
            <a:endParaRPr lang="en-US" dirty="0"/>
          </a:p>
          <a:p>
            <a:pPr marL="774700" lvl="1" indent="-342900">
              <a:buFontTx/>
              <a:buChar char="-"/>
            </a:pPr>
            <a:r>
              <a:rPr lang="en-US" sz="1600" dirty="0">
                <a:latin typeface="Arial"/>
                <a:cs typeface="Arial"/>
              </a:rPr>
              <a:t>Use the </a:t>
            </a:r>
            <a:r>
              <a:rPr lang="en-GB" sz="1600" b="0" i="0" dirty="0">
                <a:solidFill>
                  <a:srgbClr val="0B0F14"/>
                </a:solidFill>
                <a:effectLst/>
                <a:latin typeface="Arial"/>
                <a:cs typeface="Arial"/>
              </a:rPr>
              <a:t>searchable </a:t>
            </a:r>
            <a:r>
              <a:rPr lang="en-GB" sz="1600" b="0" i="0" dirty="0">
                <a:solidFill>
                  <a:srgbClr val="0B0F14"/>
                </a:solidFill>
                <a:effectLst/>
                <a:latin typeface="Arial"/>
                <a:cs typeface="Arial"/>
                <a:hlinkClick r:id="rId2"/>
              </a:rPr>
              <a:t>directory of starter packs</a:t>
            </a:r>
            <a:endParaRPr lang="en-GB" sz="1600" b="0" i="0" dirty="0">
              <a:solidFill>
                <a:srgbClr val="0B0F14"/>
              </a:solidFill>
              <a:effectLst/>
              <a:latin typeface="Arial"/>
              <a:cs typeface="Arial"/>
            </a:endParaRPr>
          </a:p>
          <a:p>
            <a:pPr marL="774700" lvl="1" indent="-342900">
              <a:buFontTx/>
              <a:buChar char="-"/>
            </a:pPr>
            <a:r>
              <a:rPr lang="en-GB" sz="1600" dirty="0">
                <a:solidFill>
                  <a:srgbClr val="0B0F14"/>
                </a:solidFill>
                <a:latin typeface="Arial"/>
                <a:cs typeface="Arial"/>
              </a:rPr>
              <a:t>Try: </a:t>
            </a:r>
            <a:r>
              <a:rPr lang="en-GB" sz="1600" dirty="0">
                <a:solidFill>
                  <a:srgbClr val="0B0F14"/>
                </a:solidFill>
                <a:latin typeface="Arial"/>
                <a:cs typeface="Arial"/>
                <a:hlinkClick r:id="rId3"/>
              </a:rPr>
              <a:t>Primary Care Starter Pack</a:t>
            </a:r>
            <a:r>
              <a:rPr lang="en-GB" sz="1600" dirty="0">
                <a:solidFill>
                  <a:srgbClr val="0B0F14"/>
                </a:solidFill>
                <a:latin typeface="Arial"/>
                <a:cs typeface="Arial"/>
              </a:rPr>
              <a:t>, </a:t>
            </a:r>
            <a:r>
              <a:rPr lang="en-GB" sz="1600" dirty="0">
                <a:solidFill>
                  <a:srgbClr val="0B0F14"/>
                </a:solidFill>
                <a:latin typeface="Arial"/>
                <a:cs typeface="Arial"/>
                <a:hlinkClick r:id="rId4"/>
              </a:rPr>
              <a:t>Healthcare Communication</a:t>
            </a:r>
            <a:endParaRPr lang="en-GB" sz="1600" dirty="0">
              <a:solidFill>
                <a:srgbClr val="0B0F14"/>
              </a:solidFill>
              <a:latin typeface="Arial"/>
              <a:cs typeface="Arial"/>
            </a:endParaRPr>
          </a:p>
          <a:p>
            <a:pPr marL="774700" lvl="1" indent="-342900">
              <a:buFontTx/>
              <a:buChar char="-"/>
            </a:pPr>
            <a:r>
              <a:rPr lang="en-GB" sz="1600" b="0" i="0" dirty="0">
                <a:solidFill>
                  <a:srgbClr val="0B0F14"/>
                </a:solidFill>
                <a:effectLst/>
                <a:latin typeface="Arial"/>
                <a:cs typeface="Arial"/>
              </a:rPr>
              <a:t>Can’t find the right starter pack for you? Create one under the ‘Starter Packs’ tab on your profile.</a:t>
            </a:r>
          </a:p>
          <a:p>
            <a:pPr marL="431800" lvl="1"/>
            <a:endParaRPr lang="en-GB" sz="1600" b="0" i="0" dirty="0">
              <a:solidFill>
                <a:srgbClr val="0B0F14"/>
              </a:solidFill>
              <a:effectLst/>
              <a:latin typeface="Arial"/>
              <a:cs typeface="Arial"/>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Feeds are curated collections of posts group by a certain topic, often based on a hashtag or an emoji, or created by users.</a:t>
            </a:r>
          </a:p>
          <a:p>
            <a:pPr marL="774700" lvl="1" indent="-342900">
              <a:buFontTx/>
              <a:buChar char="-"/>
            </a:pPr>
            <a:r>
              <a:rPr lang="en-GB" sz="1600" dirty="0">
                <a:latin typeface="Arial" panose="020B0604020202020204" pitchFamily="34" charset="0"/>
                <a:cs typeface="Arial" panose="020B0604020202020204" pitchFamily="34" charset="0"/>
              </a:rPr>
              <a:t>Find new feeds in the main menu and check up on feeds you follow via the tab on your profile.</a:t>
            </a:r>
          </a:p>
          <a:p>
            <a:pPr marL="774700" lvl="1" indent="-342900">
              <a:buFontTx/>
              <a:buChar char="-"/>
            </a:pPr>
            <a:r>
              <a:rPr lang="en-GB" sz="1600" dirty="0">
                <a:solidFill>
                  <a:srgbClr val="0B0F14"/>
                </a:solidFill>
                <a:latin typeface="Arial"/>
                <a:cs typeface="Arial"/>
              </a:rPr>
              <a:t>Try: </a:t>
            </a:r>
            <a:r>
              <a:rPr lang="en-GB" sz="1600" b="0" i="0" dirty="0">
                <a:solidFill>
                  <a:srgbClr val="0B0F14"/>
                </a:solidFill>
                <a:effectLst/>
                <a:latin typeface="Arial"/>
                <a:cs typeface="Arial"/>
              </a:rPr>
              <a:t>#AcademicSky, </a:t>
            </a:r>
            <a:r>
              <a:rPr lang="en-GB" sz="1600" b="0" i="0" dirty="0">
                <a:solidFill>
                  <a:srgbClr val="0B0F14"/>
                </a:solidFill>
                <a:effectLst/>
                <a:latin typeface="Arial"/>
                <a:cs typeface="Arial"/>
                <a:hlinkClick r:id="rId5"/>
              </a:rPr>
              <a:t>Digital Health</a:t>
            </a:r>
            <a:r>
              <a:rPr lang="en-GB" sz="1600" b="0" i="0" dirty="0">
                <a:solidFill>
                  <a:srgbClr val="0B0F14"/>
                </a:solidFill>
                <a:effectLst/>
                <a:latin typeface="Arial"/>
                <a:cs typeface="Arial"/>
              </a:rPr>
              <a:t>, </a:t>
            </a:r>
            <a:r>
              <a:rPr lang="en-GB" sz="1600" b="0" i="0" dirty="0">
                <a:solidFill>
                  <a:srgbClr val="0B0F14"/>
                </a:solidFill>
                <a:effectLst/>
                <a:latin typeface="Arial"/>
                <a:cs typeface="Arial"/>
                <a:hlinkClick r:id="rId6"/>
              </a:rPr>
              <a:t>Qualitative Health Research</a:t>
            </a:r>
            <a:r>
              <a:rPr lang="en-GB" sz="1600" b="0" i="0" dirty="0">
                <a:solidFill>
                  <a:srgbClr val="0B0F14"/>
                </a:solidFill>
                <a:effectLst/>
                <a:latin typeface="Arial"/>
                <a:cs typeface="Arial"/>
              </a:rPr>
              <a:t>, </a:t>
            </a:r>
            <a:r>
              <a:rPr lang="en-GB" sz="1600" b="0" i="0" dirty="0">
                <a:solidFill>
                  <a:srgbClr val="0B0F14"/>
                </a:solidFill>
                <a:effectLst/>
                <a:latin typeface="Arial"/>
                <a:cs typeface="Arial"/>
                <a:hlinkClick r:id="rId7"/>
              </a:rPr>
              <a:t>GP and Primary Care</a:t>
            </a:r>
            <a:endParaRPr lang="en-GB" sz="1600" dirty="0">
              <a:solidFill>
                <a:srgbClr val="0B0F14"/>
              </a:solidFill>
              <a:latin typeface="Arial"/>
              <a:cs typeface="Arial"/>
            </a:endParaRPr>
          </a:p>
        </p:txBody>
      </p:sp>
    </p:spTree>
    <p:extLst>
      <p:ext uri="{BB962C8B-B14F-4D97-AF65-F5344CB8AC3E}">
        <p14:creationId xmlns:p14="http://schemas.microsoft.com/office/powerpoint/2010/main" val="64467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Additional tips &amp; tricks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58586"/>
            <a:ext cx="6701947" cy="381642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Use URL shorteners</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Use </a:t>
            </a:r>
            <a:r>
              <a:rPr lang="en-US" sz="2400" err="1">
                <a:latin typeface="Arial" panose="020B0604020202020204" pitchFamily="34" charset="0"/>
                <a:cs typeface="Arial" panose="020B0604020202020204" pitchFamily="34" charset="0"/>
              </a:rPr>
              <a:t>ChatGPT</a:t>
            </a:r>
            <a:r>
              <a:rPr lang="en-US" sz="2400">
                <a:latin typeface="Arial" panose="020B0604020202020204" pitchFamily="34" charset="0"/>
                <a:cs typeface="Arial" panose="020B0604020202020204" pitchFamily="34" charset="0"/>
              </a:rPr>
              <a:t> for alt text creation</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Pin important posts to your profile</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Reply to all comments on your posts with at least four words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Post no more than once a day on LinkedIn; however, </a:t>
            </a:r>
            <a:r>
              <a:rPr lang="en-US" sz="2400" err="1">
                <a:latin typeface="Arial" panose="020B0604020202020204" pitchFamily="34" charset="0"/>
                <a:cs typeface="Arial" panose="020B0604020202020204" pitchFamily="34" charset="0"/>
              </a:rPr>
              <a:t>Bluesky</a:t>
            </a:r>
            <a:r>
              <a:rPr lang="en-US" sz="2400">
                <a:latin typeface="Arial" panose="020B0604020202020204" pitchFamily="34" charset="0"/>
                <a:cs typeface="Arial" panose="020B0604020202020204" pitchFamily="34" charset="0"/>
              </a:rPr>
              <a:t> and Twitter/X welcome at least one post per day</a:t>
            </a:r>
          </a:p>
        </p:txBody>
      </p:sp>
    </p:spTree>
    <p:extLst>
      <p:ext uri="{BB962C8B-B14F-4D97-AF65-F5344CB8AC3E}">
        <p14:creationId xmlns:p14="http://schemas.microsoft.com/office/powerpoint/2010/main" val="341772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Royalty free image libraries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358586"/>
            <a:ext cx="5743658" cy="2146742"/>
          </a:xfrm>
          <a:prstGeom prst="rect">
            <a:avLst/>
          </a:prstGeom>
          <a:noFill/>
        </p:spPr>
        <p:txBody>
          <a:bodyPr wrap="square" rtlCol="0">
            <a:spAutoFit/>
          </a:bodyPr>
          <a:lstStyle/>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2"/>
              </a:rPr>
              <a:t>Unsplash</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3"/>
              </a:rPr>
              <a:t>Pixabay</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4"/>
              </a:rPr>
              <a:t>Pexels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5"/>
              </a:rPr>
              <a:t>Flaticon</a:t>
            </a:r>
            <a:r>
              <a:rPr lang="en-US" sz="2400">
                <a:latin typeface="Arial" panose="020B0604020202020204" pitchFamily="34" charset="0"/>
                <a:cs typeface="Arial" panose="020B0604020202020204" pitchFamily="34" charset="0"/>
              </a:rPr>
              <a:t> – for icons</a:t>
            </a:r>
          </a:p>
        </p:txBody>
      </p:sp>
    </p:spTree>
    <p:extLst>
      <p:ext uri="{BB962C8B-B14F-4D97-AF65-F5344CB8AC3E}">
        <p14:creationId xmlns:p14="http://schemas.microsoft.com/office/powerpoint/2010/main" val="233970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Best free tools for creating social media graphics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836956"/>
            <a:ext cx="5743658" cy="1023357"/>
          </a:xfrm>
          <a:prstGeom prst="rect">
            <a:avLst/>
          </a:prstGeom>
          <a:noFill/>
        </p:spPr>
        <p:txBody>
          <a:bodyPr wrap="square" rtlCol="0">
            <a:spAutoFit/>
          </a:bodyPr>
          <a:lstStyle/>
          <a:p>
            <a:pPr marL="180000" indent="-180000">
              <a:spcAft>
                <a:spcPts val="1500"/>
              </a:spcAft>
              <a:buFont typeface="Arial"/>
              <a:buChar char="•"/>
            </a:pPr>
            <a:r>
              <a:rPr lang="en-US" sz="2400" dirty="0">
                <a:latin typeface="Arial" panose="020B0604020202020204" pitchFamily="34" charset="0"/>
                <a:cs typeface="Arial" panose="020B0604020202020204" pitchFamily="34" charset="0"/>
                <a:hlinkClick r:id="rId2"/>
              </a:rPr>
              <a:t>Canva</a:t>
            </a:r>
            <a:endParaRPr lang="en-US" sz="2400" dirty="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dirty="0">
                <a:latin typeface="Arial" panose="020B0604020202020204" pitchFamily="34" charset="0"/>
                <a:cs typeface="Arial" panose="020B0604020202020204" pitchFamily="34" charset="0"/>
                <a:hlinkClick r:id="rId3"/>
              </a:rPr>
              <a:t>Adobe Spark</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216550"/>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Communications Intranet</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Social media guidance for academics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PAD social media guidance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85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576396" cy="1569660"/>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Questions?</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20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communications@phc.ox.ac.uk</a:t>
            </a:r>
            <a:r>
              <a:rPr lang="en-US" sz="200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6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Contents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97058"/>
            <a:ext cx="7683267" cy="4093428"/>
          </a:xfrm>
          <a:prstGeom prst="rect">
            <a:avLst/>
          </a:prstGeom>
          <a:noFill/>
        </p:spPr>
        <p:txBody>
          <a:bodyPr wrap="square" rtlCol="0">
            <a:spAutoFit/>
          </a:bodyPr>
          <a:lstStyle/>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Why does NDPCHS use social media?</a:t>
            </a:r>
            <a:endParaRPr lang="en-US" sz="2300" dirty="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What social media channels does the Department use?</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What are the Department’s social media channels?</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What are the key benefits of using social media (for researchers)?</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Social media best practice – tips and tricks</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Further guidance and links</a:t>
            </a:r>
          </a:p>
          <a:p>
            <a:pPr marL="180000" indent="-180000">
              <a:spcAft>
                <a:spcPts val="1500"/>
              </a:spcAft>
              <a:buFont typeface="Arial"/>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0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Purpose of social media</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87011" y="2220204"/>
            <a:ext cx="7128374" cy="3431709"/>
          </a:xfrm>
          <a:prstGeom prst="rect">
            <a:avLst/>
          </a:prstGeom>
          <a:noFill/>
        </p:spPr>
        <p:txBody>
          <a:bodyPr wrap="square" rtlCol="0">
            <a:spAutoFit/>
          </a:bodyPr>
          <a:lstStyle/>
          <a:p>
            <a:pPr marL="180000" indent="-180000">
              <a:spcAft>
                <a:spcPts val="1500"/>
              </a:spcAft>
              <a:buFont typeface="Arial"/>
              <a:buChar char="•"/>
            </a:pPr>
            <a:r>
              <a:rPr lang="en-GB" sz="2400" dirty="0">
                <a:latin typeface="Arial" panose="020B0604020202020204" pitchFamily="34" charset="0"/>
                <a:cs typeface="Arial" panose="020B0604020202020204" pitchFamily="34" charset="0"/>
              </a:rPr>
              <a:t>Social media is an integral part of our overall communications. It:</a:t>
            </a:r>
          </a:p>
          <a:p>
            <a:pPr marL="612100" lvl="1" indent="-180000">
              <a:spcAft>
                <a:spcPts val="1500"/>
              </a:spcAft>
              <a:buFont typeface="Arial"/>
              <a:buChar char="•"/>
            </a:pPr>
            <a:r>
              <a:rPr lang="en-GB" sz="2400" dirty="0">
                <a:latin typeface="Arial" panose="020B0604020202020204" pitchFamily="34" charset="0"/>
                <a:cs typeface="Arial" panose="020B0604020202020204" pitchFamily="34" charset="0"/>
              </a:rPr>
              <a:t>Supports the Department’s business goals of: research; teaching and training; people and culture, and development.</a:t>
            </a:r>
            <a:r>
              <a:rPr lang="en-US" sz="2400" dirty="0">
                <a:latin typeface="Arial" panose="020B0604020202020204" pitchFamily="34" charset="0"/>
                <a:cs typeface="Arial" panose="020B0604020202020204" pitchFamily="34" charset="0"/>
              </a:rPr>
              <a:t> </a:t>
            </a:r>
          </a:p>
          <a:p>
            <a:pPr marL="612100" lvl="1" indent="-180000">
              <a:spcAft>
                <a:spcPts val="1500"/>
              </a:spcAft>
              <a:buFont typeface="Arial"/>
              <a:buChar char="•"/>
            </a:pPr>
            <a:r>
              <a:rPr lang="en-GB" sz="2400" dirty="0">
                <a:latin typeface="Arial" panose="020B0604020202020204" pitchFamily="34" charset="0"/>
                <a:cs typeface="Arial" panose="020B0604020202020204" pitchFamily="34" charset="0"/>
              </a:rPr>
              <a:t>Helps raise awareness about activity in the Department, building and supporting our reputation as leaders in the field.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3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273" y="806658"/>
            <a:ext cx="781612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channels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DA977A-737D-4577-8960-9FB59438F896}"/>
              </a:ext>
            </a:extLst>
          </p:cNvPr>
          <p:cNvGraphicFramePr>
            <a:graphicFrameLocks noGrp="1"/>
          </p:cNvGraphicFramePr>
          <p:nvPr>
            <p:extLst>
              <p:ext uri="{D42A27DB-BD31-4B8C-83A1-F6EECF244321}">
                <p14:modId xmlns:p14="http://schemas.microsoft.com/office/powerpoint/2010/main" val="3979821629"/>
              </p:ext>
            </p:extLst>
          </p:nvPr>
        </p:nvGraphicFramePr>
        <p:xfrm>
          <a:off x="153302" y="1534788"/>
          <a:ext cx="8256099" cy="3258417"/>
        </p:xfrm>
        <a:graphic>
          <a:graphicData uri="http://schemas.openxmlformats.org/drawingml/2006/table">
            <a:tbl>
              <a:tblPr/>
              <a:tblGrid>
                <a:gridCol w="958334">
                  <a:extLst>
                    <a:ext uri="{9D8B030D-6E8A-4147-A177-3AD203B41FA5}">
                      <a16:colId xmlns:a16="http://schemas.microsoft.com/office/drawing/2014/main" val="4074571455"/>
                    </a:ext>
                  </a:extLst>
                </a:gridCol>
                <a:gridCol w="3143890">
                  <a:extLst>
                    <a:ext uri="{9D8B030D-6E8A-4147-A177-3AD203B41FA5}">
                      <a16:colId xmlns:a16="http://schemas.microsoft.com/office/drawing/2014/main" val="1426264240"/>
                    </a:ext>
                  </a:extLst>
                </a:gridCol>
                <a:gridCol w="4153875">
                  <a:extLst>
                    <a:ext uri="{9D8B030D-6E8A-4147-A177-3AD203B41FA5}">
                      <a16:colId xmlns:a16="http://schemas.microsoft.com/office/drawing/2014/main" val="3542735021"/>
                    </a:ext>
                  </a:extLst>
                </a:gridCol>
              </a:tblGrid>
              <a:tr h="236757">
                <a:tc>
                  <a:txBody>
                    <a:bodyPr/>
                    <a:lstStyle/>
                    <a:p>
                      <a:pPr algn="l" rtl="0" fontAlgn="base"/>
                      <a:r>
                        <a:rPr lang="en-GB" sz="1100" b="0" i="0" dirty="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Purpose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Use case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226139646"/>
                  </a:ext>
                </a:extLst>
              </a:tr>
              <a:tr h="106702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solidFill>
                            <a:srgbClr val="000000"/>
                          </a:solidFill>
                          <a:effectLst/>
                          <a:latin typeface="Arial" panose="020B0604020202020204" pitchFamily="34" charset="0"/>
                          <a:cs typeface="Arial" panose="020B0604020202020204" pitchFamily="34" charset="0"/>
                        </a:rPr>
                        <a:t>Ideal for professional networking, sharing research findings, and promoting academic achievements. Well suited to posts about recruitment and community engagement. </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Share more detailed insights from research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Highlight departmental and individual achievements (</a:t>
                      </a:r>
                      <a:r>
                        <a:rPr lang="en-GB" sz="1100" b="0" i="0" dirty="0" err="1">
                          <a:effectLst/>
                          <a:latin typeface="Arial" panose="020B0604020202020204" pitchFamily="34" charset="0"/>
                          <a:cs typeface="Arial" panose="020B0604020202020204" pitchFamily="34" charset="0"/>
                        </a:rPr>
                        <a:t>eg</a:t>
                      </a:r>
                      <a:r>
                        <a:rPr lang="en-GB" sz="1100" b="0" i="0" dirty="0">
                          <a:effectLst/>
                          <a:latin typeface="Arial" panose="020B0604020202020204" pitchFamily="34" charset="0"/>
                          <a:cs typeface="Arial" panose="020B0604020202020204" pitchFamily="34" charset="0"/>
                        </a:rPr>
                        <a:t> staff, students and researchers)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Connect with alumni and current students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Run targeted paid advertising campaigns for postgraduate programmes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Amplify student/staff voices where appropriate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1288415"/>
                  </a:ext>
                </a:extLst>
              </a:tr>
              <a:tr h="649819">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dirty="0">
                          <a:effectLst/>
                          <a:latin typeface="Arial" panose="020B0604020202020204" pitchFamily="34" charset="0"/>
                          <a:cs typeface="Arial" panose="020B0604020202020204" pitchFamily="34" charset="0"/>
                        </a:rPr>
                        <a:t>Ideal for quick updates, sharing news, and engaging in conversations with a broad audience. Well suited to dissemination of research findings and departmental news. </a:t>
                      </a:r>
                    </a:p>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dirty="0">
                          <a:solidFill>
                            <a:srgbClr val="FF0000"/>
                          </a:solidFill>
                          <a:effectLst/>
                          <a:latin typeface="Arial" panose="020B0604020202020204" pitchFamily="34" charset="0"/>
                          <a:cs typeface="Arial" panose="020B0604020202020204" pitchFamily="34" charset="0"/>
                        </a:rPr>
                        <a:t>. </a:t>
                      </a:r>
                    </a:p>
                    <a:p>
                      <a:pPr algn="l" rtl="0" fontAlgn="base"/>
                      <a:endParaRPr lang="en-GB" sz="1100" b="0" i="0" dirty="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Share links to new publications and research outputs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Connect and engage with other researchers, institutions, and stakeholders  </a:t>
                      </a:r>
                    </a:p>
                    <a:p>
                      <a:pPr algn="l" rtl="0" fontAlgn="base">
                        <a:buFont typeface="Arial" panose="020B0604020202020204" pitchFamily="34" charset="0"/>
                        <a:buChar char="•"/>
                      </a:pPr>
                      <a:r>
                        <a:rPr lang="en-GB" sz="1100" b="0" i="0" dirty="0">
                          <a:solidFill>
                            <a:schemeClr val="tx1"/>
                          </a:solidFill>
                          <a:effectLst/>
                          <a:latin typeface="Arial" panose="020B0604020202020204" pitchFamily="34" charset="0"/>
                          <a:cs typeface="Arial" panose="020B0604020202020204" pitchFamily="34" charset="0"/>
                        </a:rPr>
                        <a:t>Promote postgraduate programmes  </a:t>
                      </a:r>
                    </a:p>
                    <a:p>
                      <a:pPr algn="l" rtl="0" fontAlgn="base">
                        <a:buFont typeface="Arial" panose="020B0604020202020204" pitchFamily="34" charset="0"/>
                        <a:buChar char="•"/>
                      </a:pPr>
                      <a:r>
                        <a:rPr lang="en-GB" sz="1100" b="0" i="0" dirty="0">
                          <a:solidFill>
                            <a:schemeClr val="tx1"/>
                          </a:solidFill>
                          <a:effectLst/>
                          <a:latin typeface="Arial" panose="020B0604020202020204" pitchFamily="34" charset="0"/>
                          <a:cs typeface="Arial" panose="020B0604020202020204" pitchFamily="34" charset="0"/>
                        </a:rPr>
                        <a:t>Repost activity related to the Department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362413"/>
                  </a:ext>
                </a:extLst>
              </a:tr>
              <a:tr h="649819">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dirty="0">
                          <a:effectLst/>
                          <a:latin typeface="Arial" panose="020B0604020202020204" pitchFamily="34" charset="0"/>
                          <a:cs typeface="Arial" panose="020B0604020202020204" pitchFamily="34" charset="0"/>
                        </a:rPr>
                        <a:t>A channel for in-depth content such as lectures, interviews and informational videos.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Share long-form video content from lectures, seminars and other departmental events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Store marketing videos related to postgraduate programmes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Save unlisted research videos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5806650"/>
                  </a:ext>
                </a:extLst>
              </a:tr>
            </a:tbl>
          </a:graphicData>
        </a:graphic>
      </p:graphicFrame>
      <p:graphicFrame>
        <p:nvGraphicFramePr>
          <p:cNvPr id="3" name="Table 2">
            <a:extLst>
              <a:ext uri="{FF2B5EF4-FFF2-40B4-BE49-F238E27FC236}">
                <a16:creationId xmlns:a16="http://schemas.microsoft.com/office/drawing/2014/main" id="{3702EB9D-94BC-41F6-AB4C-5E6B8F55BDAA}"/>
              </a:ext>
            </a:extLst>
          </p:cNvPr>
          <p:cNvGraphicFramePr>
            <a:graphicFrameLocks noGrp="1"/>
          </p:cNvGraphicFramePr>
          <p:nvPr>
            <p:extLst>
              <p:ext uri="{D42A27DB-BD31-4B8C-83A1-F6EECF244321}">
                <p14:modId xmlns:p14="http://schemas.microsoft.com/office/powerpoint/2010/main" val="2990007730"/>
              </p:ext>
            </p:extLst>
          </p:nvPr>
        </p:nvGraphicFramePr>
        <p:xfrm>
          <a:off x="153303" y="4924071"/>
          <a:ext cx="8256099" cy="1455640"/>
        </p:xfrm>
        <a:graphic>
          <a:graphicData uri="http://schemas.openxmlformats.org/drawingml/2006/table">
            <a:tbl>
              <a:tblPr/>
              <a:tblGrid>
                <a:gridCol w="958334">
                  <a:extLst>
                    <a:ext uri="{9D8B030D-6E8A-4147-A177-3AD203B41FA5}">
                      <a16:colId xmlns:a16="http://schemas.microsoft.com/office/drawing/2014/main" val="2659463295"/>
                    </a:ext>
                  </a:extLst>
                </a:gridCol>
                <a:gridCol w="3143890">
                  <a:extLst>
                    <a:ext uri="{9D8B030D-6E8A-4147-A177-3AD203B41FA5}">
                      <a16:colId xmlns:a16="http://schemas.microsoft.com/office/drawing/2014/main" val="915995999"/>
                    </a:ext>
                  </a:extLst>
                </a:gridCol>
                <a:gridCol w="4153875">
                  <a:extLst>
                    <a:ext uri="{9D8B030D-6E8A-4147-A177-3AD203B41FA5}">
                      <a16:colId xmlns:a16="http://schemas.microsoft.com/office/drawing/2014/main" val="2008391531"/>
                    </a:ext>
                  </a:extLst>
                </a:gridCol>
              </a:tblGrid>
              <a:tr h="205511">
                <a:tc gridSpan="2">
                  <a:txBody>
                    <a:bodyPr/>
                    <a:lstStyle/>
                    <a:p>
                      <a:pPr marL="0" algn="l" defTabSz="432100" rtl="0" eaLnBrk="1" fontAlgn="base" latinLnBrk="0" hangingPunct="1"/>
                      <a:r>
                        <a:rPr lang="en-GB" sz="1100" b="1" i="0" kern="1200">
                          <a:solidFill>
                            <a:schemeClr val="tx1"/>
                          </a:solidFill>
                          <a:effectLst/>
                          <a:latin typeface="Arial"/>
                          <a:ea typeface="+mn-ea"/>
                          <a:cs typeface="Arial"/>
                        </a:rPr>
                        <a:t>Channel(s) no longer actively in use by NDPCHS</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algn="l" defTabSz="432100" rtl="0" eaLnBrk="1" fontAlgn="base" latinLnBrk="0" hangingPunct="1">
                        <a:buFont typeface="Arial" panose="020B0604020202020204" pitchFamily="34" charset="0"/>
                        <a:buChar char="•"/>
                      </a:pPr>
                      <a:endParaRPr lang="en-GB" sz="1100" b="1" i="0" kern="1200">
                        <a:solidFill>
                          <a:schemeClr val="tx1"/>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98853957"/>
                  </a:ext>
                </a:extLst>
              </a:tr>
              <a:tr h="933906">
                <a:tc>
                  <a:txBody>
                    <a:bodyPr/>
                    <a:lstStyle/>
                    <a:p>
                      <a:pPr algn="l" rtl="0" fontAlgn="base"/>
                      <a:r>
                        <a:rPr lang="en-GB" sz="1100" b="0" i="0">
                          <a:effectLst/>
                          <a:latin typeface="Arial"/>
                          <a:cs typeface="Arial"/>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kern="1200">
                          <a:solidFill>
                            <a:schemeClr val="tx1"/>
                          </a:solidFill>
                          <a:effectLst/>
                          <a:latin typeface="Arial"/>
                          <a:ea typeface="+mn-ea"/>
                          <a:cs typeface="Arial"/>
                        </a:rPr>
                        <a:t>NDPCHS is ceasing active posting on X (formerly Twitter) due to growing concerns over declining engagement from our audiences and platform governance.</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None/>
                      </a:pPr>
                      <a:r>
                        <a:rPr lang="en-GB" sz="1100" b="0" i="0" kern="1200">
                          <a:solidFill>
                            <a:schemeClr val="tx1"/>
                          </a:solidFill>
                          <a:effectLst/>
                          <a:latin typeface="Arial"/>
                          <a:ea typeface="+mn-ea"/>
                          <a:cs typeface="Arial"/>
                        </a:rPr>
                        <a:t>Our central @OxPrimaryCare account on X will remain accessible for historical content. </a:t>
                      </a:r>
                    </a:p>
                    <a:p>
                      <a:pPr algn="l" rtl="0" fontAlgn="base">
                        <a:buFont typeface="Arial" panose="020B0604020202020204" pitchFamily="34" charset="0"/>
                        <a:buNone/>
                      </a:pPr>
                      <a:endParaRPr lang="en-GB" sz="1100" b="0" i="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321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0" kern="1200">
                          <a:solidFill>
                            <a:schemeClr val="tx1"/>
                          </a:solidFill>
                          <a:effectLst/>
                          <a:latin typeface="Arial"/>
                          <a:ea typeface="+mn-ea"/>
                          <a:cs typeface="Arial"/>
                        </a:rPr>
                        <a:t>Individual twitter accounts can be useful for quick updates, sharing news, and engaging in conversations with a broad audience. </a:t>
                      </a:r>
                      <a:r>
                        <a:rPr lang="en-GB" sz="1100" b="0" i="0" kern="1200">
                          <a:solidFill>
                            <a:schemeClr val="tx1"/>
                          </a:solidFill>
                          <a:effectLst/>
                          <a:latin typeface="Arial"/>
                          <a:ea typeface="+mn-ea"/>
                          <a:cs typeface="Arial"/>
                          <a:hlinkClick r:id="rId3"/>
                        </a:rPr>
                        <a:t>Find information on using X from the University’s Public Affairs Directorate.  </a:t>
                      </a:r>
                      <a:endParaRPr lang="en-GB" sz="1100" b="0" i="0" kern="1200">
                        <a:solidFill>
                          <a:schemeClr val="tx1"/>
                        </a:solidFill>
                        <a:effectLst/>
                        <a:latin typeface="Arial"/>
                        <a:ea typeface="+mn-ea"/>
                        <a:cs typeface="Arial"/>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6164781"/>
                  </a:ext>
                </a:extLst>
              </a:tr>
            </a:tbl>
          </a:graphicData>
        </a:graphic>
      </p:graphicFrame>
    </p:spTree>
    <p:extLst>
      <p:ext uri="{BB962C8B-B14F-4D97-AF65-F5344CB8AC3E}">
        <p14:creationId xmlns:p14="http://schemas.microsoft.com/office/powerpoint/2010/main" val="36094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83442"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accounts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BA6EAA7-5D92-4B4A-B479-D2A325824331}"/>
              </a:ext>
            </a:extLst>
          </p:cNvPr>
          <p:cNvGraphicFramePr>
            <a:graphicFrameLocks noGrp="1"/>
          </p:cNvGraphicFramePr>
          <p:nvPr>
            <p:extLst>
              <p:ext uri="{D42A27DB-BD31-4B8C-83A1-F6EECF244321}">
                <p14:modId xmlns:p14="http://schemas.microsoft.com/office/powerpoint/2010/main" val="2959958421"/>
              </p:ext>
            </p:extLst>
          </p:nvPr>
        </p:nvGraphicFramePr>
        <p:xfrm>
          <a:off x="717795" y="2254765"/>
          <a:ext cx="7111755" cy="4369384"/>
        </p:xfrm>
        <a:graphic>
          <a:graphicData uri="http://schemas.openxmlformats.org/drawingml/2006/table">
            <a:tbl>
              <a:tblPr/>
              <a:tblGrid>
                <a:gridCol w="1052849">
                  <a:extLst>
                    <a:ext uri="{9D8B030D-6E8A-4147-A177-3AD203B41FA5}">
                      <a16:colId xmlns:a16="http://schemas.microsoft.com/office/drawing/2014/main" val="3264152415"/>
                    </a:ext>
                  </a:extLst>
                </a:gridCol>
                <a:gridCol w="2583151">
                  <a:extLst>
                    <a:ext uri="{9D8B030D-6E8A-4147-A177-3AD203B41FA5}">
                      <a16:colId xmlns:a16="http://schemas.microsoft.com/office/drawing/2014/main" val="663970088"/>
                    </a:ext>
                  </a:extLst>
                </a:gridCol>
                <a:gridCol w="3475755">
                  <a:extLst>
                    <a:ext uri="{9D8B030D-6E8A-4147-A177-3AD203B41FA5}">
                      <a16:colId xmlns:a16="http://schemas.microsoft.com/office/drawing/2014/main" val="293116030"/>
                    </a:ext>
                  </a:extLst>
                </a:gridCol>
              </a:tblGrid>
              <a:tr h="205964">
                <a:tc>
                  <a:txBody>
                    <a:bodyPr/>
                    <a:lstStyle/>
                    <a:p>
                      <a:pPr algn="l" rtl="0" fontAlgn="base"/>
                      <a:r>
                        <a:rPr lang="en-GB" sz="1100" b="0" i="0" dirty="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dirty="0">
                          <a:solidFill>
                            <a:schemeClr val="bg1"/>
                          </a:solidFill>
                          <a:effectLst/>
                          <a:latin typeface="Arial" panose="020B0604020202020204" pitchFamily="34" charset="0"/>
                          <a:cs typeface="Arial" panose="020B0604020202020204" pitchFamily="34" charset="0"/>
                        </a:rPr>
                        <a:t>Main department 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Other channels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705169682"/>
                  </a:ext>
                </a:extLst>
              </a:tr>
              <a:tr h="72230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1" i="0" u="sng" strike="noStrike" dirty="0">
                          <a:solidFill>
                            <a:srgbClr val="0000FF"/>
                          </a:solidFill>
                          <a:effectLst/>
                          <a:latin typeface="Arial" panose="020B0604020202020204" pitchFamily="34" charset="0"/>
                          <a:cs typeface="Arial" panose="020B0604020202020204" pitchFamily="34" charset="0"/>
                          <a:hlinkClick r:id="rId2"/>
                        </a:rPr>
                        <a:t>Nuffield Department of Primary Care Health Sciences</a:t>
                      </a:r>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3"/>
                        </a:rPr>
                        <a:t>The Centre for Evidence-Based Medicine</a:t>
                      </a:r>
                      <a:r>
                        <a:rPr lang="en-GB" sz="1100" b="0" i="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4"/>
                        </a:rPr>
                        <a:t>NIHR ARC</a:t>
                      </a:r>
                      <a:r>
                        <a:rPr lang="en-GB" sz="1100" b="0" i="0">
                          <a:effectLst/>
                          <a:latin typeface="Arial" panose="020B0604020202020204" pitchFamily="34" charset="0"/>
                          <a:cs typeface="Arial" panose="020B0604020202020204" pitchFamily="34" charset="0"/>
                        </a:rPr>
                        <a:t>   </a:t>
                      </a:r>
                    </a:p>
                    <a:p>
                      <a:pPr algn="l" rtl="0" fontAlgn="base"/>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348167"/>
                  </a:ext>
                </a:extLst>
              </a:tr>
              <a:tr h="992698">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kern="1200" dirty="0">
                          <a:solidFill>
                            <a:srgbClr val="0000FF"/>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Nuffield Department of Primary Care Health Sciences (@oxprimarycare.bsky.social )</a:t>
                      </a:r>
                      <a:endParaRPr lang="en-GB"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GB" sz="1100" dirty="0">
                          <a:latin typeface="Arial" panose="020B0604020202020204" pitchFamily="34" charset="0"/>
                          <a:cs typeface="Arial" panose="020B0604020202020204" pitchFamily="34" charset="0"/>
                          <a:hlinkClick r:id="rId6"/>
                        </a:rPr>
                        <a:t>NIHR ARC </a:t>
                      </a:r>
                      <a:r>
                        <a:rPr lang="en-GB" sz="1100" dirty="0" err="1">
                          <a:latin typeface="Arial" panose="020B0604020202020204" pitchFamily="34" charset="0"/>
                          <a:cs typeface="Arial" panose="020B0604020202020204" pitchFamily="34" charset="0"/>
                          <a:hlinkClick r:id="rId6"/>
                        </a:rPr>
                        <a:t>OxTV</a:t>
                      </a:r>
                      <a:r>
                        <a:rPr lang="en-GB" sz="1100" dirty="0">
                          <a:latin typeface="Arial" panose="020B0604020202020204" pitchFamily="34" charset="0"/>
                          <a:cs typeface="Arial" panose="020B0604020202020204" pitchFamily="34" charset="0"/>
                          <a:hlinkClick r:id="rId6"/>
                        </a:rPr>
                        <a:t> (@arc-oxtv.bsky.social) — </a:t>
                      </a:r>
                      <a:r>
                        <a:rPr lang="en-GB" sz="1100" dirty="0" err="1">
                          <a:latin typeface="Arial" panose="020B0604020202020204" pitchFamily="34" charset="0"/>
                          <a:cs typeface="Arial" panose="020B0604020202020204" pitchFamily="34" charset="0"/>
                          <a:hlinkClick r:id="rId6"/>
                        </a:rPr>
                        <a:t>Bluesky</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endParaRPr>
                    </a:p>
                    <a:p>
                      <a:pPr marL="171450" indent="-171450" algn="l" rtl="0" fontAlgn="base">
                        <a:buFont typeface="Arial" panose="020B0604020202020204" pitchFamily="34" charset="0"/>
                        <a:buChar char="•"/>
                      </a:pPr>
                      <a:r>
                        <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The Centre for Research Equity (@thecfre.bsky.social)</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p>
                      <a:pPr marL="171450" indent="-171450" algn="l" rtl="0" fontAlgn="base">
                        <a:buFont typeface="Arial" panose="020B0604020202020204" pitchFamily="34" charset="0"/>
                        <a:buChar char="•"/>
                      </a:pPr>
                      <a:r>
                        <a:rPr lang="en-GB" sz="1100" dirty="0">
                          <a:latin typeface="Arial" panose="020B0604020202020204" pitchFamily="34" charset="0"/>
                          <a:cs typeface="Arial" panose="020B0604020202020204" pitchFamily="34" charset="0"/>
                          <a:hlinkClick r:id="rId8"/>
                        </a:rPr>
                        <a:t>Centre For Evidence-Based Medicine (@cebmoxford.bsky.social) — </a:t>
                      </a:r>
                      <a:r>
                        <a:rPr lang="en-GB" sz="1100" dirty="0" err="1">
                          <a:latin typeface="Arial" panose="020B0604020202020204" pitchFamily="34" charset="0"/>
                          <a:cs typeface="Arial" panose="020B0604020202020204" pitchFamily="34" charset="0"/>
                          <a:hlinkClick r:id="rId8"/>
                        </a:rPr>
                        <a:t>Bluesky</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6395771"/>
                  </a:ext>
                </a:extLst>
              </a:tr>
              <a:tr h="793057">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a:solidFill>
                            <a:srgbClr val="0000FF"/>
                          </a:solidFill>
                          <a:effectLst/>
                          <a:latin typeface="Arial" panose="020B0604020202020204" pitchFamily="34" charset="0"/>
                          <a:cs typeface="Arial" panose="020B0604020202020204" pitchFamily="34" charset="0"/>
                          <a:hlinkClick r:id="rId9"/>
                        </a:rPr>
                        <a:t>Oxford Primary Care @OxPrimaryCareSci</a:t>
                      </a:r>
                      <a:r>
                        <a:rPr lang="en-GB" sz="1100" b="1" i="0">
                          <a:effectLst/>
                          <a:latin typeface="Arial" panose="020B0604020202020204" pitchFamily="34" charset="0"/>
                          <a:cs typeface="Arial" panose="020B0604020202020204" pitchFamily="34" charset="0"/>
                        </a:rPr>
                        <a:t> </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0"/>
                        </a:rPr>
                        <a:t>The Centre for Evidence-Based Medicine @cebmoxford6066</a:t>
                      </a:r>
                      <a:r>
                        <a:rPr lang="en-GB" sz="1100" b="0" i="0" dirty="0">
                          <a:effectLst/>
                          <a:latin typeface="Arial" panose="020B0604020202020204" pitchFamily="34" charset="0"/>
                          <a:cs typeface="Arial" panose="020B0604020202020204" pitchFamily="34" charset="0"/>
                        </a:rPr>
                        <a:t> </a:t>
                      </a:r>
                    </a:p>
                    <a:p>
                      <a:pPr algn="l" rtl="0" fontAlgn="base"/>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1466290"/>
                  </a:ext>
                </a:extLst>
              </a:tr>
              <a:tr h="793057">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strike="noStrike" dirty="0">
                          <a:solidFill>
                            <a:schemeClr val="tx1"/>
                          </a:solidFill>
                          <a:effectLst/>
                          <a:latin typeface="Arial" panose="020B0604020202020204" pitchFamily="34" charset="0"/>
                          <a:cs typeface="Arial" panose="020B0604020202020204" pitchFamily="34" charset="0"/>
                        </a:rPr>
                        <a:t>No longer in use:</a:t>
                      </a:r>
                    </a:p>
                    <a:p>
                      <a:pPr marL="171450" indent="-171450" algn="l" rtl="0" fontAlgn="base">
                        <a:buFont typeface="Arial" panose="020B0604020202020204" pitchFamily="34" charset="0"/>
                        <a:buChar char="•"/>
                      </a:pPr>
                      <a:r>
                        <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Nuffield Department of Primary Care Health Sciences (@OxPrimaryCare)</a:t>
                      </a:r>
                      <a:r>
                        <a:rPr lang="en-GB" sz="1100" b="0" i="0" u="sng" strike="noStrike" kern="1200" dirty="0">
                          <a:solidFill>
                            <a:srgbClr val="0000FF"/>
                          </a:solidFill>
                          <a:effectLst/>
                          <a:latin typeface="Arial" panose="020B0604020202020204" pitchFamily="34" charset="0"/>
                          <a:ea typeface="+mn-ea"/>
                          <a:cs typeface="Arial" panose="020B0604020202020204" pitchFamily="34" charset="0"/>
                        </a:rPr>
                        <a:t> </a:t>
                      </a:r>
                    </a:p>
                    <a:p>
                      <a:pPr marL="171450" indent="-171450"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2"/>
                        </a:rPr>
                        <a:t>Oxford Postgrad: EBHC (@OxEBHC)</a:t>
                      </a:r>
                      <a:r>
                        <a:rPr lang="en-GB" sz="1100" b="0" i="0" dirty="0">
                          <a:effectLst/>
                          <a:latin typeface="Arial" panose="020B0604020202020204" pitchFamily="34" charset="0"/>
                          <a:cs typeface="Arial" panose="020B0604020202020204" pitchFamily="34" charset="0"/>
                        </a:rPr>
                        <a:t> </a:t>
                      </a:r>
                    </a:p>
                    <a:p>
                      <a:pPr marL="171450" indent="-171450"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3"/>
                        </a:rPr>
                        <a:t>NIHR ARC (@arc_oxtv)</a:t>
                      </a:r>
                      <a:r>
                        <a:rPr lang="en-GB" sz="1100" b="0" i="0" dirty="0">
                          <a:effectLst/>
                          <a:latin typeface="Arial" panose="020B0604020202020204" pitchFamily="34" charset="0"/>
                          <a:cs typeface="Arial" panose="020B0604020202020204" pitchFamily="34" charset="0"/>
                        </a:rPr>
                        <a:t> </a:t>
                      </a:r>
                    </a:p>
                    <a:p>
                      <a:pPr marL="171450" marR="0" lvl="0" indent="-171450" algn="l" defTabSz="4321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0000FF"/>
                          </a:solidFill>
                          <a:effectLst/>
                          <a:latin typeface="Arial" panose="020B0604020202020204" pitchFamily="34" charset="0"/>
                          <a:cs typeface="Arial" panose="020B0604020202020204" pitchFamily="34" charset="0"/>
                          <a:hlinkClick r:id="rId14"/>
                        </a:rPr>
                        <a:t>NIHR (@NIHR_CH_MIC)</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p>
                      <a:pPr algn="l" rtl="0" fontAlgn="base"/>
                      <a:endParaRPr lang="en-GB" sz="1100" b="0" i="0" strike="noStrike" dirty="0">
                        <a:solidFill>
                          <a:srgbClr val="FF0000"/>
                        </a:solidFill>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5"/>
                        </a:rPr>
                        <a:t>The Centre for Evidence-Based Medicine (@CebmOxford)</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6"/>
                        </a:rPr>
                        <a:t>The Centre for Research Equity (@TheCfRE)</a:t>
                      </a:r>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7899332"/>
                  </a:ext>
                </a:extLst>
              </a:tr>
            </a:tbl>
          </a:graphicData>
        </a:graphic>
      </p:graphicFrame>
    </p:spTree>
    <p:extLst>
      <p:ext uri="{BB962C8B-B14F-4D97-AF65-F5344CB8AC3E}">
        <p14:creationId xmlns:p14="http://schemas.microsoft.com/office/powerpoint/2010/main" val="51590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2" y="1293220"/>
            <a:ext cx="7376157"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Key benefits of social media (for researchers)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828298"/>
            <a:ext cx="7724298" cy="3254737"/>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Enable effective research dissemination</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Connect with like-minded people who share your research interests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Gain valuable insight around research topics of interest</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Keep abreast of discussions and conversations related to research topics</a:t>
            </a:r>
          </a:p>
        </p:txBody>
      </p:sp>
    </p:spTree>
    <p:extLst>
      <p:ext uri="{BB962C8B-B14F-4D97-AF65-F5344CB8AC3E}">
        <p14:creationId xmlns:p14="http://schemas.microsoft.com/office/powerpoint/2010/main" val="271584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C2FDB-5960-4129-BF41-694F434726C4}"/>
              </a:ext>
            </a:extLst>
          </p:cNvPr>
          <p:cNvSpPr txBox="1"/>
          <p:nvPr/>
        </p:nvSpPr>
        <p:spPr>
          <a:xfrm>
            <a:off x="1374912" y="3177109"/>
            <a:ext cx="5743658" cy="923330"/>
          </a:xfrm>
          <a:prstGeom prst="rect">
            <a:avLst/>
          </a:prstGeom>
          <a:noFill/>
        </p:spPr>
        <p:txBody>
          <a:bodyPr wrap="square" rtlCol="0">
            <a:sp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posts</a:t>
            </a:r>
          </a:p>
          <a:p>
            <a:pPr marL="0" marR="0" lvl="0" indent="0" algn="l" defTabSz="4321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C283621-4D54-4ACA-939B-7BDD89E05ED7}"/>
              </a:ext>
            </a:extLst>
          </p:cNvPr>
          <p:cNvSpPr txBox="1"/>
          <p:nvPr/>
        </p:nvSpPr>
        <p:spPr>
          <a:xfrm>
            <a:off x="416402" y="1151729"/>
            <a:ext cx="3507898"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header: What is the key message/finding and what does that mean for your audience? </a:t>
            </a:r>
          </a:p>
        </p:txBody>
      </p:sp>
      <p:sp>
        <p:nvSpPr>
          <p:cNvPr id="4" name="TextBox 3">
            <a:extLst>
              <a:ext uri="{FF2B5EF4-FFF2-40B4-BE49-F238E27FC236}">
                <a16:creationId xmlns:a16="http://schemas.microsoft.com/office/drawing/2014/main" id="{E8AA237E-E2EB-4397-A651-55CCEC0BF163}"/>
              </a:ext>
            </a:extLst>
          </p:cNvPr>
          <p:cNvSpPr txBox="1"/>
          <p:nvPr/>
        </p:nvSpPr>
        <p:spPr>
          <a:xfrm>
            <a:off x="6418969" y="3739041"/>
            <a:ext cx="2130424"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imagery to convey key message and evoke emotion </a:t>
            </a:r>
          </a:p>
        </p:txBody>
      </p:sp>
      <p:sp>
        <p:nvSpPr>
          <p:cNvPr id="5" name="TextBox 4">
            <a:extLst>
              <a:ext uri="{FF2B5EF4-FFF2-40B4-BE49-F238E27FC236}">
                <a16:creationId xmlns:a16="http://schemas.microsoft.com/office/drawing/2014/main" id="{4A1AF318-B7E0-4275-A1DF-E14405A58365}"/>
              </a:ext>
            </a:extLst>
          </p:cNvPr>
          <p:cNvSpPr txBox="1"/>
          <p:nvPr/>
        </p:nvSpPr>
        <p:spPr>
          <a:xfrm>
            <a:off x="1113314" y="5642647"/>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jargon or acronyms</a:t>
            </a:r>
          </a:p>
        </p:txBody>
      </p:sp>
      <p:sp>
        <p:nvSpPr>
          <p:cNvPr id="6" name="TextBox 5">
            <a:extLst>
              <a:ext uri="{FF2B5EF4-FFF2-40B4-BE49-F238E27FC236}">
                <a16:creationId xmlns:a16="http://schemas.microsoft.com/office/drawing/2014/main" id="{B36FF473-393C-4ED1-8E70-D831A859B598}"/>
              </a:ext>
            </a:extLst>
          </p:cNvPr>
          <p:cNvSpPr txBox="1"/>
          <p:nvPr/>
        </p:nvSpPr>
        <p:spPr>
          <a:xfrm>
            <a:off x="3160367" y="4907039"/>
            <a:ext cx="24638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hashtags and @mentions</a:t>
            </a:r>
          </a:p>
        </p:txBody>
      </p:sp>
      <p:sp>
        <p:nvSpPr>
          <p:cNvPr id="7" name="TextBox 6">
            <a:extLst>
              <a:ext uri="{FF2B5EF4-FFF2-40B4-BE49-F238E27FC236}">
                <a16:creationId xmlns:a16="http://schemas.microsoft.com/office/drawing/2014/main" id="{8C59C052-AD62-4D39-9B46-DA66BD97BF30}"/>
              </a:ext>
            </a:extLst>
          </p:cNvPr>
          <p:cNvSpPr txBox="1"/>
          <p:nvPr/>
        </p:nvSpPr>
        <p:spPr>
          <a:xfrm>
            <a:off x="4884659" y="127322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stats and quotes</a:t>
            </a:r>
          </a:p>
        </p:txBody>
      </p:sp>
      <p:sp>
        <p:nvSpPr>
          <p:cNvPr id="8" name="TextBox 7">
            <a:extLst>
              <a:ext uri="{FF2B5EF4-FFF2-40B4-BE49-F238E27FC236}">
                <a16:creationId xmlns:a16="http://schemas.microsoft.com/office/drawing/2014/main" id="{38159AD6-D1FC-4A6F-A035-ED81C46F55CA}"/>
              </a:ext>
            </a:extLst>
          </p:cNvPr>
          <p:cNvSpPr txBox="1"/>
          <p:nvPr/>
        </p:nvSpPr>
        <p:spPr>
          <a:xfrm>
            <a:off x="6878288" y="2777788"/>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Ask questions</a:t>
            </a:r>
          </a:p>
        </p:txBody>
      </p:sp>
      <p:sp>
        <p:nvSpPr>
          <p:cNvPr id="9" name="TextBox 8">
            <a:extLst>
              <a:ext uri="{FF2B5EF4-FFF2-40B4-BE49-F238E27FC236}">
                <a16:creationId xmlns:a16="http://schemas.microsoft.com/office/drawing/2014/main" id="{2F573485-0327-4A1A-A842-FCBF8EDC78CE}"/>
              </a:ext>
            </a:extLst>
          </p:cNvPr>
          <p:cNvSpPr txBox="1"/>
          <p:nvPr/>
        </p:nvSpPr>
        <p:spPr>
          <a:xfrm>
            <a:off x="2766911" y="1794728"/>
            <a:ext cx="1839249" cy="1015663"/>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Coincide messages with topical industry news</a:t>
            </a:r>
          </a:p>
        </p:txBody>
      </p:sp>
      <p:sp>
        <p:nvSpPr>
          <p:cNvPr id="10" name="TextBox 9">
            <a:extLst>
              <a:ext uri="{FF2B5EF4-FFF2-40B4-BE49-F238E27FC236}">
                <a16:creationId xmlns:a16="http://schemas.microsoft.com/office/drawing/2014/main" id="{720141EA-C107-4390-A19B-D021D2C65BD6}"/>
              </a:ext>
            </a:extLst>
          </p:cNvPr>
          <p:cNvSpPr txBox="1"/>
          <p:nvPr/>
        </p:nvSpPr>
        <p:spPr>
          <a:xfrm>
            <a:off x="6359013" y="5006136"/>
            <a:ext cx="1931749"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Get inspiration from high engaging posts of others</a:t>
            </a:r>
          </a:p>
        </p:txBody>
      </p:sp>
      <p:sp>
        <p:nvSpPr>
          <p:cNvPr id="11" name="TextBox 10">
            <a:extLst>
              <a:ext uri="{FF2B5EF4-FFF2-40B4-BE49-F238E27FC236}">
                <a16:creationId xmlns:a16="http://schemas.microsoft.com/office/drawing/2014/main" id="{946DCD4B-D6E8-4B9A-9CA5-8807AF86B38D}"/>
              </a:ext>
            </a:extLst>
          </p:cNvPr>
          <p:cNvSpPr txBox="1"/>
          <p:nvPr/>
        </p:nvSpPr>
        <p:spPr>
          <a:xfrm>
            <a:off x="4169595" y="584953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Make it personal</a:t>
            </a:r>
          </a:p>
        </p:txBody>
      </p:sp>
      <p:sp>
        <p:nvSpPr>
          <p:cNvPr id="12" name="TextBox 11">
            <a:extLst>
              <a:ext uri="{FF2B5EF4-FFF2-40B4-BE49-F238E27FC236}">
                <a16:creationId xmlns:a16="http://schemas.microsoft.com/office/drawing/2014/main" id="{9B07F34F-9BBA-448E-BE2B-D71E2D4B59BD}"/>
              </a:ext>
            </a:extLst>
          </p:cNvPr>
          <p:cNvSpPr txBox="1"/>
          <p:nvPr/>
        </p:nvSpPr>
        <p:spPr>
          <a:xfrm>
            <a:off x="557531" y="2467771"/>
            <a:ext cx="1676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 clear call to action</a:t>
            </a:r>
          </a:p>
        </p:txBody>
      </p:sp>
      <p:sp>
        <p:nvSpPr>
          <p:cNvPr id="13" name="TextBox 12">
            <a:extLst>
              <a:ext uri="{FF2B5EF4-FFF2-40B4-BE49-F238E27FC236}">
                <a16:creationId xmlns:a16="http://schemas.microsoft.com/office/drawing/2014/main" id="{9B418DCA-71D5-4F28-BCCE-5706678E7B2E}"/>
              </a:ext>
            </a:extLst>
          </p:cNvPr>
          <p:cNvSpPr txBox="1"/>
          <p:nvPr/>
        </p:nvSpPr>
        <p:spPr>
          <a:xfrm>
            <a:off x="542999" y="4647981"/>
            <a:ext cx="1422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Keep it short and snappy</a:t>
            </a:r>
          </a:p>
        </p:txBody>
      </p:sp>
      <p:sp>
        <p:nvSpPr>
          <p:cNvPr id="14" name="TextBox 13">
            <a:extLst>
              <a:ext uri="{FF2B5EF4-FFF2-40B4-BE49-F238E27FC236}">
                <a16:creationId xmlns:a16="http://schemas.microsoft.com/office/drawing/2014/main" id="{4F0E45E7-C4A0-404D-89D4-B5573F4F8FA6}"/>
              </a:ext>
            </a:extLst>
          </p:cNvPr>
          <p:cNvSpPr txBox="1"/>
          <p:nvPr/>
        </p:nvSpPr>
        <p:spPr>
          <a:xfrm>
            <a:off x="6814360" y="1802409"/>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links</a:t>
            </a:r>
          </a:p>
        </p:txBody>
      </p:sp>
      <p:sp>
        <p:nvSpPr>
          <p:cNvPr id="15" name="TextBox 14">
            <a:extLst>
              <a:ext uri="{FF2B5EF4-FFF2-40B4-BE49-F238E27FC236}">
                <a16:creationId xmlns:a16="http://schemas.microsoft.com/office/drawing/2014/main" id="{AC52FA63-C1CB-4BB2-8C85-8BBB1414D4FF}"/>
              </a:ext>
            </a:extLst>
          </p:cNvPr>
          <p:cNvSpPr txBox="1"/>
          <p:nvPr/>
        </p:nvSpPr>
        <p:spPr>
          <a:xfrm>
            <a:off x="418609" y="3552500"/>
            <a:ext cx="1954244"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 frequency matters</a:t>
            </a:r>
          </a:p>
        </p:txBody>
      </p:sp>
      <p:cxnSp>
        <p:nvCxnSpPr>
          <p:cNvPr id="16" name="Straight Arrow Connector 15">
            <a:extLst>
              <a:ext uri="{FF2B5EF4-FFF2-40B4-BE49-F238E27FC236}">
                <a16:creationId xmlns:a16="http://schemas.microsoft.com/office/drawing/2014/main" id="{94338BE8-E67C-4A13-98CD-6FF93618BD00}"/>
              </a:ext>
            </a:extLst>
          </p:cNvPr>
          <p:cNvCxnSpPr/>
          <p:nvPr/>
        </p:nvCxnSpPr>
        <p:spPr>
          <a:xfrm flipH="1" flipV="1">
            <a:off x="2423421" y="2020360"/>
            <a:ext cx="414670" cy="10805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E46F834-7445-4BA3-AF24-01CAB47E521A}"/>
              </a:ext>
            </a:extLst>
          </p:cNvPr>
          <p:cNvCxnSpPr/>
          <p:nvPr/>
        </p:nvCxnSpPr>
        <p:spPr>
          <a:xfrm flipH="1" flipV="1">
            <a:off x="1641072" y="2856658"/>
            <a:ext cx="416719" cy="35587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9A7EB77-C7F2-46BE-8CFA-EC65D69EADDA}"/>
              </a:ext>
            </a:extLst>
          </p:cNvPr>
          <p:cNvCxnSpPr/>
          <p:nvPr/>
        </p:nvCxnSpPr>
        <p:spPr>
          <a:xfrm flipH="1">
            <a:off x="1789558" y="3722451"/>
            <a:ext cx="424632" cy="15885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87C7A4B-BC27-4E2A-9859-7770FB6CA105}"/>
              </a:ext>
            </a:extLst>
          </p:cNvPr>
          <p:cNvCxnSpPr>
            <a:cxnSpLocks/>
          </p:cNvCxnSpPr>
          <p:nvPr/>
        </p:nvCxnSpPr>
        <p:spPr>
          <a:xfrm flipV="1">
            <a:off x="3190234" y="2820572"/>
            <a:ext cx="41588" cy="44870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929494C-D35B-43F5-9918-26D357B7FB94}"/>
              </a:ext>
            </a:extLst>
          </p:cNvPr>
          <p:cNvCxnSpPr>
            <a:cxnSpLocks/>
          </p:cNvCxnSpPr>
          <p:nvPr/>
        </p:nvCxnSpPr>
        <p:spPr>
          <a:xfrm flipV="1">
            <a:off x="5582460" y="1727200"/>
            <a:ext cx="345730" cy="141889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0D5FEA5-5493-4BA6-82AD-FFD7D1775C60}"/>
              </a:ext>
            </a:extLst>
          </p:cNvPr>
          <p:cNvCxnSpPr/>
          <p:nvPr/>
        </p:nvCxnSpPr>
        <p:spPr>
          <a:xfrm flipV="1">
            <a:off x="5928190" y="2263899"/>
            <a:ext cx="865038" cy="8821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4670FF3-31F6-428D-8DF9-ECE31F5E9FAB}"/>
              </a:ext>
            </a:extLst>
          </p:cNvPr>
          <p:cNvCxnSpPr/>
          <p:nvPr/>
        </p:nvCxnSpPr>
        <p:spPr>
          <a:xfrm flipV="1">
            <a:off x="6360709" y="3100953"/>
            <a:ext cx="432519" cy="26532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4ABA3E4-436A-4259-BA62-1065F9365649}"/>
              </a:ext>
            </a:extLst>
          </p:cNvPr>
          <p:cNvCxnSpPr/>
          <p:nvPr/>
        </p:nvCxnSpPr>
        <p:spPr>
          <a:xfrm flipH="1">
            <a:off x="1849432" y="3845604"/>
            <a:ext cx="904401" cy="80237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DF254CE-DF14-483E-A893-77F54D595D3B}"/>
              </a:ext>
            </a:extLst>
          </p:cNvPr>
          <p:cNvCxnSpPr/>
          <p:nvPr/>
        </p:nvCxnSpPr>
        <p:spPr>
          <a:xfrm flipH="1">
            <a:off x="2696989" y="3943010"/>
            <a:ext cx="408951" cy="140994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85A2F55-1B43-47C6-B838-0E659607EBE8}"/>
              </a:ext>
            </a:extLst>
          </p:cNvPr>
          <p:cNvCxnSpPr/>
          <p:nvPr/>
        </p:nvCxnSpPr>
        <p:spPr>
          <a:xfrm>
            <a:off x="5875282" y="3817504"/>
            <a:ext cx="482555" cy="28899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97A8798-CF21-4C04-ABBB-8957DCA282D2}"/>
              </a:ext>
            </a:extLst>
          </p:cNvPr>
          <p:cNvCxnSpPr/>
          <p:nvPr/>
        </p:nvCxnSpPr>
        <p:spPr>
          <a:xfrm>
            <a:off x="5235067" y="3922154"/>
            <a:ext cx="1021195" cy="1000589"/>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77C8E98-2425-4DA7-AB96-207008B0FA79}"/>
              </a:ext>
            </a:extLst>
          </p:cNvPr>
          <p:cNvCxnSpPr/>
          <p:nvPr/>
        </p:nvCxnSpPr>
        <p:spPr>
          <a:xfrm>
            <a:off x="4764057" y="4407356"/>
            <a:ext cx="458290" cy="131307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136BE35-B134-486A-AF4E-BA8D45DD7595}"/>
              </a:ext>
            </a:extLst>
          </p:cNvPr>
          <p:cNvCxnSpPr/>
          <p:nvPr/>
        </p:nvCxnSpPr>
        <p:spPr>
          <a:xfrm flipH="1">
            <a:off x="3793419" y="4407356"/>
            <a:ext cx="108330" cy="46872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CCC1B65-53BA-45F1-87A2-53DF0CC2723A}"/>
              </a:ext>
            </a:extLst>
          </p:cNvPr>
          <p:cNvCxnSpPr>
            <a:cxnSpLocks/>
          </p:cNvCxnSpPr>
          <p:nvPr/>
        </p:nvCxnSpPr>
        <p:spPr>
          <a:xfrm flipV="1">
            <a:off x="4592638" y="2316267"/>
            <a:ext cx="124784" cy="92540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339489-BBF5-4777-A0A4-82AEB6377120}"/>
              </a:ext>
            </a:extLst>
          </p:cNvPr>
          <p:cNvSpPr txBox="1"/>
          <p:nvPr/>
        </p:nvSpPr>
        <p:spPr>
          <a:xfrm>
            <a:off x="4203387" y="1686113"/>
            <a:ext cx="1492526"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alt text for images</a:t>
            </a:r>
          </a:p>
        </p:txBody>
      </p:sp>
    </p:spTree>
    <p:extLst>
      <p:ext uri="{BB962C8B-B14F-4D97-AF65-F5344CB8AC3E}">
        <p14:creationId xmlns:p14="http://schemas.microsoft.com/office/powerpoint/2010/main" val="21912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BF1E36-E553-4E72-895F-3C52BB7073BC}"/>
              </a:ext>
            </a:extLst>
          </p:cNvPr>
          <p:cNvGraphicFramePr>
            <a:graphicFrameLocks noGrp="1"/>
          </p:cNvGraphicFramePr>
          <p:nvPr>
            <p:extLst>
              <p:ext uri="{D42A27DB-BD31-4B8C-83A1-F6EECF244321}">
                <p14:modId xmlns:p14="http://schemas.microsoft.com/office/powerpoint/2010/main" val="3439475800"/>
              </p:ext>
            </p:extLst>
          </p:nvPr>
        </p:nvGraphicFramePr>
        <p:xfrm>
          <a:off x="715962" y="2904078"/>
          <a:ext cx="7208838" cy="2359499"/>
        </p:xfrm>
        <a:graphic>
          <a:graphicData uri="http://schemas.openxmlformats.org/drawingml/2006/table">
            <a:tbl>
              <a:tblPr/>
              <a:tblGrid>
                <a:gridCol w="2402946">
                  <a:extLst>
                    <a:ext uri="{9D8B030D-6E8A-4147-A177-3AD203B41FA5}">
                      <a16:colId xmlns:a16="http://schemas.microsoft.com/office/drawing/2014/main" val="3584388124"/>
                    </a:ext>
                  </a:extLst>
                </a:gridCol>
                <a:gridCol w="2402946">
                  <a:extLst>
                    <a:ext uri="{9D8B030D-6E8A-4147-A177-3AD203B41FA5}">
                      <a16:colId xmlns:a16="http://schemas.microsoft.com/office/drawing/2014/main" val="556961540"/>
                    </a:ext>
                  </a:extLst>
                </a:gridCol>
                <a:gridCol w="2402946">
                  <a:extLst>
                    <a:ext uri="{9D8B030D-6E8A-4147-A177-3AD203B41FA5}">
                      <a16:colId xmlns:a16="http://schemas.microsoft.com/office/drawing/2014/main" val="1532494572"/>
                    </a:ext>
                  </a:extLst>
                </a:gridCol>
              </a:tblGrid>
              <a:tr h="424019">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Hashtags</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Tagging</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Tone (from PAD Guidance)</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908892810"/>
                  </a:ext>
                </a:extLst>
              </a:tr>
              <a:tr h="1709570">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Use between three and five hashtags per post</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More than five hashtags may flag your post to LinkedIn as spam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Capitalise each word in your hashtag for accessibility (</a:t>
                      </a:r>
                      <a:r>
                        <a:rPr lang="en-GB" sz="1100" b="0" i="0" dirty="0" err="1">
                          <a:effectLst/>
                          <a:latin typeface="Arial" panose="020B0604020202020204" pitchFamily="34" charset="0"/>
                          <a:cs typeface="Arial" panose="020B0604020202020204" pitchFamily="34" charset="0"/>
                        </a:rPr>
                        <a:t>eg</a:t>
                      </a:r>
                      <a:r>
                        <a:rPr lang="en-GB" sz="1100" b="0" i="0" dirty="0">
                          <a:effectLst/>
                          <a:latin typeface="Arial" panose="020B0604020202020204" pitchFamily="34" charset="0"/>
                          <a:cs typeface="Arial" panose="020B0604020202020204" pitchFamily="34" charset="0"/>
                        </a:rPr>
                        <a:t> #HealthLeaders)</a:t>
                      </a:r>
                    </a:p>
                    <a:p>
                      <a:pPr algn="l" rtl="0" fontAlgn="base">
                        <a:buFont typeface="Arial" panose="020B0604020202020204" pitchFamily="34" charset="0"/>
                        <a:buChar char="•"/>
                      </a:pPr>
                      <a:r>
                        <a:rPr lang="en-GB" sz="1100" b="1" i="0" dirty="0">
                          <a:effectLst/>
                          <a:latin typeface="Arial" panose="020B0604020202020204" pitchFamily="34" charset="0"/>
                          <a:cs typeface="Arial" panose="020B0604020202020204" pitchFamily="34" charset="0"/>
                        </a:rPr>
                        <a:t>Note: </a:t>
                      </a:r>
                      <a:r>
                        <a:rPr lang="en-GB" sz="1100" b="0" i="0" dirty="0">
                          <a:effectLst/>
                          <a:latin typeface="Arial" panose="020B0604020202020204" pitchFamily="34" charset="0"/>
                          <a:cs typeface="Arial" panose="020B0604020202020204" pitchFamily="34" charset="0"/>
                        </a:rPr>
                        <a:t>Use only hashtags that are directly relevant to your content; avoid adding unnecessary or unrelated hashtags..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Tagging can increase your engagement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 not tag more than 5 people/companies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If you want to tag more individuals, tag them in the comments so that LinkedIn doesn’t flag your post as spam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Be friendly, helpful and informative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Don’t be afraid to make the odd joke!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Define acronyms when you use them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1116098"/>
                  </a:ext>
                </a:extLst>
              </a:tr>
            </a:tbl>
          </a:graphicData>
        </a:graphic>
      </p:graphicFrame>
      <p:sp>
        <p:nvSpPr>
          <p:cNvPr id="3" name="TextBox 2">
            <a:extLst>
              <a:ext uri="{FF2B5EF4-FFF2-40B4-BE49-F238E27FC236}">
                <a16:creationId xmlns:a16="http://schemas.microsoft.com/office/drawing/2014/main" id="{898C597C-FE70-4A14-85BD-98061D3805BF}"/>
              </a:ext>
            </a:extLst>
          </p:cNvPr>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 on hashtags, tagging, and tone</a:t>
            </a:r>
          </a:p>
          <a:p>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7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Examples of effective social media posts</a:t>
            </a:r>
          </a:p>
          <a:p>
            <a:endParaRPr lang="en-US" sz="14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CF632E-922C-4D8B-BB80-A7695CCD9645}"/>
              </a:ext>
            </a:extLst>
          </p:cNvPr>
          <p:cNvPicPr>
            <a:picLocks noChangeAspect="1"/>
          </p:cNvPicPr>
          <p:nvPr/>
        </p:nvPicPr>
        <p:blipFill>
          <a:blip r:embed="rId2"/>
          <a:stretch>
            <a:fillRect/>
          </a:stretch>
        </p:blipFill>
        <p:spPr>
          <a:xfrm>
            <a:off x="4381733" y="2152738"/>
            <a:ext cx="3926987" cy="4003147"/>
          </a:xfrm>
          <a:prstGeom prst="rect">
            <a:avLst/>
          </a:prstGeom>
        </p:spPr>
      </p:pic>
      <p:pic>
        <p:nvPicPr>
          <p:cNvPr id="5" name="Picture 4">
            <a:extLst>
              <a:ext uri="{FF2B5EF4-FFF2-40B4-BE49-F238E27FC236}">
                <a16:creationId xmlns:a16="http://schemas.microsoft.com/office/drawing/2014/main" id="{1F8E6DCB-128E-4D90-B3D8-FD4BEA2ECF25}"/>
              </a:ext>
            </a:extLst>
          </p:cNvPr>
          <p:cNvPicPr>
            <a:picLocks noChangeAspect="1"/>
          </p:cNvPicPr>
          <p:nvPr/>
        </p:nvPicPr>
        <p:blipFill>
          <a:blip r:embed="rId3"/>
          <a:stretch>
            <a:fillRect/>
          </a:stretch>
        </p:blipFill>
        <p:spPr>
          <a:xfrm>
            <a:off x="495830" y="2750576"/>
            <a:ext cx="4051705" cy="3311018"/>
          </a:xfrm>
          <a:prstGeom prst="rect">
            <a:avLst/>
          </a:prstGeom>
        </p:spPr>
      </p:pic>
    </p:spTree>
    <p:extLst>
      <p:ext uri="{BB962C8B-B14F-4D97-AF65-F5344CB8AC3E}">
        <p14:creationId xmlns:p14="http://schemas.microsoft.com/office/powerpoint/2010/main" val="3676144842"/>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a453ca8-2bb7-46d8-ba04-427af7c35e17" xsi:nil="true"/>
    <lcf76f155ced4ddcb4097134ff3c332f xmlns="1d24c38f-2a7f-47a5-871c-514158aa8f1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79F9F610434E47A52E9F374F632437" ma:contentTypeVersion="18" ma:contentTypeDescription="Create a new document." ma:contentTypeScope="" ma:versionID="cbe40da6201c2bb878c12fadd5f497e2">
  <xsd:schema xmlns:xsd="http://www.w3.org/2001/XMLSchema" xmlns:xs="http://www.w3.org/2001/XMLSchema" xmlns:p="http://schemas.microsoft.com/office/2006/metadata/properties" xmlns:ns2="1d24c38f-2a7f-47a5-871c-514158aa8f11" xmlns:ns3="2a453ca8-2bb7-46d8-ba04-427af7c35e17" targetNamespace="http://schemas.microsoft.com/office/2006/metadata/properties" ma:root="true" ma:fieldsID="ae528611838b2049258cf8f648d6ee98" ns2:_="" ns3:_="">
    <xsd:import namespace="1d24c38f-2a7f-47a5-871c-514158aa8f11"/>
    <xsd:import namespace="2a453ca8-2bb7-46d8-ba04-427af7c35e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4c38f-2a7f-47a5-871c-514158aa8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453ca8-2bb7-46d8-ba04-427af7c35e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eb5e8f-a959-4631-aea6-5435a11fc1f4}" ma:internalName="TaxCatchAll" ma:showField="CatchAllData" ma:web="2a453ca8-2bb7-46d8-ba04-427af7c35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F09F7-A31B-488D-9ED9-48B0FB2454E1}">
  <ds:schemaRefs>
    <ds:schemaRef ds:uri="http://schemas.microsoft.com/sharepoint/v3/contenttype/forms"/>
  </ds:schemaRefs>
</ds:datastoreItem>
</file>

<file path=customXml/itemProps2.xml><?xml version="1.0" encoding="utf-8"?>
<ds:datastoreItem xmlns:ds="http://schemas.openxmlformats.org/officeDocument/2006/customXml" ds:itemID="{5B6C4454-17BA-4B8B-A608-9631E6E37AB3}">
  <ds:schemaRefs>
    <ds:schemaRef ds:uri="1d24c38f-2a7f-47a5-871c-514158aa8f11"/>
    <ds:schemaRef ds:uri="2a453ca8-2bb7-46d8-ba04-427af7c35e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AC474E-9461-4BCA-9B29-826E00C69574}">
  <ds:schemaRefs>
    <ds:schemaRef ds:uri="1d24c38f-2a7f-47a5-871c-514158aa8f11"/>
    <ds:schemaRef ds:uri="2a453ca8-2bb7-46d8-ba04-427af7c35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TotalTime>
  <Words>3075</Words>
  <Application>Microsoft Office PowerPoint</Application>
  <PresentationFormat>Custom</PresentationFormat>
  <Paragraphs>211</Paragraphs>
  <Slides>19</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Calibri</vt:lpstr>
      <vt:lpstr>Segoe UI</vt: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Lydia Flock</cp:lastModifiedBy>
  <cp:revision>10</cp:revision>
  <dcterms:created xsi:type="dcterms:W3CDTF">2014-03-20T14:30:16Z</dcterms:created>
  <dcterms:modified xsi:type="dcterms:W3CDTF">2025-11-17T15:38:17Z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0x0101002D79F9F610434E47A52E9F374F632437</vt:lpwstr>
  </property>
  <property fmtid="{D5CDD505-2E9C-101B-9397-08002B2CF9AE}" pid="3" name="MediaServiceImageTags">
    <vt:lpwstr/>
  </property>
</Properties>
</file>