
<file path=[Content_Types].xml><?xml version="1.0" encoding="utf-8"?>
<Types xmlns="http://schemas.openxmlformats.org/package/2006/content-types">
  <Default Extension="bin" ContentType="application/vnd.openxmlformats-officedocument.oleObject"/>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2" r:id="rId2"/>
    <p:sldMasterId id="2147483660" r:id="rId3"/>
  </p:sldMasterIdLst>
  <p:notesMasterIdLst>
    <p:notesMasterId r:id="rId14"/>
  </p:notesMasterIdLst>
  <p:sldIdLst>
    <p:sldId id="263" r:id="rId4"/>
    <p:sldId id="273" r:id="rId5"/>
    <p:sldId id="258" r:id="rId6"/>
    <p:sldId id="272" r:id="rId7"/>
    <p:sldId id="264" r:id="rId8"/>
    <p:sldId id="271" r:id="rId9"/>
    <p:sldId id="267" r:id="rId10"/>
    <p:sldId id="274" r:id="rId11"/>
    <p:sldId id="262" r:id="rId12"/>
    <p:sldId id="268" r:id="rId13"/>
  </p:sldIdLst>
  <p:sldSz cx="8640763" cy="6483350"/>
  <p:notesSz cx="6858000" cy="9144000"/>
  <p:defaultTextStyle>
    <a:defPPr>
      <a:defRPr lang="en-US"/>
    </a:defPPr>
    <a:lvl1pPr marL="0" algn="l" defTabSz="432100" rtl="0" eaLnBrk="1" latinLnBrk="0" hangingPunct="1">
      <a:defRPr sz="1700" kern="1200">
        <a:solidFill>
          <a:schemeClr val="tx1"/>
        </a:solidFill>
        <a:latin typeface="+mn-lt"/>
        <a:ea typeface="+mn-ea"/>
        <a:cs typeface="+mn-cs"/>
      </a:defRPr>
    </a:lvl1pPr>
    <a:lvl2pPr marL="432100" algn="l" defTabSz="432100" rtl="0" eaLnBrk="1" latinLnBrk="0" hangingPunct="1">
      <a:defRPr sz="1700" kern="1200">
        <a:solidFill>
          <a:schemeClr val="tx1"/>
        </a:solidFill>
        <a:latin typeface="+mn-lt"/>
        <a:ea typeface="+mn-ea"/>
        <a:cs typeface="+mn-cs"/>
      </a:defRPr>
    </a:lvl2pPr>
    <a:lvl3pPr marL="864199" algn="l" defTabSz="432100" rtl="0" eaLnBrk="1" latinLnBrk="0" hangingPunct="1">
      <a:defRPr sz="1700" kern="1200">
        <a:solidFill>
          <a:schemeClr val="tx1"/>
        </a:solidFill>
        <a:latin typeface="+mn-lt"/>
        <a:ea typeface="+mn-ea"/>
        <a:cs typeface="+mn-cs"/>
      </a:defRPr>
    </a:lvl3pPr>
    <a:lvl4pPr marL="1296299" algn="l" defTabSz="432100" rtl="0" eaLnBrk="1" latinLnBrk="0" hangingPunct="1">
      <a:defRPr sz="1700" kern="1200">
        <a:solidFill>
          <a:schemeClr val="tx1"/>
        </a:solidFill>
        <a:latin typeface="+mn-lt"/>
        <a:ea typeface="+mn-ea"/>
        <a:cs typeface="+mn-cs"/>
      </a:defRPr>
    </a:lvl4pPr>
    <a:lvl5pPr marL="1728399" algn="l" defTabSz="432100" rtl="0" eaLnBrk="1" latinLnBrk="0" hangingPunct="1">
      <a:defRPr sz="1700" kern="1200">
        <a:solidFill>
          <a:schemeClr val="tx1"/>
        </a:solidFill>
        <a:latin typeface="+mn-lt"/>
        <a:ea typeface="+mn-ea"/>
        <a:cs typeface="+mn-cs"/>
      </a:defRPr>
    </a:lvl5pPr>
    <a:lvl6pPr marL="2160499" algn="l" defTabSz="432100" rtl="0" eaLnBrk="1" latinLnBrk="0" hangingPunct="1">
      <a:defRPr sz="1700" kern="1200">
        <a:solidFill>
          <a:schemeClr val="tx1"/>
        </a:solidFill>
        <a:latin typeface="+mn-lt"/>
        <a:ea typeface="+mn-ea"/>
        <a:cs typeface="+mn-cs"/>
      </a:defRPr>
    </a:lvl6pPr>
    <a:lvl7pPr marL="2592598" algn="l" defTabSz="432100" rtl="0" eaLnBrk="1" latinLnBrk="0" hangingPunct="1">
      <a:defRPr sz="1700" kern="1200">
        <a:solidFill>
          <a:schemeClr val="tx1"/>
        </a:solidFill>
        <a:latin typeface="+mn-lt"/>
        <a:ea typeface="+mn-ea"/>
        <a:cs typeface="+mn-cs"/>
      </a:defRPr>
    </a:lvl7pPr>
    <a:lvl8pPr marL="3024698" algn="l" defTabSz="432100" rtl="0" eaLnBrk="1" latinLnBrk="0" hangingPunct="1">
      <a:defRPr sz="1700" kern="1200">
        <a:solidFill>
          <a:schemeClr val="tx1"/>
        </a:solidFill>
        <a:latin typeface="+mn-lt"/>
        <a:ea typeface="+mn-ea"/>
        <a:cs typeface="+mn-cs"/>
      </a:defRPr>
    </a:lvl8pPr>
    <a:lvl9pPr marL="3456798" algn="l" defTabSz="432100" rtl="0" eaLnBrk="1" latinLnBrk="0" hangingPunct="1">
      <a:defRPr sz="1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42">
          <p15:clr>
            <a:srgbClr val="A4A3A4"/>
          </p15:clr>
        </p15:guide>
        <p15:guide id="2" pos="272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14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59" autoAdjust="0"/>
    <p:restoredTop sz="86478" autoAdjust="0"/>
  </p:normalViewPr>
  <p:slideViewPr>
    <p:cSldViewPr snapToGrid="0" snapToObjects="1">
      <p:cViewPr varScale="1">
        <p:scale>
          <a:sx n="70" d="100"/>
          <a:sy n="70" d="100"/>
        </p:scale>
        <p:origin x="1134" y="48"/>
      </p:cViewPr>
      <p:guideLst>
        <p:guide orient="horz" pos="2042"/>
        <p:guide pos="272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4FD6C2-3EE2-40F5-A672-35F5EBF44F4F}" type="datetimeFigureOut">
              <a:rPr lang="en-GB" smtClean="0"/>
              <a:t>29/10/2018</a:t>
            </a:fld>
            <a:endParaRPr lang="en-GB"/>
          </a:p>
        </p:txBody>
      </p:sp>
      <p:sp>
        <p:nvSpPr>
          <p:cNvPr id="4" name="Slide Image Placeholder 3"/>
          <p:cNvSpPr>
            <a:spLocks noGrp="1" noRot="1" noChangeAspect="1"/>
          </p:cNvSpPr>
          <p:nvPr>
            <p:ph type="sldImg" idx="2"/>
          </p:nvPr>
        </p:nvSpPr>
        <p:spPr>
          <a:xfrm>
            <a:off x="1373188" y="1143000"/>
            <a:ext cx="411162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2CE567-B484-4D04-851B-931153C7788C}" type="slidenum">
              <a:rPr lang="en-GB" smtClean="0"/>
              <a:t>‹#›</a:t>
            </a:fld>
            <a:endParaRPr lang="en-GB"/>
          </a:p>
        </p:txBody>
      </p:sp>
    </p:spTree>
    <p:extLst>
      <p:ext uri="{BB962C8B-B14F-4D97-AF65-F5344CB8AC3E}">
        <p14:creationId xmlns:p14="http://schemas.microsoft.com/office/powerpoint/2010/main" val="40264060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solidFill>
                  <a:srgbClr val="C00000"/>
                </a:solidFill>
              </a:rPr>
              <a:t>2018 survey </a:t>
            </a:r>
          </a:p>
          <a:p>
            <a:r>
              <a:rPr lang="en-GB" sz="1200" dirty="0" smtClean="0">
                <a:solidFill>
                  <a:srgbClr val="C00000"/>
                </a:solidFill>
              </a:rPr>
              <a:t>~ 77% response rate - staff </a:t>
            </a:r>
          </a:p>
          <a:p>
            <a:r>
              <a:rPr lang="en-GB" sz="1200" dirty="0" smtClean="0">
                <a:solidFill>
                  <a:srgbClr val="C00000"/>
                </a:solidFill>
              </a:rPr>
              <a:t>~ 58% response rate - students (who have their own survey)</a:t>
            </a:r>
          </a:p>
          <a:p>
            <a:endParaRPr lang="en-GB" sz="1200" dirty="0" smtClean="0">
              <a:solidFill>
                <a:srgbClr val="C00000"/>
              </a:solidFill>
            </a:endParaRPr>
          </a:p>
          <a:p>
            <a:r>
              <a:rPr lang="en-GB" sz="1200" dirty="0" smtClean="0">
                <a:solidFill>
                  <a:srgbClr val="C00000"/>
                </a:solidFill>
              </a:rPr>
              <a:t>77 new starters have joined the department in the last 12 months, and there are 24 students currently in the department</a:t>
            </a:r>
          </a:p>
          <a:p>
            <a:endParaRPr lang="en-GB" sz="1200" dirty="0" smtClean="0">
              <a:solidFill>
                <a:srgbClr val="C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87% overall satisfied in their job</a:t>
            </a:r>
          </a:p>
          <a:p>
            <a:endParaRPr lang="en-GB" dirty="0"/>
          </a:p>
        </p:txBody>
      </p:sp>
      <p:sp>
        <p:nvSpPr>
          <p:cNvPr id="4" name="Slide Number Placeholder 3"/>
          <p:cNvSpPr>
            <a:spLocks noGrp="1"/>
          </p:cNvSpPr>
          <p:nvPr>
            <p:ph type="sldNum" sz="quarter" idx="10"/>
          </p:nvPr>
        </p:nvSpPr>
        <p:spPr/>
        <p:txBody>
          <a:bodyPr/>
          <a:lstStyle/>
          <a:p>
            <a:fld id="{7B2CE567-B484-4D04-851B-931153C7788C}" type="slidenum">
              <a:rPr lang="en-GB" smtClean="0"/>
              <a:t>1</a:t>
            </a:fld>
            <a:endParaRPr lang="en-GB"/>
          </a:p>
        </p:txBody>
      </p:sp>
    </p:spTree>
    <p:extLst>
      <p:ext uri="{BB962C8B-B14F-4D97-AF65-F5344CB8AC3E}">
        <p14:creationId xmlns:p14="http://schemas.microsoft.com/office/powerpoint/2010/main" val="2844930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Note gender differences re: inclusion in</a:t>
            </a:r>
            <a:r>
              <a:rPr lang="en-GB" baseline="0" dirty="0" smtClean="0"/>
              <a:t> social/networking </a:t>
            </a:r>
            <a:r>
              <a:rPr lang="en-GB" baseline="0" dirty="0" err="1" smtClean="0"/>
              <a:t>opps</a:t>
            </a:r>
            <a:r>
              <a:rPr lang="en-GB" baseline="0" dirty="0" smtClean="0"/>
              <a:t> (see slide 6)</a:t>
            </a:r>
            <a:endParaRPr lang="en-GB" dirty="0"/>
          </a:p>
        </p:txBody>
      </p:sp>
      <p:sp>
        <p:nvSpPr>
          <p:cNvPr id="4" name="Slide Number Placeholder 3"/>
          <p:cNvSpPr>
            <a:spLocks noGrp="1"/>
          </p:cNvSpPr>
          <p:nvPr>
            <p:ph type="sldNum" sz="quarter" idx="10"/>
          </p:nvPr>
        </p:nvSpPr>
        <p:spPr/>
        <p:txBody>
          <a:bodyPr/>
          <a:lstStyle/>
          <a:p>
            <a:fld id="{7B2CE567-B484-4D04-851B-931153C7788C}" type="slidenum">
              <a:rPr lang="en-GB" smtClean="0"/>
              <a:t>3</a:t>
            </a:fld>
            <a:endParaRPr lang="en-GB"/>
          </a:p>
        </p:txBody>
      </p:sp>
    </p:spTree>
    <p:extLst>
      <p:ext uri="{BB962C8B-B14F-4D97-AF65-F5344CB8AC3E}">
        <p14:creationId xmlns:p14="http://schemas.microsoft.com/office/powerpoint/2010/main" val="2136798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720000"/>
            <a:r>
              <a:rPr lang="en-GB" sz="1400" b="1" dirty="0" smtClean="0"/>
              <a:t>Do you feel that someone in the department takes an interest in your career?</a:t>
            </a:r>
          </a:p>
          <a:p>
            <a:pPr marL="457200" lvl="1" indent="0" defTabSz="720000">
              <a:buNone/>
            </a:pPr>
            <a:r>
              <a:rPr lang="en-GB" sz="1400" dirty="0" smtClean="0"/>
              <a:t>	</a:t>
            </a:r>
            <a:r>
              <a:rPr lang="en-GB" sz="1400" b="1" dirty="0" smtClean="0"/>
              <a:t>2018 – 70% yes (gender diff significant)</a:t>
            </a:r>
          </a:p>
          <a:p>
            <a:pPr marL="457200" lvl="1" indent="0" defTabSz="720000">
              <a:buNone/>
            </a:pPr>
            <a:r>
              <a:rPr lang="en-GB" sz="1400" b="1" dirty="0" smtClean="0"/>
              <a:t>       </a:t>
            </a:r>
            <a:r>
              <a:rPr lang="en-GB" sz="1400" dirty="0" smtClean="0"/>
              <a:t>2016 – 76% yes 	</a:t>
            </a:r>
          </a:p>
          <a:p>
            <a:pPr marL="457200" lvl="1" indent="0" defTabSz="720000">
              <a:buNone/>
            </a:pPr>
            <a:r>
              <a:rPr lang="en-GB" sz="1400" dirty="0" smtClean="0"/>
              <a:t>	2014 - 100% yes</a:t>
            </a:r>
          </a:p>
          <a:p>
            <a:pPr marL="457200" lvl="1" indent="0" defTabSz="720000">
              <a:buNone/>
            </a:pPr>
            <a:r>
              <a:rPr lang="en-GB" sz="1400" dirty="0" smtClean="0"/>
              <a:t>	2013 - 100% yes</a:t>
            </a:r>
          </a:p>
          <a:p>
            <a:pPr marL="457200" lvl="1" indent="0" defTabSz="720000">
              <a:buNone/>
            </a:pPr>
            <a:endParaRPr lang="en-GB" sz="1400" dirty="0" smtClean="0"/>
          </a:p>
          <a:p>
            <a:pPr marL="457200" lvl="1" indent="0" defTabSz="720000">
              <a:buNone/>
            </a:pPr>
            <a:endParaRPr lang="en-GB" sz="1400" dirty="0"/>
          </a:p>
        </p:txBody>
      </p:sp>
      <p:sp>
        <p:nvSpPr>
          <p:cNvPr id="4" name="Slide Number Placeholder 3"/>
          <p:cNvSpPr>
            <a:spLocks noGrp="1"/>
          </p:cNvSpPr>
          <p:nvPr>
            <p:ph type="sldNum" sz="quarter" idx="10"/>
          </p:nvPr>
        </p:nvSpPr>
        <p:spPr/>
        <p:txBody>
          <a:bodyPr/>
          <a:lstStyle/>
          <a:p>
            <a:fld id="{7B2CE567-B484-4D04-851B-931153C7788C}" type="slidenum">
              <a:rPr lang="en-GB" smtClean="0"/>
              <a:t>6</a:t>
            </a:fld>
            <a:endParaRPr lang="en-GB"/>
          </a:p>
        </p:txBody>
      </p:sp>
    </p:spTree>
    <p:extLst>
      <p:ext uri="{BB962C8B-B14F-4D97-AF65-F5344CB8AC3E}">
        <p14:creationId xmlns:p14="http://schemas.microsoft.com/office/powerpoint/2010/main" val="1472185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B2CE567-B484-4D04-851B-931153C7788C}" type="slidenum">
              <a:rPr lang="en-GB" smtClean="0"/>
              <a:t>9</a:t>
            </a:fld>
            <a:endParaRPr lang="en-GB"/>
          </a:p>
        </p:txBody>
      </p:sp>
    </p:spTree>
    <p:extLst>
      <p:ext uri="{BB962C8B-B14F-4D97-AF65-F5344CB8AC3E}">
        <p14:creationId xmlns:p14="http://schemas.microsoft.com/office/powerpoint/2010/main" val="39836520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B2CE567-B484-4D04-851B-931153C7788C}" type="slidenum">
              <a:rPr lang="en-GB" smtClean="0"/>
              <a:t>10</a:t>
            </a:fld>
            <a:endParaRPr lang="en-GB"/>
          </a:p>
        </p:txBody>
      </p:sp>
    </p:spTree>
    <p:extLst>
      <p:ext uri="{BB962C8B-B14F-4D97-AF65-F5344CB8AC3E}">
        <p14:creationId xmlns:p14="http://schemas.microsoft.com/office/powerpoint/2010/main" val="7149726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3710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44735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49056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2.jp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tangle 11"/>
          <p:cNvSpPr>
            <a:spLocks noChangeArrowheads="1"/>
          </p:cNvSpPr>
          <p:nvPr userDrawn="1"/>
        </p:nvSpPr>
        <p:spPr bwMode="auto">
          <a:xfrm>
            <a:off x="-1" y="815070"/>
            <a:ext cx="8640763" cy="5668279"/>
          </a:xfrm>
          <a:prstGeom prst="rect">
            <a:avLst/>
          </a:prstGeom>
          <a:solidFill>
            <a:srgbClr val="002147"/>
          </a:solidFill>
          <a:ln>
            <a:noFill/>
          </a:ln>
          <a:effectLst>
            <a:outerShdw dist="23000" dir="5400000" rotWithShape="0">
              <a:srgbClr val="00000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pic>
        <p:nvPicPr>
          <p:cNvPr id="15" name="Picture 14" descr="ox_small_cmyk_pos_rect.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65107" y="178883"/>
            <a:ext cx="1521068" cy="468528"/>
          </a:xfrm>
          <a:prstGeom prst="rect">
            <a:avLst/>
          </a:prstGeom>
        </p:spPr>
      </p:pic>
      <p:pic>
        <p:nvPicPr>
          <p:cNvPr id="5" name="Picture 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8580" y="120652"/>
            <a:ext cx="1798064" cy="584990"/>
          </a:xfrm>
          <a:prstGeom prst="rect">
            <a:avLst/>
          </a:prstGeom>
        </p:spPr>
      </p:pic>
    </p:spTree>
    <p:extLst>
      <p:ext uri="{BB962C8B-B14F-4D97-AF65-F5344CB8AC3E}">
        <p14:creationId xmlns:p14="http://schemas.microsoft.com/office/powerpoint/2010/main" val="2116942618"/>
      </p:ext>
    </p:extLst>
  </p:cSld>
  <p:clrMap bg1="lt1" tx1="dk1" bg2="lt2" tx2="dk2" accent1="accent1" accent2="accent2" accent3="accent3" accent4="accent4" accent5="accent5" accent6="accent6" hlink="hlink" folHlink="folHlink"/>
  <p:sldLayoutIdLst>
    <p:sldLayoutId id="2147483649" r:id="rId1"/>
  </p:sldLayoutIdLst>
  <p:txStyles>
    <p:titleStyle>
      <a:lvl1pPr algn="ctr" defTabSz="432100" rtl="0" eaLnBrk="1" latinLnBrk="0" hangingPunct="1">
        <a:spcBef>
          <a:spcPct val="0"/>
        </a:spcBef>
        <a:buNone/>
        <a:defRPr sz="4200" kern="1200">
          <a:solidFill>
            <a:schemeClr val="tx1"/>
          </a:solidFill>
          <a:latin typeface="+mj-lt"/>
          <a:ea typeface="+mj-ea"/>
          <a:cs typeface="+mj-cs"/>
        </a:defRPr>
      </a:lvl1pPr>
    </p:titleStyle>
    <p:bodyStyle>
      <a:lvl1pPr marL="324075" indent="-324075" algn="l" defTabSz="432100" rtl="0" eaLnBrk="1" latinLnBrk="0" hangingPunct="1">
        <a:spcBef>
          <a:spcPct val="20000"/>
        </a:spcBef>
        <a:buFont typeface="Arial"/>
        <a:buChar char="•"/>
        <a:defRPr sz="3000" kern="1200">
          <a:solidFill>
            <a:schemeClr val="tx1"/>
          </a:solidFill>
          <a:latin typeface="+mn-lt"/>
          <a:ea typeface="+mn-ea"/>
          <a:cs typeface="+mn-cs"/>
        </a:defRPr>
      </a:lvl1pPr>
      <a:lvl2pPr marL="702162" indent="-270062" algn="l" defTabSz="432100" rtl="0" eaLnBrk="1" latinLnBrk="0" hangingPunct="1">
        <a:spcBef>
          <a:spcPct val="20000"/>
        </a:spcBef>
        <a:buFont typeface="Arial"/>
        <a:buChar char="–"/>
        <a:defRPr sz="2600" kern="1200">
          <a:solidFill>
            <a:schemeClr val="tx1"/>
          </a:solidFill>
          <a:latin typeface="+mn-lt"/>
          <a:ea typeface="+mn-ea"/>
          <a:cs typeface="+mn-cs"/>
        </a:defRPr>
      </a:lvl2pPr>
      <a:lvl3pPr marL="1080249" indent="-216050" algn="l" defTabSz="432100" rtl="0" eaLnBrk="1" latinLnBrk="0" hangingPunct="1">
        <a:spcBef>
          <a:spcPct val="20000"/>
        </a:spcBef>
        <a:buFont typeface="Arial"/>
        <a:buChar char="•"/>
        <a:defRPr sz="2300" kern="1200">
          <a:solidFill>
            <a:schemeClr val="tx1"/>
          </a:solidFill>
          <a:latin typeface="+mn-lt"/>
          <a:ea typeface="+mn-ea"/>
          <a:cs typeface="+mn-cs"/>
        </a:defRPr>
      </a:lvl3pPr>
      <a:lvl4pPr marL="1512349" indent="-216050" algn="l" defTabSz="432100" rtl="0" eaLnBrk="1" latinLnBrk="0" hangingPunct="1">
        <a:spcBef>
          <a:spcPct val="20000"/>
        </a:spcBef>
        <a:buFont typeface="Arial"/>
        <a:buChar char="–"/>
        <a:defRPr sz="1900" kern="1200">
          <a:solidFill>
            <a:schemeClr val="tx1"/>
          </a:solidFill>
          <a:latin typeface="+mn-lt"/>
          <a:ea typeface="+mn-ea"/>
          <a:cs typeface="+mn-cs"/>
        </a:defRPr>
      </a:lvl4pPr>
      <a:lvl5pPr marL="1944449" indent="-216050" algn="l" defTabSz="432100" rtl="0" eaLnBrk="1" latinLnBrk="0" hangingPunct="1">
        <a:spcBef>
          <a:spcPct val="20000"/>
        </a:spcBef>
        <a:buFont typeface="Arial"/>
        <a:buChar char="»"/>
        <a:defRPr sz="1900" kern="1200">
          <a:solidFill>
            <a:schemeClr val="tx1"/>
          </a:solidFill>
          <a:latin typeface="+mn-lt"/>
          <a:ea typeface="+mn-ea"/>
          <a:cs typeface="+mn-cs"/>
        </a:defRPr>
      </a:lvl5pPr>
      <a:lvl6pPr marL="2376548" indent="-216050" algn="l" defTabSz="432100" rtl="0" eaLnBrk="1" latinLnBrk="0" hangingPunct="1">
        <a:spcBef>
          <a:spcPct val="20000"/>
        </a:spcBef>
        <a:buFont typeface="Arial"/>
        <a:buChar char="•"/>
        <a:defRPr sz="1900" kern="1200">
          <a:solidFill>
            <a:schemeClr val="tx1"/>
          </a:solidFill>
          <a:latin typeface="+mn-lt"/>
          <a:ea typeface="+mn-ea"/>
          <a:cs typeface="+mn-cs"/>
        </a:defRPr>
      </a:lvl6pPr>
      <a:lvl7pPr marL="2808648" indent="-216050" algn="l" defTabSz="432100" rtl="0" eaLnBrk="1" latinLnBrk="0" hangingPunct="1">
        <a:spcBef>
          <a:spcPct val="20000"/>
        </a:spcBef>
        <a:buFont typeface="Arial"/>
        <a:buChar char="•"/>
        <a:defRPr sz="1900" kern="1200">
          <a:solidFill>
            <a:schemeClr val="tx1"/>
          </a:solidFill>
          <a:latin typeface="+mn-lt"/>
          <a:ea typeface="+mn-ea"/>
          <a:cs typeface="+mn-cs"/>
        </a:defRPr>
      </a:lvl7pPr>
      <a:lvl8pPr marL="3240748" indent="-216050" algn="l" defTabSz="432100" rtl="0" eaLnBrk="1" latinLnBrk="0" hangingPunct="1">
        <a:spcBef>
          <a:spcPct val="20000"/>
        </a:spcBef>
        <a:buFont typeface="Arial"/>
        <a:buChar char="•"/>
        <a:defRPr sz="1900" kern="1200">
          <a:solidFill>
            <a:schemeClr val="tx1"/>
          </a:solidFill>
          <a:latin typeface="+mn-lt"/>
          <a:ea typeface="+mn-ea"/>
          <a:cs typeface="+mn-cs"/>
        </a:defRPr>
      </a:lvl8pPr>
      <a:lvl9pPr marL="3672848" indent="-216050" algn="l" defTabSz="432100" rtl="0" eaLnBrk="1" latinLnBrk="0" hangingPunct="1">
        <a:spcBef>
          <a:spcPct val="20000"/>
        </a:spcBef>
        <a:buFont typeface="Arial"/>
        <a:buChar char="•"/>
        <a:defRPr sz="1900" kern="1200">
          <a:solidFill>
            <a:schemeClr val="tx1"/>
          </a:solidFill>
          <a:latin typeface="+mn-lt"/>
          <a:ea typeface="+mn-ea"/>
          <a:cs typeface="+mn-cs"/>
        </a:defRPr>
      </a:lvl9pPr>
    </p:bodyStyle>
    <p:otherStyle>
      <a:defPPr>
        <a:defRPr lang="en-US"/>
      </a:defPPr>
      <a:lvl1pPr marL="0" algn="l" defTabSz="432100" rtl="0" eaLnBrk="1" latinLnBrk="0" hangingPunct="1">
        <a:defRPr sz="1700" kern="1200">
          <a:solidFill>
            <a:schemeClr val="tx1"/>
          </a:solidFill>
          <a:latin typeface="+mn-lt"/>
          <a:ea typeface="+mn-ea"/>
          <a:cs typeface="+mn-cs"/>
        </a:defRPr>
      </a:lvl1pPr>
      <a:lvl2pPr marL="432100" algn="l" defTabSz="432100" rtl="0" eaLnBrk="1" latinLnBrk="0" hangingPunct="1">
        <a:defRPr sz="1700" kern="1200">
          <a:solidFill>
            <a:schemeClr val="tx1"/>
          </a:solidFill>
          <a:latin typeface="+mn-lt"/>
          <a:ea typeface="+mn-ea"/>
          <a:cs typeface="+mn-cs"/>
        </a:defRPr>
      </a:lvl2pPr>
      <a:lvl3pPr marL="864199" algn="l" defTabSz="432100" rtl="0" eaLnBrk="1" latinLnBrk="0" hangingPunct="1">
        <a:defRPr sz="1700" kern="1200">
          <a:solidFill>
            <a:schemeClr val="tx1"/>
          </a:solidFill>
          <a:latin typeface="+mn-lt"/>
          <a:ea typeface="+mn-ea"/>
          <a:cs typeface="+mn-cs"/>
        </a:defRPr>
      </a:lvl3pPr>
      <a:lvl4pPr marL="1296299" algn="l" defTabSz="432100" rtl="0" eaLnBrk="1" latinLnBrk="0" hangingPunct="1">
        <a:defRPr sz="1700" kern="1200">
          <a:solidFill>
            <a:schemeClr val="tx1"/>
          </a:solidFill>
          <a:latin typeface="+mn-lt"/>
          <a:ea typeface="+mn-ea"/>
          <a:cs typeface="+mn-cs"/>
        </a:defRPr>
      </a:lvl4pPr>
      <a:lvl5pPr marL="1728399" algn="l" defTabSz="432100" rtl="0" eaLnBrk="1" latinLnBrk="0" hangingPunct="1">
        <a:defRPr sz="1700" kern="1200">
          <a:solidFill>
            <a:schemeClr val="tx1"/>
          </a:solidFill>
          <a:latin typeface="+mn-lt"/>
          <a:ea typeface="+mn-ea"/>
          <a:cs typeface="+mn-cs"/>
        </a:defRPr>
      </a:lvl5pPr>
      <a:lvl6pPr marL="2160499" algn="l" defTabSz="432100" rtl="0" eaLnBrk="1" latinLnBrk="0" hangingPunct="1">
        <a:defRPr sz="1700" kern="1200">
          <a:solidFill>
            <a:schemeClr val="tx1"/>
          </a:solidFill>
          <a:latin typeface="+mn-lt"/>
          <a:ea typeface="+mn-ea"/>
          <a:cs typeface="+mn-cs"/>
        </a:defRPr>
      </a:lvl6pPr>
      <a:lvl7pPr marL="2592598" algn="l" defTabSz="432100" rtl="0" eaLnBrk="1" latinLnBrk="0" hangingPunct="1">
        <a:defRPr sz="1700" kern="1200">
          <a:solidFill>
            <a:schemeClr val="tx1"/>
          </a:solidFill>
          <a:latin typeface="+mn-lt"/>
          <a:ea typeface="+mn-ea"/>
          <a:cs typeface="+mn-cs"/>
        </a:defRPr>
      </a:lvl7pPr>
      <a:lvl8pPr marL="3024698" algn="l" defTabSz="432100" rtl="0" eaLnBrk="1" latinLnBrk="0" hangingPunct="1">
        <a:defRPr sz="1700" kern="1200">
          <a:solidFill>
            <a:schemeClr val="tx1"/>
          </a:solidFill>
          <a:latin typeface="+mn-lt"/>
          <a:ea typeface="+mn-ea"/>
          <a:cs typeface="+mn-cs"/>
        </a:defRPr>
      </a:lvl8pPr>
      <a:lvl9pPr marL="3456798" algn="l" defTabSz="432100" rtl="0" eaLnBrk="1" latinLnBrk="0" hangingPunct="1">
        <a:defRPr sz="1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userDrawn="1"/>
        </p:nvSpPr>
        <p:spPr bwMode="auto">
          <a:xfrm>
            <a:off x="-1" y="815070"/>
            <a:ext cx="8640763" cy="5668279"/>
          </a:xfrm>
          <a:prstGeom prst="rect">
            <a:avLst/>
          </a:prstGeom>
          <a:solidFill>
            <a:srgbClr val="002147"/>
          </a:solidFill>
          <a:ln>
            <a:noFill/>
          </a:ln>
          <a:effectLst>
            <a:outerShdw dist="23000" dir="5400000" rotWithShape="0">
              <a:srgbClr val="00000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pic>
        <p:nvPicPr>
          <p:cNvPr id="20" name="Picture 19" descr="ox_small_cmyk_pos_rect.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65107" y="178883"/>
            <a:ext cx="1521068" cy="468528"/>
          </a:xfrm>
          <a:prstGeom prst="rect">
            <a:avLst/>
          </a:prstGeom>
        </p:spPr>
      </p:pic>
      <p:pic>
        <p:nvPicPr>
          <p:cNvPr id="5" name="Picture 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8580" y="120652"/>
            <a:ext cx="1798064" cy="584990"/>
          </a:xfrm>
          <a:prstGeom prst="rect">
            <a:avLst/>
          </a:prstGeom>
        </p:spPr>
      </p:pic>
    </p:spTree>
    <p:extLst>
      <p:ext uri="{BB962C8B-B14F-4D97-AF65-F5344CB8AC3E}">
        <p14:creationId xmlns:p14="http://schemas.microsoft.com/office/powerpoint/2010/main" val="1048086005"/>
      </p:ext>
    </p:extLst>
  </p:cSld>
  <p:clrMap bg1="lt1" tx1="dk1" bg2="lt2" tx2="dk2" accent1="accent1" accent2="accent2" accent3="accent3" accent4="accent4" accent5="accent5" accent6="accent6" hlink="hlink" folHlink="folHlink"/>
  <p:sldLayoutIdLst>
    <p:sldLayoutId id="2147483663" r:id="rId1"/>
  </p:sldLayoutIdLst>
  <p:txStyles>
    <p:titleStyle>
      <a:lvl1pPr algn="ctr" defTabSz="432100" rtl="0" eaLnBrk="1" latinLnBrk="0" hangingPunct="1">
        <a:spcBef>
          <a:spcPct val="0"/>
        </a:spcBef>
        <a:buNone/>
        <a:defRPr sz="4200" kern="1200">
          <a:solidFill>
            <a:schemeClr val="tx1"/>
          </a:solidFill>
          <a:latin typeface="+mj-lt"/>
          <a:ea typeface="+mj-ea"/>
          <a:cs typeface="+mj-cs"/>
        </a:defRPr>
      </a:lvl1pPr>
    </p:titleStyle>
    <p:bodyStyle>
      <a:lvl1pPr marL="324075" indent="-324075" algn="l" defTabSz="432100" rtl="0" eaLnBrk="1" latinLnBrk="0" hangingPunct="1">
        <a:spcBef>
          <a:spcPct val="20000"/>
        </a:spcBef>
        <a:buFont typeface="Arial"/>
        <a:buChar char="•"/>
        <a:defRPr sz="3000" kern="1200">
          <a:solidFill>
            <a:schemeClr val="tx1"/>
          </a:solidFill>
          <a:latin typeface="+mn-lt"/>
          <a:ea typeface="+mn-ea"/>
          <a:cs typeface="+mn-cs"/>
        </a:defRPr>
      </a:lvl1pPr>
      <a:lvl2pPr marL="702162" indent="-270062" algn="l" defTabSz="432100" rtl="0" eaLnBrk="1" latinLnBrk="0" hangingPunct="1">
        <a:spcBef>
          <a:spcPct val="20000"/>
        </a:spcBef>
        <a:buFont typeface="Arial"/>
        <a:buChar char="–"/>
        <a:defRPr sz="2600" kern="1200">
          <a:solidFill>
            <a:schemeClr val="tx1"/>
          </a:solidFill>
          <a:latin typeface="+mn-lt"/>
          <a:ea typeface="+mn-ea"/>
          <a:cs typeface="+mn-cs"/>
        </a:defRPr>
      </a:lvl2pPr>
      <a:lvl3pPr marL="1080249" indent="-216050" algn="l" defTabSz="432100" rtl="0" eaLnBrk="1" latinLnBrk="0" hangingPunct="1">
        <a:spcBef>
          <a:spcPct val="20000"/>
        </a:spcBef>
        <a:buFont typeface="Arial"/>
        <a:buChar char="•"/>
        <a:defRPr sz="2300" kern="1200">
          <a:solidFill>
            <a:schemeClr val="tx1"/>
          </a:solidFill>
          <a:latin typeface="+mn-lt"/>
          <a:ea typeface="+mn-ea"/>
          <a:cs typeface="+mn-cs"/>
        </a:defRPr>
      </a:lvl3pPr>
      <a:lvl4pPr marL="1512349" indent="-216050" algn="l" defTabSz="432100" rtl="0" eaLnBrk="1" latinLnBrk="0" hangingPunct="1">
        <a:spcBef>
          <a:spcPct val="20000"/>
        </a:spcBef>
        <a:buFont typeface="Arial"/>
        <a:buChar char="–"/>
        <a:defRPr sz="1900" kern="1200">
          <a:solidFill>
            <a:schemeClr val="tx1"/>
          </a:solidFill>
          <a:latin typeface="+mn-lt"/>
          <a:ea typeface="+mn-ea"/>
          <a:cs typeface="+mn-cs"/>
        </a:defRPr>
      </a:lvl4pPr>
      <a:lvl5pPr marL="1944449" indent="-216050" algn="l" defTabSz="432100" rtl="0" eaLnBrk="1" latinLnBrk="0" hangingPunct="1">
        <a:spcBef>
          <a:spcPct val="20000"/>
        </a:spcBef>
        <a:buFont typeface="Arial"/>
        <a:buChar char="»"/>
        <a:defRPr sz="1900" kern="1200">
          <a:solidFill>
            <a:schemeClr val="tx1"/>
          </a:solidFill>
          <a:latin typeface="+mn-lt"/>
          <a:ea typeface="+mn-ea"/>
          <a:cs typeface="+mn-cs"/>
        </a:defRPr>
      </a:lvl5pPr>
      <a:lvl6pPr marL="2376548" indent="-216050" algn="l" defTabSz="432100" rtl="0" eaLnBrk="1" latinLnBrk="0" hangingPunct="1">
        <a:spcBef>
          <a:spcPct val="20000"/>
        </a:spcBef>
        <a:buFont typeface="Arial"/>
        <a:buChar char="•"/>
        <a:defRPr sz="1900" kern="1200">
          <a:solidFill>
            <a:schemeClr val="tx1"/>
          </a:solidFill>
          <a:latin typeface="+mn-lt"/>
          <a:ea typeface="+mn-ea"/>
          <a:cs typeface="+mn-cs"/>
        </a:defRPr>
      </a:lvl6pPr>
      <a:lvl7pPr marL="2808648" indent="-216050" algn="l" defTabSz="432100" rtl="0" eaLnBrk="1" latinLnBrk="0" hangingPunct="1">
        <a:spcBef>
          <a:spcPct val="20000"/>
        </a:spcBef>
        <a:buFont typeface="Arial"/>
        <a:buChar char="•"/>
        <a:defRPr sz="1900" kern="1200">
          <a:solidFill>
            <a:schemeClr val="tx1"/>
          </a:solidFill>
          <a:latin typeface="+mn-lt"/>
          <a:ea typeface="+mn-ea"/>
          <a:cs typeface="+mn-cs"/>
        </a:defRPr>
      </a:lvl7pPr>
      <a:lvl8pPr marL="3240748" indent="-216050" algn="l" defTabSz="432100" rtl="0" eaLnBrk="1" latinLnBrk="0" hangingPunct="1">
        <a:spcBef>
          <a:spcPct val="20000"/>
        </a:spcBef>
        <a:buFont typeface="Arial"/>
        <a:buChar char="•"/>
        <a:defRPr sz="1900" kern="1200">
          <a:solidFill>
            <a:schemeClr val="tx1"/>
          </a:solidFill>
          <a:latin typeface="+mn-lt"/>
          <a:ea typeface="+mn-ea"/>
          <a:cs typeface="+mn-cs"/>
        </a:defRPr>
      </a:lvl8pPr>
      <a:lvl9pPr marL="3672848" indent="-216050" algn="l" defTabSz="432100" rtl="0" eaLnBrk="1" latinLnBrk="0" hangingPunct="1">
        <a:spcBef>
          <a:spcPct val="20000"/>
        </a:spcBef>
        <a:buFont typeface="Arial"/>
        <a:buChar char="•"/>
        <a:defRPr sz="1900" kern="1200">
          <a:solidFill>
            <a:schemeClr val="tx1"/>
          </a:solidFill>
          <a:latin typeface="+mn-lt"/>
          <a:ea typeface="+mn-ea"/>
          <a:cs typeface="+mn-cs"/>
        </a:defRPr>
      </a:lvl9pPr>
    </p:bodyStyle>
    <p:otherStyle>
      <a:defPPr>
        <a:defRPr lang="en-US"/>
      </a:defPPr>
      <a:lvl1pPr marL="0" algn="l" defTabSz="432100" rtl="0" eaLnBrk="1" latinLnBrk="0" hangingPunct="1">
        <a:defRPr sz="1700" kern="1200">
          <a:solidFill>
            <a:schemeClr val="tx1"/>
          </a:solidFill>
          <a:latin typeface="+mn-lt"/>
          <a:ea typeface="+mn-ea"/>
          <a:cs typeface="+mn-cs"/>
        </a:defRPr>
      </a:lvl1pPr>
      <a:lvl2pPr marL="432100" algn="l" defTabSz="432100" rtl="0" eaLnBrk="1" latinLnBrk="0" hangingPunct="1">
        <a:defRPr sz="1700" kern="1200">
          <a:solidFill>
            <a:schemeClr val="tx1"/>
          </a:solidFill>
          <a:latin typeface="+mn-lt"/>
          <a:ea typeface="+mn-ea"/>
          <a:cs typeface="+mn-cs"/>
        </a:defRPr>
      </a:lvl2pPr>
      <a:lvl3pPr marL="864199" algn="l" defTabSz="432100" rtl="0" eaLnBrk="1" latinLnBrk="0" hangingPunct="1">
        <a:defRPr sz="1700" kern="1200">
          <a:solidFill>
            <a:schemeClr val="tx1"/>
          </a:solidFill>
          <a:latin typeface="+mn-lt"/>
          <a:ea typeface="+mn-ea"/>
          <a:cs typeface="+mn-cs"/>
        </a:defRPr>
      </a:lvl3pPr>
      <a:lvl4pPr marL="1296299" algn="l" defTabSz="432100" rtl="0" eaLnBrk="1" latinLnBrk="0" hangingPunct="1">
        <a:defRPr sz="1700" kern="1200">
          <a:solidFill>
            <a:schemeClr val="tx1"/>
          </a:solidFill>
          <a:latin typeface="+mn-lt"/>
          <a:ea typeface="+mn-ea"/>
          <a:cs typeface="+mn-cs"/>
        </a:defRPr>
      </a:lvl4pPr>
      <a:lvl5pPr marL="1728399" algn="l" defTabSz="432100" rtl="0" eaLnBrk="1" latinLnBrk="0" hangingPunct="1">
        <a:defRPr sz="1700" kern="1200">
          <a:solidFill>
            <a:schemeClr val="tx1"/>
          </a:solidFill>
          <a:latin typeface="+mn-lt"/>
          <a:ea typeface="+mn-ea"/>
          <a:cs typeface="+mn-cs"/>
        </a:defRPr>
      </a:lvl5pPr>
      <a:lvl6pPr marL="2160499" algn="l" defTabSz="432100" rtl="0" eaLnBrk="1" latinLnBrk="0" hangingPunct="1">
        <a:defRPr sz="1700" kern="1200">
          <a:solidFill>
            <a:schemeClr val="tx1"/>
          </a:solidFill>
          <a:latin typeface="+mn-lt"/>
          <a:ea typeface="+mn-ea"/>
          <a:cs typeface="+mn-cs"/>
        </a:defRPr>
      </a:lvl6pPr>
      <a:lvl7pPr marL="2592598" algn="l" defTabSz="432100" rtl="0" eaLnBrk="1" latinLnBrk="0" hangingPunct="1">
        <a:defRPr sz="1700" kern="1200">
          <a:solidFill>
            <a:schemeClr val="tx1"/>
          </a:solidFill>
          <a:latin typeface="+mn-lt"/>
          <a:ea typeface="+mn-ea"/>
          <a:cs typeface="+mn-cs"/>
        </a:defRPr>
      </a:lvl7pPr>
      <a:lvl8pPr marL="3024698" algn="l" defTabSz="432100" rtl="0" eaLnBrk="1" latinLnBrk="0" hangingPunct="1">
        <a:defRPr sz="1700" kern="1200">
          <a:solidFill>
            <a:schemeClr val="tx1"/>
          </a:solidFill>
          <a:latin typeface="+mn-lt"/>
          <a:ea typeface="+mn-ea"/>
          <a:cs typeface="+mn-cs"/>
        </a:defRPr>
      </a:lvl8pPr>
      <a:lvl9pPr marL="3456798" algn="l" defTabSz="432100" rtl="0" eaLnBrk="1" latinLnBrk="0" hangingPunct="1">
        <a:defRPr sz="1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ox_small_cmyk_pos_rect.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65107" y="178883"/>
            <a:ext cx="1521068" cy="468528"/>
          </a:xfrm>
          <a:prstGeom prst="rect">
            <a:avLst/>
          </a:prstGeom>
        </p:spPr>
      </p:pic>
      <p:sp>
        <p:nvSpPr>
          <p:cNvPr id="12" name="Rectangle 11"/>
          <p:cNvSpPr>
            <a:spLocks noChangeArrowheads="1"/>
          </p:cNvSpPr>
          <p:nvPr userDrawn="1"/>
        </p:nvSpPr>
        <p:spPr bwMode="auto">
          <a:xfrm>
            <a:off x="-1" y="815070"/>
            <a:ext cx="8640763" cy="5668279"/>
          </a:xfrm>
          <a:prstGeom prst="rect">
            <a:avLst/>
          </a:prstGeom>
          <a:solidFill>
            <a:schemeClr val="bg1">
              <a:lumMod val="85000"/>
            </a:schemeClr>
          </a:solidFill>
          <a:ln>
            <a:noFill/>
          </a:ln>
          <a:effectLst>
            <a:outerShdw dist="23000" dir="5400000" rotWithShape="0">
              <a:srgbClr val="00000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pic>
        <p:nvPicPr>
          <p:cNvPr id="5" name="Picture 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8580" y="120652"/>
            <a:ext cx="1798064" cy="584990"/>
          </a:xfrm>
          <a:prstGeom prst="rect">
            <a:avLst/>
          </a:prstGeom>
        </p:spPr>
      </p:pic>
    </p:spTree>
    <p:extLst>
      <p:ext uri="{BB962C8B-B14F-4D97-AF65-F5344CB8AC3E}">
        <p14:creationId xmlns:p14="http://schemas.microsoft.com/office/powerpoint/2010/main" val="403834857"/>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432100" rtl="0" eaLnBrk="1" latinLnBrk="0" hangingPunct="1">
        <a:spcBef>
          <a:spcPct val="0"/>
        </a:spcBef>
        <a:buNone/>
        <a:defRPr sz="4200" kern="1200">
          <a:solidFill>
            <a:schemeClr val="tx1"/>
          </a:solidFill>
          <a:latin typeface="+mj-lt"/>
          <a:ea typeface="+mj-ea"/>
          <a:cs typeface="+mj-cs"/>
        </a:defRPr>
      </a:lvl1pPr>
    </p:titleStyle>
    <p:bodyStyle>
      <a:lvl1pPr marL="324075" indent="-324075" algn="l" defTabSz="432100" rtl="0" eaLnBrk="1" latinLnBrk="0" hangingPunct="1">
        <a:spcBef>
          <a:spcPct val="20000"/>
        </a:spcBef>
        <a:buFont typeface="Arial"/>
        <a:buChar char="•"/>
        <a:defRPr sz="3000" kern="1200">
          <a:solidFill>
            <a:schemeClr val="tx1"/>
          </a:solidFill>
          <a:latin typeface="+mn-lt"/>
          <a:ea typeface="+mn-ea"/>
          <a:cs typeface="+mn-cs"/>
        </a:defRPr>
      </a:lvl1pPr>
      <a:lvl2pPr marL="702162" indent="-270062" algn="l" defTabSz="432100" rtl="0" eaLnBrk="1" latinLnBrk="0" hangingPunct="1">
        <a:spcBef>
          <a:spcPct val="20000"/>
        </a:spcBef>
        <a:buFont typeface="Arial"/>
        <a:buChar char="–"/>
        <a:defRPr sz="2600" kern="1200">
          <a:solidFill>
            <a:schemeClr val="tx1"/>
          </a:solidFill>
          <a:latin typeface="+mn-lt"/>
          <a:ea typeface="+mn-ea"/>
          <a:cs typeface="+mn-cs"/>
        </a:defRPr>
      </a:lvl2pPr>
      <a:lvl3pPr marL="1080249" indent="-216050" algn="l" defTabSz="432100" rtl="0" eaLnBrk="1" latinLnBrk="0" hangingPunct="1">
        <a:spcBef>
          <a:spcPct val="20000"/>
        </a:spcBef>
        <a:buFont typeface="Arial"/>
        <a:buChar char="•"/>
        <a:defRPr sz="2300" kern="1200">
          <a:solidFill>
            <a:schemeClr val="tx1"/>
          </a:solidFill>
          <a:latin typeface="+mn-lt"/>
          <a:ea typeface="+mn-ea"/>
          <a:cs typeface="+mn-cs"/>
        </a:defRPr>
      </a:lvl3pPr>
      <a:lvl4pPr marL="1512349" indent="-216050" algn="l" defTabSz="432100" rtl="0" eaLnBrk="1" latinLnBrk="0" hangingPunct="1">
        <a:spcBef>
          <a:spcPct val="20000"/>
        </a:spcBef>
        <a:buFont typeface="Arial"/>
        <a:buChar char="–"/>
        <a:defRPr sz="1900" kern="1200">
          <a:solidFill>
            <a:schemeClr val="tx1"/>
          </a:solidFill>
          <a:latin typeface="+mn-lt"/>
          <a:ea typeface="+mn-ea"/>
          <a:cs typeface="+mn-cs"/>
        </a:defRPr>
      </a:lvl4pPr>
      <a:lvl5pPr marL="1944449" indent="-216050" algn="l" defTabSz="432100" rtl="0" eaLnBrk="1" latinLnBrk="0" hangingPunct="1">
        <a:spcBef>
          <a:spcPct val="20000"/>
        </a:spcBef>
        <a:buFont typeface="Arial"/>
        <a:buChar char="»"/>
        <a:defRPr sz="1900" kern="1200">
          <a:solidFill>
            <a:schemeClr val="tx1"/>
          </a:solidFill>
          <a:latin typeface="+mn-lt"/>
          <a:ea typeface="+mn-ea"/>
          <a:cs typeface="+mn-cs"/>
        </a:defRPr>
      </a:lvl5pPr>
      <a:lvl6pPr marL="2376548" indent="-216050" algn="l" defTabSz="432100" rtl="0" eaLnBrk="1" latinLnBrk="0" hangingPunct="1">
        <a:spcBef>
          <a:spcPct val="20000"/>
        </a:spcBef>
        <a:buFont typeface="Arial"/>
        <a:buChar char="•"/>
        <a:defRPr sz="1900" kern="1200">
          <a:solidFill>
            <a:schemeClr val="tx1"/>
          </a:solidFill>
          <a:latin typeface="+mn-lt"/>
          <a:ea typeface="+mn-ea"/>
          <a:cs typeface="+mn-cs"/>
        </a:defRPr>
      </a:lvl6pPr>
      <a:lvl7pPr marL="2808648" indent="-216050" algn="l" defTabSz="432100" rtl="0" eaLnBrk="1" latinLnBrk="0" hangingPunct="1">
        <a:spcBef>
          <a:spcPct val="20000"/>
        </a:spcBef>
        <a:buFont typeface="Arial"/>
        <a:buChar char="•"/>
        <a:defRPr sz="1900" kern="1200">
          <a:solidFill>
            <a:schemeClr val="tx1"/>
          </a:solidFill>
          <a:latin typeface="+mn-lt"/>
          <a:ea typeface="+mn-ea"/>
          <a:cs typeface="+mn-cs"/>
        </a:defRPr>
      </a:lvl7pPr>
      <a:lvl8pPr marL="3240748" indent="-216050" algn="l" defTabSz="432100" rtl="0" eaLnBrk="1" latinLnBrk="0" hangingPunct="1">
        <a:spcBef>
          <a:spcPct val="20000"/>
        </a:spcBef>
        <a:buFont typeface="Arial"/>
        <a:buChar char="•"/>
        <a:defRPr sz="1900" kern="1200">
          <a:solidFill>
            <a:schemeClr val="tx1"/>
          </a:solidFill>
          <a:latin typeface="+mn-lt"/>
          <a:ea typeface="+mn-ea"/>
          <a:cs typeface="+mn-cs"/>
        </a:defRPr>
      </a:lvl8pPr>
      <a:lvl9pPr marL="3672848" indent="-216050" algn="l" defTabSz="432100" rtl="0" eaLnBrk="1" latinLnBrk="0" hangingPunct="1">
        <a:spcBef>
          <a:spcPct val="20000"/>
        </a:spcBef>
        <a:buFont typeface="Arial"/>
        <a:buChar char="•"/>
        <a:defRPr sz="1900" kern="1200">
          <a:solidFill>
            <a:schemeClr val="tx1"/>
          </a:solidFill>
          <a:latin typeface="+mn-lt"/>
          <a:ea typeface="+mn-ea"/>
          <a:cs typeface="+mn-cs"/>
        </a:defRPr>
      </a:lvl9pPr>
    </p:bodyStyle>
    <p:otherStyle>
      <a:defPPr>
        <a:defRPr lang="en-US"/>
      </a:defPPr>
      <a:lvl1pPr marL="0" algn="l" defTabSz="432100" rtl="0" eaLnBrk="1" latinLnBrk="0" hangingPunct="1">
        <a:defRPr sz="1700" kern="1200">
          <a:solidFill>
            <a:schemeClr val="tx1"/>
          </a:solidFill>
          <a:latin typeface="+mn-lt"/>
          <a:ea typeface="+mn-ea"/>
          <a:cs typeface="+mn-cs"/>
        </a:defRPr>
      </a:lvl1pPr>
      <a:lvl2pPr marL="432100" algn="l" defTabSz="432100" rtl="0" eaLnBrk="1" latinLnBrk="0" hangingPunct="1">
        <a:defRPr sz="1700" kern="1200">
          <a:solidFill>
            <a:schemeClr val="tx1"/>
          </a:solidFill>
          <a:latin typeface="+mn-lt"/>
          <a:ea typeface="+mn-ea"/>
          <a:cs typeface="+mn-cs"/>
        </a:defRPr>
      </a:lvl2pPr>
      <a:lvl3pPr marL="864199" algn="l" defTabSz="432100" rtl="0" eaLnBrk="1" latinLnBrk="0" hangingPunct="1">
        <a:defRPr sz="1700" kern="1200">
          <a:solidFill>
            <a:schemeClr val="tx1"/>
          </a:solidFill>
          <a:latin typeface="+mn-lt"/>
          <a:ea typeface="+mn-ea"/>
          <a:cs typeface="+mn-cs"/>
        </a:defRPr>
      </a:lvl3pPr>
      <a:lvl4pPr marL="1296299" algn="l" defTabSz="432100" rtl="0" eaLnBrk="1" latinLnBrk="0" hangingPunct="1">
        <a:defRPr sz="1700" kern="1200">
          <a:solidFill>
            <a:schemeClr val="tx1"/>
          </a:solidFill>
          <a:latin typeface="+mn-lt"/>
          <a:ea typeface="+mn-ea"/>
          <a:cs typeface="+mn-cs"/>
        </a:defRPr>
      </a:lvl4pPr>
      <a:lvl5pPr marL="1728399" algn="l" defTabSz="432100" rtl="0" eaLnBrk="1" latinLnBrk="0" hangingPunct="1">
        <a:defRPr sz="1700" kern="1200">
          <a:solidFill>
            <a:schemeClr val="tx1"/>
          </a:solidFill>
          <a:latin typeface="+mn-lt"/>
          <a:ea typeface="+mn-ea"/>
          <a:cs typeface="+mn-cs"/>
        </a:defRPr>
      </a:lvl5pPr>
      <a:lvl6pPr marL="2160499" algn="l" defTabSz="432100" rtl="0" eaLnBrk="1" latinLnBrk="0" hangingPunct="1">
        <a:defRPr sz="1700" kern="1200">
          <a:solidFill>
            <a:schemeClr val="tx1"/>
          </a:solidFill>
          <a:latin typeface="+mn-lt"/>
          <a:ea typeface="+mn-ea"/>
          <a:cs typeface="+mn-cs"/>
        </a:defRPr>
      </a:lvl6pPr>
      <a:lvl7pPr marL="2592598" algn="l" defTabSz="432100" rtl="0" eaLnBrk="1" latinLnBrk="0" hangingPunct="1">
        <a:defRPr sz="1700" kern="1200">
          <a:solidFill>
            <a:schemeClr val="tx1"/>
          </a:solidFill>
          <a:latin typeface="+mn-lt"/>
          <a:ea typeface="+mn-ea"/>
          <a:cs typeface="+mn-cs"/>
        </a:defRPr>
      </a:lvl7pPr>
      <a:lvl8pPr marL="3024698" algn="l" defTabSz="432100" rtl="0" eaLnBrk="1" latinLnBrk="0" hangingPunct="1">
        <a:defRPr sz="1700" kern="1200">
          <a:solidFill>
            <a:schemeClr val="tx1"/>
          </a:solidFill>
          <a:latin typeface="+mn-lt"/>
          <a:ea typeface="+mn-ea"/>
          <a:cs typeface="+mn-cs"/>
        </a:defRPr>
      </a:lvl8pPr>
      <a:lvl9pPr marL="3456798" algn="l" defTabSz="432100"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vmlDrawing" Target="../drawings/vmlDrawing1.vml"/><Relationship Id="rId4" Type="http://schemas.openxmlformats.org/officeDocument/2006/relationships/image" Target="../media/image3.w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3.xml"/><Relationship Id="rId1" Type="http://schemas.openxmlformats.org/officeDocument/2006/relationships/vmlDrawing" Target="../drawings/vmlDrawing2.vml"/><Relationship Id="rId4" Type="http://schemas.openxmlformats.org/officeDocument/2006/relationships/image" Target="../media/image4.e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05675" y="4082402"/>
            <a:ext cx="4318000" cy="2332946"/>
          </a:xfrm>
          <a:prstGeom prst="rect">
            <a:avLst/>
          </a:prstGeom>
        </p:spPr>
        <p:txBody>
          <a:bodyPr>
            <a:spAutoFit/>
          </a:bodyPr>
          <a:lstStyle/>
          <a:p>
            <a:pPr lvl="0" algn="ctr" defTabSz="914400">
              <a:spcBef>
                <a:spcPct val="20000"/>
              </a:spcBef>
            </a:pPr>
            <a:r>
              <a:rPr lang="en-GB" sz="2800" b="1" dirty="0">
                <a:solidFill>
                  <a:prstClr val="black">
                    <a:tint val="75000"/>
                  </a:prstClr>
                </a:solidFill>
              </a:rPr>
              <a:t>Sue </a:t>
            </a:r>
            <a:r>
              <a:rPr lang="en-GB" sz="2800" b="1" dirty="0" err="1" smtClean="0">
                <a:solidFill>
                  <a:prstClr val="black">
                    <a:tint val="75000"/>
                  </a:prstClr>
                </a:solidFill>
              </a:rPr>
              <a:t>Ziebland</a:t>
            </a:r>
            <a:r>
              <a:rPr lang="en-GB" sz="2800" b="1" dirty="0" smtClean="0">
                <a:solidFill>
                  <a:prstClr val="black">
                    <a:tint val="75000"/>
                  </a:prstClr>
                </a:solidFill>
              </a:rPr>
              <a:t> </a:t>
            </a:r>
            <a:endParaRPr lang="en-GB" sz="2800" b="1" dirty="0">
              <a:solidFill>
                <a:prstClr val="black">
                  <a:tint val="75000"/>
                </a:prstClr>
              </a:solidFill>
            </a:endParaRPr>
          </a:p>
          <a:p>
            <a:pPr lvl="0" algn="ctr" defTabSz="914400">
              <a:spcBef>
                <a:spcPct val="20000"/>
              </a:spcBef>
            </a:pPr>
            <a:r>
              <a:rPr lang="en-GB" sz="2800" b="1" dirty="0">
                <a:solidFill>
                  <a:prstClr val="black">
                    <a:tint val="75000"/>
                  </a:prstClr>
                </a:solidFill>
              </a:rPr>
              <a:t>Better Workplace &amp; Athena SWAN lead</a:t>
            </a:r>
          </a:p>
          <a:p>
            <a:pPr algn="ctr"/>
            <a:r>
              <a:rPr lang="en-GB" sz="2800" b="1" dirty="0">
                <a:solidFill>
                  <a:prstClr val="black">
                    <a:tint val="75000"/>
                  </a:prstClr>
                </a:solidFill>
              </a:rPr>
              <a:t>Department Open Meeting 01 Nov 2018</a:t>
            </a:r>
          </a:p>
        </p:txBody>
      </p:sp>
      <p:sp>
        <p:nvSpPr>
          <p:cNvPr id="4" name="Rectangle 3"/>
          <p:cNvSpPr/>
          <p:nvPr/>
        </p:nvSpPr>
        <p:spPr>
          <a:xfrm>
            <a:off x="598516" y="2027812"/>
            <a:ext cx="7132319" cy="1569660"/>
          </a:xfrm>
          <a:prstGeom prst="rect">
            <a:avLst/>
          </a:prstGeom>
        </p:spPr>
        <p:txBody>
          <a:bodyPr wrap="square">
            <a:spAutoFit/>
          </a:bodyPr>
          <a:lstStyle/>
          <a:p>
            <a:pPr algn="ctr"/>
            <a:r>
              <a:rPr lang="en-GB" sz="3600" dirty="0"/>
              <a:t>NDPHCS Better Workplace </a:t>
            </a:r>
            <a:endParaRPr lang="en-GB" sz="3600" dirty="0" smtClean="0"/>
          </a:p>
          <a:p>
            <a:pPr algn="ctr"/>
            <a:r>
              <a:rPr lang="en-GB" sz="3600" dirty="0" smtClean="0"/>
              <a:t>Staff and Student surveys Sept 2018 </a:t>
            </a:r>
          </a:p>
          <a:p>
            <a:pPr algn="ctr"/>
            <a:endParaRPr lang="en-GB" sz="2400" dirty="0"/>
          </a:p>
        </p:txBody>
      </p:sp>
    </p:spTree>
    <p:extLst>
      <p:ext uri="{BB962C8B-B14F-4D97-AF65-F5344CB8AC3E}">
        <p14:creationId xmlns:p14="http://schemas.microsoft.com/office/powerpoint/2010/main" val="15075420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29048" y="1112107"/>
            <a:ext cx="7599406" cy="5524589"/>
          </a:xfrm>
          <a:prstGeom prst="rect">
            <a:avLst/>
          </a:prstGeom>
          <a:noFill/>
        </p:spPr>
        <p:txBody>
          <a:bodyPr wrap="square" rtlCol="0">
            <a:spAutoFit/>
          </a:bodyPr>
          <a:lstStyle/>
          <a:p>
            <a:r>
              <a:rPr lang="en-GB" sz="2400" dirty="0" smtClean="0"/>
              <a:t>Observations on survey results (we await comparative data with other departments in the MSD)</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smtClean="0"/>
              <a:t>Some ceiling effects (e.g. family friendly)</a:t>
            </a:r>
          </a:p>
          <a:p>
            <a:endParaRPr lang="en-GB" sz="2400" dirty="0" smtClean="0"/>
          </a:p>
          <a:p>
            <a:pPr marL="342900" indent="-342900">
              <a:buFont typeface="Arial" panose="020B0604020202020204" pitchFamily="34" charset="0"/>
              <a:buChar char="•"/>
            </a:pPr>
            <a:r>
              <a:rPr lang="en-GB" sz="2400" dirty="0" smtClean="0"/>
              <a:t>Some gaps in </a:t>
            </a:r>
            <a:r>
              <a:rPr lang="en-GB" sz="2400" dirty="0" smtClean="0"/>
              <a:t>information, and visibility, possibly </a:t>
            </a:r>
            <a:r>
              <a:rPr lang="en-GB" sz="2400" dirty="0" smtClean="0"/>
              <a:t>due to expanding department (77 new staff since November 2017)</a:t>
            </a:r>
          </a:p>
          <a:p>
            <a:endParaRPr lang="en-GB" sz="2400" dirty="0" smtClean="0"/>
          </a:p>
          <a:p>
            <a:pPr marL="342900" indent="-342900">
              <a:buFont typeface="Arial" panose="020B0604020202020204" pitchFamily="34" charset="0"/>
              <a:buChar char="•"/>
            </a:pPr>
            <a:r>
              <a:rPr lang="en-GB" sz="2400" dirty="0" smtClean="0"/>
              <a:t>There is apparent variation between groups – leadership, culture, staff and skill mix, encouragement for career development …. suggests need for further exploratory work at group level </a:t>
            </a:r>
          </a:p>
          <a:p>
            <a:pPr marL="342900" indent="-342900">
              <a:buFont typeface="Arial" panose="020B0604020202020204" pitchFamily="34" charset="0"/>
              <a:buChar char="•"/>
            </a:pPr>
            <a:endParaRPr lang="en-GB" sz="2400" dirty="0" smtClean="0"/>
          </a:p>
          <a:p>
            <a:endParaRPr lang="en-GB" dirty="0"/>
          </a:p>
        </p:txBody>
      </p:sp>
    </p:spTree>
    <p:extLst>
      <p:ext uri="{BB962C8B-B14F-4D97-AF65-F5344CB8AC3E}">
        <p14:creationId xmlns:p14="http://schemas.microsoft.com/office/powerpoint/2010/main" val="1543547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95416" y="1482811"/>
            <a:ext cx="8340227" cy="5755422"/>
          </a:xfrm>
          <a:prstGeom prst="rect">
            <a:avLst/>
          </a:prstGeom>
          <a:noFill/>
        </p:spPr>
        <p:txBody>
          <a:bodyPr wrap="square" rtlCol="0">
            <a:spAutoFit/>
          </a:bodyPr>
          <a:lstStyle/>
          <a:p>
            <a:r>
              <a:rPr lang="en-GB" sz="3600" dirty="0" smtClean="0"/>
              <a:t>Background</a:t>
            </a:r>
          </a:p>
          <a:p>
            <a:r>
              <a:rPr lang="en-GB" sz="2400" b="1" dirty="0" smtClean="0"/>
              <a:t>A</a:t>
            </a:r>
            <a:r>
              <a:rPr lang="en-GB" sz="2000" b="1" dirty="0" smtClean="0"/>
              <a:t>thena SWAN Charter </a:t>
            </a:r>
            <a:r>
              <a:rPr lang="en-GB" sz="2000" dirty="0" smtClean="0"/>
              <a:t>(equality and diversity/ women in science, medicine and technology)  NDPCHS a Silver Award holder since 2014; renewed 2017. </a:t>
            </a:r>
          </a:p>
          <a:p>
            <a:endParaRPr lang="en-GB" sz="2000" dirty="0"/>
          </a:p>
          <a:p>
            <a:r>
              <a:rPr lang="en-GB" sz="2000" dirty="0" smtClean="0"/>
              <a:t>Athena SWAN activities at national, Medical </a:t>
            </a:r>
            <a:r>
              <a:rPr lang="en-GB" sz="2000" dirty="0"/>
              <a:t>Science Division </a:t>
            </a:r>
            <a:r>
              <a:rPr lang="en-GB" sz="2000" dirty="0" smtClean="0"/>
              <a:t>and department level</a:t>
            </a:r>
            <a:endParaRPr lang="en-GB" sz="2000" dirty="0"/>
          </a:p>
          <a:p>
            <a:pPr marL="285750" indent="-285750">
              <a:buFont typeface="Arial" panose="020B0604020202020204" pitchFamily="34" charset="0"/>
              <a:buChar char="•"/>
            </a:pPr>
            <a:r>
              <a:rPr lang="en-GB" sz="2000" dirty="0" smtClean="0"/>
              <a:t>MSD - Staff Survey</a:t>
            </a:r>
          </a:p>
          <a:p>
            <a:pPr marL="285750" indent="-285750">
              <a:buFont typeface="Arial" panose="020B0604020202020204" pitchFamily="34" charset="0"/>
              <a:buChar char="•"/>
            </a:pPr>
            <a:endParaRPr lang="en-GB" sz="2000" dirty="0" smtClean="0"/>
          </a:p>
          <a:p>
            <a:pPr marL="285750" indent="-285750">
              <a:buFont typeface="Arial" panose="020B0604020202020204" pitchFamily="34" charset="0"/>
              <a:buChar char="•"/>
            </a:pPr>
            <a:r>
              <a:rPr lang="en-GB" sz="2000" dirty="0" smtClean="0"/>
              <a:t>NDPCHS – our 2012 Athena SWAN group renamed itself the Better </a:t>
            </a:r>
            <a:r>
              <a:rPr lang="en-GB" sz="2000" dirty="0"/>
              <a:t>Workplace </a:t>
            </a:r>
            <a:r>
              <a:rPr lang="en-GB" sz="2000" dirty="0" smtClean="0"/>
              <a:t>Group in 2014, with working groups across the department including Early and Mid Career researchers, PDRs, Physically Active at work, Green Impact, Mentoring, Family Friendly, communication, Clinical academics, data monitoring. Each WG has a senior department team Champion </a:t>
            </a:r>
            <a:endParaRPr lang="en-GB" sz="2000" dirty="0"/>
          </a:p>
          <a:p>
            <a:endParaRPr lang="en-GB" dirty="0" smtClean="0"/>
          </a:p>
          <a:p>
            <a:endParaRPr lang="en-GB" dirty="0"/>
          </a:p>
          <a:p>
            <a:endParaRPr lang="en-GB" dirty="0" smtClean="0"/>
          </a:p>
          <a:p>
            <a:endParaRPr lang="en-GB" dirty="0"/>
          </a:p>
        </p:txBody>
      </p:sp>
    </p:spTree>
    <p:extLst>
      <p:ext uri="{BB962C8B-B14F-4D97-AF65-F5344CB8AC3E}">
        <p14:creationId xmlns:p14="http://schemas.microsoft.com/office/powerpoint/2010/main" val="6202235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40541" y="1317812"/>
            <a:ext cx="5096435" cy="707886"/>
          </a:xfrm>
          <a:prstGeom prst="rect">
            <a:avLst/>
          </a:prstGeom>
        </p:spPr>
        <p:txBody>
          <a:bodyPr wrap="square">
            <a:spAutoFit/>
          </a:bodyPr>
          <a:lstStyle/>
          <a:p>
            <a:pPr algn="ctr"/>
            <a:r>
              <a:rPr lang="en-GB" sz="4000" dirty="0" smtClean="0"/>
              <a:t>Doing well….</a:t>
            </a:r>
            <a:endParaRPr lang="en-GB" sz="4000" dirty="0"/>
          </a:p>
        </p:txBody>
      </p:sp>
      <p:sp>
        <p:nvSpPr>
          <p:cNvPr id="4" name="TextBox 3"/>
          <p:cNvSpPr txBox="1"/>
          <p:nvPr/>
        </p:nvSpPr>
        <p:spPr>
          <a:xfrm>
            <a:off x="271849" y="2025697"/>
            <a:ext cx="8106031" cy="4047262"/>
          </a:xfrm>
          <a:prstGeom prst="rect">
            <a:avLst/>
          </a:prstGeom>
          <a:noFill/>
        </p:spPr>
        <p:txBody>
          <a:bodyPr wrap="square" rtlCol="0">
            <a:spAutoFit/>
          </a:bodyPr>
          <a:lstStyle/>
          <a:p>
            <a:pPr marL="285750" indent="-285750">
              <a:buFont typeface="Arial" panose="020B0604020202020204" pitchFamily="34" charset="0"/>
              <a:buChar char="•"/>
            </a:pPr>
            <a:r>
              <a:rPr lang="en-GB" sz="2400" dirty="0" smtClean="0"/>
              <a:t>96% agree their manager values their contribution (90% in 2016)</a:t>
            </a:r>
          </a:p>
          <a:p>
            <a:pPr marL="285750" indent="-285750">
              <a:buFont typeface="Arial" panose="020B0604020202020204" pitchFamily="34" charset="0"/>
              <a:buChar char="•"/>
            </a:pPr>
            <a:r>
              <a:rPr lang="en-GB" sz="2400" dirty="0" smtClean="0"/>
              <a:t>77% agree their manager supports their professional development (75% in 2016)</a:t>
            </a:r>
          </a:p>
          <a:p>
            <a:pPr marL="285750" indent="-285750">
              <a:buFont typeface="Arial" panose="020B0604020202020204" pitchFamily="34" charset="0"/>
              <a:buChar char="•"/>
            </a:pPr>
            <a:r>
              <a:rPr lang="en-GB" sz="2400" dirty="0" smtClean="0"/>
              <a:t>90% would recommend working in the Department to a friend (88% in 2016)</a:t>
            </a:r>
          </a:p>
          <a:p>
            <a:pPr marL="285750" indent="-285750">
              <a:buFont typeface="Arial" panose="020B0604020202020204" pitchFamily="34" charset="0"/>
              <a:buChar char="•"/>
            </a:pPr>
            <a:r>
              <a:rPr lang="en-GB" sz="2400" dirty="0" smtClean="0"/>
              <a:t>98% agree that information is shared well in the Department using the internal newsletter (96% in 2016)</a:t>
            </a:r>
          </a:p>
          <a:p>
            <a:pPr marL="285750" indent="-285750">
              <a:buFont typeface="Arial" panose="020B0604020202020204" pitchFamily="34" charset="0"/>
              <a:buChar char="•"/>
            </a:pPr>
            <a:r>
              <a:rPr lang="en-GB" sz="2400" dirty="0" smtClean="0"/>
              <a:t>82% feel included in the department’s social / networking activities (77% in 2016)</a:t>
            </a:r>
          </a:p>
          <a:p>
            <a:endParaRPr lang="en-GB" dirty="0" smtClean="0"/>
          </a:p>
        </p:txBody>
      </p:sp>
    </p:spTree>
    <p:extLst>
      <p:ext uri="{BB962C8B-B14F-4D97-AF65-F5344CB8AC3E}">
        <p14:creationId xmlns:p14="http://schemas.microsoft.com/office/powerpoint/2010/main" val="21638081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40541" y="1317812"/>
            <a:ext cx="5096435" cy="707886"/>
          </a:xfrm>
          <a:prstGeom prst="rect">
            <a:avLst/>
          </a:prstGeom>
        </p:spPr>
        <p:txBody>
          <a:bodyPr wrap="square">
            <a:spAutoFit/>
          </a:bodyPr>
          <a:lstStyle/>
          <a:p>
            <a:pPr algn="ctr"/>
            <a:r>
              <a:rPr lang="en-GB" sz="4000" dirty="0" smtClean="0"/>
              <a:t>Doing well….</a:t>
            </a:r>
            <a:endParaRPr lang="en-GB" sz="4000" dirty="0"/>
          </a:p>
        </p:txBody>
      </p:sp>
      <p:sp>
        <p:nvSpPr>
          <p:cNvPr id="4" name="TextBox 3"/>
          <p:cNvSpPr txBox="1"/>
          <p:nvPr/>
        </p:nvSpPr>
        <p:spPr>
          <a:xfrm>
            <a:off x="271849" y="2025697"/>
            <a:ext cx="8106031" cy="3308598"/>
          </a:xfrm>
          <a:prstGeom prst="rect">
            <a:avLst/>
          </a:prstGeom>
          <a:noFill/>
        </p:spPr>
        <p:txBody>
          <a:bodyPr wrap="square" rtlCol="0">
            <a:spAutoFit/>
          </a:bodyPr>
          <a:lstStyle/>
          <a:p>
            <a:pPr marL="285750" indent="-285750">
              <a:buFont typeface="Arial" panose="020B0604020202020204" pitchFamily="34" charset="0"/>
              <a:buChar char="•"/>
            </a:pPr>
            <a:r>
              <a:rPr lang="en-GB" sz="2400" dirty="0" smtClean="0"/>
              <a:t>Family Friendly items all maintained at 90% and over</a:t>
            </a:r>
          </a:p>
          <a:p>
            <a:pPr marL="285750" indent="-285750">
              <a:buFont typeface="Arial" panose="020B0604020202020204" pitchFamily="34" charset="0"/>
              <a:buChar char="•"/>
            </a:pPr>
            <a:r>
              <a:rPr lang="en-GB" sz="2400" dirty="0" smtClean="0"/>
              <a:t>More people have successfully asked to work part time </a:t>
            </a:r>
          </a:p>
          <a:p>
            <a:pPr marL="285750" indent="-285750">
              <a:buFont typeface="Arial" panose="020B0604020202020204" pitchFamily="34" charset="0"/>
              <a:buChar char="•"/>
            </a:pPr>
            <a:r>
              <a:rPr lang="en-GB" sz="2400" dirty="0" smtClean="0"/>
              <a:t>Weekly newsletter and website first point of call for information(85%) </a:t>
            </a:r>
          </a:p>
          <a:p>
            <a:pPr marL="285750" indent="-285750">
              <a:buFont typeface="Arial" panose="020B0604020202020204" pitchFamily="34" charset="0"/>
              <a:buChar char="•"/>
            </a:pPr>
            <a:r>
              <a:rPr lang="en-GB" sz="2400" dirty="0" smtClean="0"/>
              <a:t>Early and mid career researchers events much appreciated</a:t>
            </a:r>
          </a:p>
          <a:p>
            <a:pPr marL="285750" indent="-285750">
              <a:buFont typeface="Arial" panose="020B0604020202020204" pitchFamily="34" charset="0"/>
              <a:buChar char="•"/>
            </a:pPr>
            <a:r>
              <a:rPr lang="en-GB" sz="2400" dirty="0" smtClean="0"/>
              <a:t>Christmas and summer parties, coffee mornings</a:t>
            </a:r>
          </a:p>
          <a:p>
            <a:pPr marL="285750" indent="-285750">
              <a:buFont typeface="Arial" panose="020B0604020202020204" pitchFamily="34" charset="0"/>
              <a:buChar char="•"/>
            </a:pPr>
            <a:r>
              <a:rPr lang="en-GB" sz="2400" dirty="0"/>
              <a:t>13/14 students happy with their supervisors</a:t>
            </a:r>
          </a:p>
          <a:p>
            <a:pPr marL="285750" indent="-285750">
              <a:buFont typeface="Arial" panose="020B0604020202020204" pitchFamily="34" charset="0"/>
              <a:buChar char="•"/>
            </a:pPr>
            <a:endParaRPr lang="en-GB" sz="2400" dirty="0" smtClean="0"/>
          </a:p>
          <a:p>
            <a:endParaRPr lang="en-GB" dirty="0" smtClean="0"/>
          </a:p>
        </p:txBody>
      </p:sp>
    </p:spTree>
    <p:extLst>
      <p:ext uri="{BB962C8B-B14F-4D97-AF65-F5344CB8AC3E}">
        <p14:creationId xmlns:p14="http://schemas.microsoft.com/office/powerpoint/2010/main" val="2384200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2798046545"/>
              </p:ext>
            </p:extLst>
          </p:nvPr>
        </p:nvGraphicFramePr>
        <p:xfrm>
          <a:off x="309563" y="811213"/>
          <a:ext cx="8020050" cy="5672137"/>
        </p:xfrm>
        <a:graphic>
          <a:graphicData uri="http://schemas.openxmlformats.org/presentationml/2006/ole">
            <mc:AlternateContent xmlns:mc="http://schemas.openxmlformats.org/markup-compatibility/2006">
              <mc:Choice xmlns:v="urn:schemas-microsoft-com:vml" Requires="v">
                <p:oleObj spid="_x0000_s1048" name="PDF Document" r:id="rId3" imgW="8020080" imgH="5671440" progId="NuancePDF.Document">
                  <p:embed/>
                </p:oleObj>
              </mc:Choice>
              <mc:Fallback>
                <p:oleObj name="PDF Document" r:id="rId3" imgW="8020080" imgH="5671440" progId="NuancePDF.Document">
                  <p:embed/>
                  <p:pic>
                    <p:nvPicPr>
                      <p:cNvPr id="0" name=""/>
                      <p:cNvPicPr/>
                      <p:nvPr/>
                    </p:nvPicPr>
                    <p:blipFill>
                      <a:blip r:embed="rId4"/>
                      <a:stretch>
                        <a:fillRect/>
                      </a:stretch>
                    </p:blipFill>
                    <p:spPr>
                      <a:xfrm>
                        <a:off x="309563" y="811213"/>
                        <a:ext cx="8020050" cy="5672137"/>
                      </a:xfrm>
                      <a:prstGeom prst="rect">
                        <a:avLst/>
                      </a:prstGeom>
                    </p:spPr>
                  </p:pic>
                </p:oleObj>
              </mc:Fallback>
            </mc:AlternateContent>
          </a:graphicData>
        </a:graphic>
      </p:graphicFrame>
    </p:spTree>
    <p:extLst>
      <p:ext uri="{BB962C8B-B14F-4D97-AF65-F5344CB8AC3E}">
        <p14:creationId xmlns:p14="http://schemas.microsoft.com/office/powerpoint/2010/main" val="33501669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2104" y="745409"/>
            <a:ext cx="7803292" cy="707886"/>
          </a:xfrm>
          <a:prstGeom prst="rect">
            <a:avLst/>
          </a:prstGeom>
          <a:noFill/>
        </p:spPr>
        <p:txBody>
          <a:bodyPr wrap="square" rtlCol="0">
            <a:spAutoFit/>
          </a:bodyPr>
          <a:lstStyle/>
          <a:p>
            <a:pPr algn="ctr"/>
            <a:r>
              <a:rPr lang="en-GB" sz="4000" dirty="0" smtClean="0"/>
              <a:t>BUT ….significant gender differences </a:t>
            </a:r>
            <a:endParaRPr lang="en-GB" sz="4000" dirty="0"/>
          </a:p>
        </p:txBody>
      </p:sp>
      <p:sp>
        <p:nvSpPr>
          <p:cNvPr id="3" name="TextBox 2"/>
          <p:cNvSpPr txBox="1"/>
          <p:nvPr/>
        </p:nvSpPr>
        <p:spPr>
          <a:xfrm>
            <a:off x="142103" y="1453295"/>
            <a:ext cx="8377880" cy="4001095"/>
          </a:xfrm>
          <a:prstGeom prst="rect">
            <a:avLst/>
          </a:prstGeom>
          <a:noFill/>
        </p:spPr>
        <p:txBody>
          <a:bodyPr wrap="square" rtlCol="0">
            <a:spAutoFit/>
          </a:bodyPr>
          <a:lstStyle/>
          <a:p>
            <a:pPr marL="342900" indent="-342900" defTabSz="720000">
              <a:buFont typeface="Arial" panose="020B0604020202020204" pitchFamily="34" charset="0"/>
              <a:buChar char="•"/>
            </a:pPr>
            <a:r>
              <a:rPr lang="en-GB" sz="2400" dirty="0"/>
              <a:t>I think ways to achieve  promotion are clear and transparent (44% vs 62%)</a:t>
            </a:r>
          </a:p>
          <a:p>
            <a:pPr marL="342900" indent="-342900" defTabSz="720000">
              <a:buFont typeface="Arial" panose="020B0604020202020204" pitchFamily="34" charset="0"/>
              <a:buChar char="•"/>
            </a:pPr>
            <a:r>
              <a:rPr lang="en-GB" sz="2400" dirty="0" smtClean="0"/>
              <a:t>Clear </a:t>
            </a:r>
            <a:r>
              <a:rPr lang="en-GB" sz="2400" dirty="0"/>
              <a:t>about the career opportunities open to me (53% vs 75%)</a:t>
            </a:r>
          </a:p>
          <a:p>
            <a:pPr marL="342900" indent="-342900" defTabSz="720000">
              <a:buFont typeface="Arial" panose="020B0604020202020204" pitchFamily="34" charset="0"/>
              <a:buChar char="•"/>
            </a:pPr>
            <a:r>
              <a:rPr lang="en-GB" sz="2400" dirty="0"/>
              <a:t>I feel integrated into the department ( 66% vs 85%)</a:t>
            </a:r>
          </a:p>
          <a:p>
            <a:pPr marL="342900" indent="-342900" defTabSz="720000">
              <a:buFont typeface="Arial" panose="020B0604020202020204" pitchFamily="34" charset="0"/>
              <a:buChar char="•"/>
            </a:pPr>
            <a:r>
              <a:rPr lang="en-GB" sz="2400" dirty="0"/>
              <a:t>Reflect on and plan my career development (70% vs 88%)</a:t>
            </a:r>
          </a:p>
          <a:p>
            <a:pPr marL="342900" indent="-342900" defTabSz="720000">
              <a:buFont typeface="Arial" panose="020B0604020202020204" pitchFamily="34" charset="0"/>
              <a:buChar char="•"/>
            </a:pPr>
            <a:r>
              <a:rPr lang="en-GB" sz="2400" dirty="0"/>
              <a:t>I have the opportunity to develop new skills (77% vs 93%)</a:t>
            </a:r>
          </a:p>
          <a:p>
            <a:pPr marL="342900" indent="-342900" defTabSz="720000">
              <a:buFont typeface="Arial" panose="020B0604020202020204" pitchFamily="34" charset="0"/>
              <a:buChar char="•"/>
            </a:pPr>
            <a:r>
              <a:rPr lang="en-GB" sz="2400" dirty="0" smtClean="0"/>
              <a:t>Confident </a:t>
            </a:r>
            <a:r>
              <a:rPr lang="en-GB" sz="2400" dirty="0"/>
              <a:t>conducting probationary and PDR reviews (77% vs 100%)</a:t>
            </a:r>
          </a:p>
          <a:p>
            <a:pPr marL="342900" indent="-342900" defTabSz="720000">
              <a:buFont typeface="Arial" panose="020B0604020202020204" pitchFamily="34" charset="0"/>
              <a:buChar char="•"/>
            </a:pPr>
            <a:r>
              <a:rPr lang="en-GB" sz="2400" dirty="0"/>
              <a:t>I feel included in social and networking   (84% vs 97%)</a:t>
            </a:r>
          </a:p>
          <a:p>
            <a:pPr marL="342900" indent="-342900" defTabSz="720000">
              <a:buFont typeface="Arial" panose="020B0604020202020204" pitchFamily="34" charset="0"/>
              <a:buChar char="•"/>
            </a:pPr>
            <a:r>
              <a:rPr lang="en-GB" sz="2400" dirty="0" smtClean="0"/>
              <a:t>Manager/supervisor </a:t>
            </a:r>
            <a:r>
              <a:rPr lang="en-GB" sz="2400" dirty="0"/>
              <a:t>gives me helpful feedback (86% vs 98%)</a:t>
            </a:r>
          </a:p>
          <a:p>
            <a:pPr marL="457200" lvl="1" indent="0" defTabSz="720000">
              <a:buNone/>
            </a:pPr>
            <a:endParaRPr lang="en-GB" sz="1400" dirty="0"/>
          </a:p>
        </p:txBody>
      </p:sp>
    </p:spTree>
    <p:extLst>
      <p:ext uri="{BB962C8B-B14F-4D97-AF65-F5344CB8AC3E}">
        <p14:creationId xmlns:p14="http://schemas.microsoft.com/office/powerpoint/2010/main" val="8253275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3718" y="1223683"/>
            <a:ext cx="7046258" cy="5262979"/>
          </a:xfrm>
          <a:prstGeom prst="rect">
            <a:avLst/>
          </a:prstGeom>
        </p:spPr>
        <p:txBody>
          <a:bodyPr wrap="square">
            <a:spAutoFit/>
          </a:bodyPr>
          <a:lstStyle/>
          <a:p>
            <a:pPr defTabSz="720000"/>
            <a:r>
              <a:rPr lang="en-GB" sz="2400" b="1" dirty="0" smtClean="0"/>
              <a:t>Women </a:t>
            </a:r>
            <a:r>
              <a:rPr lang="en-GB" sz="2400" b="1" dirty="0"/>
              <a:t>are well represented at senior levels </a:t>
            </a:r>
            <a:endParaRPr lang="en-GB" sz="2400" b="1" dirty="0" smtClean="0"/>
          </a:p>
          <a:p>
            <a:pPr defTabSz="720000"/>
            <a:r>
              <a:rPr lang="en-GB" sz="2400" b="1" dirty="0"/>
              <a:t>	</a:t>
            </a:r>
            <a:r>
              <a:rPr lang="en-GB" sz="2400" b="1" dirty="0">
                <a:solidFill>
                  <a:srgbClr val="002147"/>
                </a:solidFill>
              </a:rPr>
              <a:t>2018 – 55% </a:t>
            </a:r>
            <a:r>
              <a:rPr lang="en-GB" sz="2400" b="1" dirty="0" smtClean="0">
                <a:solidFill>
                  <a:srgbClr val="002147"/>
                </a:solidFill>
              </a:rPr>
              <a:t>agree (44% women, 20% men)</a:t>
            </a:r>
            <a:endParaRPr lang="en-GB" sz="2400" b="1" dirty="0">
              <a:solidFill>
                <a:srgbClr val="002147"/>
              </a:solidFill>
            </a:endParaRPr>
          </a:p>
          <a:p>
            <a:pPr marL="457200" lvl="1" indent="0" defTabSz="720000">
              <a:buNone/>
            </a:pPr>
            <a:r>
              <a:rPr lang="en-GB" sz="2400" b="1" dirty="0">
                <a:solidFill>
                  <a:srgbClr val="002147"/>
                </a:solidFill>
              </a:rPr>
              <a:t>    </a:t>
            </a:r>
            <a:r>
              <a:rPr lang="en-GB" sz="2400" dirty="0" smtClean="0">
                <a:solidFill>
                  <a:srgbClr val="002147"/>
                </a:solidFill>
              </a:rPr>
              <a:t>2016 </a:t>
            </a:r>
            <a:r>
              <a:rPr lang="en-GB" sz="2400" dirty="0">
                <a:solidFill>
                  <a:srgbClr val="002147"/>
                </a:solidFill>
              </a:rPr>
              <a:t>- 68% agree </a:t>
            </a:r>
          </a:p>
          <a:p>
            <a:pPr marL="457200" lvl="1" indent="0" defTabSz="720000">
              <a:buNone/>
            </a:pPr>
            <a:r>
              <a:rPr lang="en-GB" sz="2400" dirty="0">
                <a:solidFill>
                  <a:srgbClr val="002147"/>
                </a:solidFill>
              </a:rPr>
              <a:t>	2014 - 57% agree (gender difference significant)</a:t>
            </a:r>
          </a:p>
          <a:p>
            <a:pPr defTabSz="720000"/>
            <a:r>
              <a:rPr lang="en-GB" sz="2400" dirty="0">
                <a:solidFill>
                  <a:srgbClr val="002147"/>
                </a:solidFill>
              </a:rPr>
              <a:t>	2013 - 51% agree </a:t>
            </a:r>
          </a:p>
          <a:p>
            <a:pPr defTabSz="720000"/>
            <a:r>
              <a:rPr lang="en-GB" sz="2400" b="1" dirty="0"/>
              <a:t>Men are well represented at senior </a:t>
            </a:r>
            <a:r>
              <a:rPr lang="en-GB" sz="2400" b="1" dirty="0" smtClean="0"/>
              <a:t>levels </a:t>
            </a:r>
            <a:r>
              <a:rPr lang="en-GB" sz="2400" b="1" dirty="0"/>
              <a:t>	</a:t>
            </a:r>
            <a:endParaRPr lang="en-GB" sz="2400" b="1" dirty="0" smtClean="0"/>
          </a:p>
          <a:p>
            <a:pPr defTabSz="720000"/>
            <a:r>
              <a:rPr lang="en-GB" sz="2400" b="1" dirty="0"/>
              <a:t>	</a:t>
            </a:r>
            <a:r>
              <a:rPr lang="en-GB" sz="2400" b="1" dirty="0" smtClean="0"/>
              <a:t>2018 </a:t>
            </a:r>
            <a:r>
              <a:rPr lang="en-GB" sz="2400" b="1" dirty="0" smtClean="0"/>
              <a:t>– 92% agree</a:t>
            </a:r>
          </a:p>
          <a:p>
            <a:pPr marL="457200" lvl="1" indent="0" defTabSz="720000">
              <a:buNone/>
            </a:pPr>
            <a:r>
              <a:rPr lang="en-GB" sz="2400" b="1" dirty="0"/>
              <a:t> </a:t>
            </a:r>
            <a:r>
              <a:rPr lang="en-GB" sz="2400" b="1" dirty="0" smtClean="0"/>
              <a:t>   </a:t>
            </a:r>
            <a:r>
              <a:rPr lang="en-GB" sz="2400" dirty="0" smtClean="0"/>
              <a:t>2016 </a:t>
            </a:r>
            <a:r>
              <a:rPr lang="en-GB" sz="2400" dirty="0"/>
              <a:t>- 97% agree 	</a:t>
            </a:r>
          </a:p>
          <a:p>
            <a:pPr marL="457200" lvl="1" indent="0" defTabSz="720000">
              <a:buNone/>
            </a:pPr>
            <a:r>
              <a:rPr lang="en-GB" sz="2400" dirty="0"/>
              <a:t>	2014 - 99% agree </a:t>
            </a:r>
          </a:p>
          <a:p>
            <a:pPr defTabSz="720000"/>
            <a:r>
              <a:rPr lang="en-GB" sz="2400" dirty="0"/>
              <a:t>	2013 - 98% agree </a:t>
            </a:r>
            <a:endParaRPr lang="en-GB" sz="2400" dirty="0" smtClean="0"/>
          </a:p>
          <a:p>
            <a:pPr defTabSz="720000"/>
            <a:endParaRPr lang="en-GB" sz="2400" dirty="0"/>
          </a:p>
          <a:p>
            <a:pPr defTabSz="720000"/>
            <a:r>
              <a:rPr lang="en-GB" sz="2400" b="1" dirty="0" smtClean="0"/>
              <a:t>I </a:t>
            </a:r>
            <a:r>
              <a:rPr lang="en-GB" sz="2400" b="1" dirty="0"/>
              <a:t>feel that someone in the department takes an interest in my career </a:t>
            </a:r>
            <a:r>
              <a:rPr lang="en-GB" sz="2400" dirty="0"/>
              <a:t>(</a:t>
            </a:r>
            <a:r>
              <a:rPr lang="en-GB" sz="2400" dirty="0">
                <a:solidFill>
                  <a:srgbClr val="FF0000"/>
                </a:solidFill>
              </a:rPr>
              <a:t>70% from a 2013/14 high 100%)</a:t>
            </a:r>
          </a:p>
          <a:p>
            <a:pPr defTabSz="720000"/>
            <a:endParaRPr lang="en-GB" sz="2400" dirty="0"/>
          </a:p>
        </p:txBody>
      </p:sp>
    </p:spTree>
    <p:extLst>
      <p:ext uri="{BB962C8B-B14F-4D97-AF65-F5344CB8AC3E}">
        <p14:creationId xmlns:p14="http://schemas.microsoft.com/office/powerpoint/2010/main" val="32698946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2030939327"/>
              </p:ext>
            </p:extLst>
          </p:nvPr>
        </p:nvGraphicFramePr>
        <p:xfrm>
          <a:off x="309563" y="815975"/>
          <a:ext cx="8020050" cy="5667375"/>
        </p:xfrm>
        <a:graphic>
          <a:graphicData uri="http://schemas.openxmlformats.org/presentationml/2006/ole">
            <mc:AlternateContent xmlns:mc="http://schemas.openxmlformats.org/markup-compatibility/2006">
              <mc:Choice xmlns:v="urn:schemas-microsoft-com:vml" Requires="v">
                <p:oleObj spid="_x0000_s4101" name="Acrobat Document" r:id="rId3" imgW="8019882" imgH="5667062" progId="AcroExch.Document.DC">
                  <p:embed/>
                </p:oleObj>
              </mc:Choice>
              <mc:Fallback>
                <p:oleObj name="Acrobat Document" r:id="rId3" imgW="8019882" imgH="5667062" progId="AcroExch.Document.DC">
                  <p:embed/>
                  <p:pic>
                    <p:nvPicPr>
                      <p:cNvPr id="0" name=""/>
                      <p:cNvPicPr/>
                      <p:nvPr/>
                    </p:nvPicPr>
                    <p:blipFill>
                      <a:blip r:embed="rId4"/>
                      <a:stretch>
                        <a:fillRect/>
                      </a:stretch>
                    </p:blipFill>
                    <p:spPr>
                      <a:xfrm>
                        <a:off x="309563" y="815975"/>
                        <a:ext cx="8020050" cy="5667375"/>
                      </a:xfrm>
                      <a:prstGeom prst="rect">
                        <a:avLst/>
                      </a:prstGeom>
                    </p:spPr>
                  </p:pic>
                </p:oleObj>
              </mc:Fallback>
            </mc:AlternateContent>
          </a:graphicData>
        </a:graphic>
      </p:graphicFrame>
    </p:spTree>
    <p:extLst>
      <p:ext uri="{BB962C8B-B14F-4D97-AF65-F5344CB8AC3E}">
        <p14:creationId xmlns:p14="http://schemas.microsoft.com/office/powerpoint/2010/main" val="31431293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41404" y="910081"/>
            <a:ext cx="7809471" cy="707886"/>
          </a:xfrm>
          <a:prstGeom prst="rect">
            <a:avLst/>
          </a:prstGeom>
          <a:noFill/>
        </p:spPr>
        <p:txBody>
          <a:bodyPr wrap="square" rtlCol="0">
            <a:spAutoFit/>
          </a:bodyPr>
          <a:lstStyle/>
          <a:p>
            <a:pPr algn="ctr"/>
            <a:r>
              <a:rPr lang="en-GB" sz="4000" dirty="0" smtClean="0"/>
              <a:t>Current initiatives</a:t>
            </a:r>
            <a:endParaRPr lang="en-GB" sz="4000" dirty="0"/>
          </a:p>
        </p:txBody>
      </p:sp>
      <p:sp>
        <p:nvSpPr>
          <p:cNvPr id="3" name="TextBox 2"/>
          <p:cNvSpPr txBox="1"/>
          <p:nvPr/>
        </p:nvSpPr>
        <p:spPr>
          <a:xfrm>
            <a:off x="420131" y="1478473"/>
            <a:ext cx="7809470" cy="4832092"/>
          </a:xfrm>
          <a:prstGeom prst="rect">
            <a:avLst/>
          </a:prstGeom>
          <a:noFill/>
        </p:spPr>
        <p:txBody>
          <a:bodyPr wrap="square" rtlCol="0">
            <a:spAutoFit/>
          </a:bodyPr>
          <a:lstStyle/>
          <a:p>
            <a:pPr marL="342900" indent="-342900" defTabSz="720000">
              <a:buFont typeface="Arial" panose="020B0604020202020204" pitchFamily="34" charset="0"/>
              <a:buChar char="•"/>
            </a:pPr>
            <a:r>
              <a:rPr lang="en-GB" sz="2200" dirty="0" smtClean="0">
                <a:latin typeface="+mj-lt"/>
              </a:rPr>
              <a:t>James Sheppard and Lisa Hinton appointed as Better Workplace/ Athena SWAN deputies</a:t>
            </a:r>
          </a:p>
          <a:p>
            <a:pPr marL="342900" indent="-342900" defTabSz="720000">
              <a:buFont typeface="Arial" panose="020B0604020202020204" pitchFamily="34" charset="0"/>
              <a:buChar char="•"/>
            </a:pPr>
            <a:r>
              <a:rPr lang="en-GB" sz="2200" dirty="0" smtClean="0">
                <a:latin typeface="+mj-lt"/>
              </a:rPr>
              <a:t>Induction process (new website info - and reminders for long term staff)</a:t>
            </a:r>
          </a:p>
          <a:p>
            <a:pPr marL="342900" indent="-342900" defTabSz="720000">
              <a:buFont typeface="Arial" panose="020B0604020202020204" pitchFamily="34" charset="0"/>
              <a:buChar char="•"/>
            </a:pPr>
            <a:r>
              <a:rPr lang="en-GB" sz="2200" dirty="0" smtClean="0">
                <a:latin typeface="+mj-lt"/>
              </a:rPr>
              <a:t>Personal Development Reviews (everyone should have one once a year)</a:t>
            </a:r>
          </a:p>
          <a:p>
            <a:pPr marL="342900" indent="-342900" defTabSz="720000">
              <a:buFont typeface="Arial" panose="020B0604020202020204" pitchFamily="34" charset="0"/>
              <a:buChar char="•"/>
            </a:pPr>
            <a:r>
              <a:rPr lang="en-GB" sz="2200" dirty="0" smtClean="0">
                <a:latin typeface="+mj-lt"/>
              </a:rPr>
              <a:t>Integration –  good in teams but less in department </a:t>
            </a:r>
            <a:r>
              <a:rPr lang="en-GB" sz="2200" dirty="0" err="1" smtClean="0">
                <a:latin typeface="+mj-lt"/>
              </a:rPr>
              <a:t>eg</a:t>
            </a:r>
            <a:r>
              <a:rPr lang="en-GB" sz="2200" dirty="0" smtClean="0">
                <a:latin typeface="+mj-lt"/>
              </a:rPr>
              <a:t> only half of students feel integrated into department</a:t>
            </a:r>
          </a:p>
          <a:p>
            <a:pPr marL="342900" indent="-342900" defTabSz="720000">
              <a:buFont typeface="Arial" panose="020B0604020202020204" pitchFamily="34" charset="0"/>
              <a:buChar char="•"/>
            </a:pPr>
            <a:r>
              <a:rPr lang="en-GB" sz="2200" dirty="0" smtClean="0">
                <a:latin typeface="+mj-lt"/>
              </a:rPr>
              <a:t>The </a:t>
            </a:r>
            <a:r>
              <a:rPr lang="en-GB" sz="2200" b="1" dirty="0">
                <a:latin typeface="+mj-lt"/>
              </a:rPr>
              <a:t>Better Workplace Group </a:t>
            </a:r>
            <a:r>
              <a:rPr lang="en-GB" sz="2200" dirty="0">
                <a:latin typeface="+mj-lt"/>
              </a:rPr>
              <a:t>is for </a:t>
            </a:r>
            <a:r>
              <a:rPr lang="en-GB" sz="2200" dirty="0" smtClean="0">
                <a:latin typeface="+mj-lt"/>
              </a:rPr>
              <a:t>…Everyone </a:t>
            </a:r>
            <a:r>
              <a:rPr lang="en-GB" sz="2200" dirty="0">
                <a:latin typeface="+mj-lt"/>
              </a:rPr>
              <a:t>55% </a:t>
            </a:r>
          </a:p>
          <a:p>
            <a:pPr defTabSz="720000"/>
            <a:r>
              <a:rPr lang="en-GB" sz="2200" dirty="0">
                <a:latin typeface="+mj-lt"/>
              </a:rPr>
              <a:t>	</a:t>
            </a:r>
            <a:r>
              <a:rPr lang="en-GB" sz="2200" i="1" dirty="0">
                <a:latin typeface="+mj-lt"/>
              </a:rPr>
              <a:t>Never heard of it 30%</a:t>
            </a:r>
          </a:p>
          <a:p>
            <a:pPr defTabSz="720000"/>
            <a:r>
              <a:rPr lang="en-GB" sz="2200" dirty="0">
                <a:latin typeface="+mj-lt"/>
              </a:rPr>
              <a:t>	Don’t Know </a:t>
            </a:r>
            <a:r>
              <a:rPr lang="en-GB" sz="2200" dirty="0" smtClean="0">
                <a:latin typeface="+mj-lt"/>
              </a:rPr>
              <a:t>15</a:t>
            </a:r>
            <a:r>
              <a:rPr lang="en-GB" sz="2200" dirty="0" smtClean="0">
                <a:latin typeface="+mj-lt"/>
              </a:rPr>
              <a:t>%</a:t>
            </a:r>
            <a:endParaRPr lang="en-GB" sz="2200" dirty="0" smtClean="0">
              <a:latin typeface="+mj-lt"/>
            </a:endParaRPr>
          </a:p>
          <a:p>
            <a:pPr marL="342900" indent="-342900" defTabSz="720000">
              <a:buFont typeface="Arial" panose="020B0604020202020204" pitchFamily="34" charset="0"/>
              <a:buChar char="•"/>
            </a:pPr>
            <a:r>
              <a:rPr lang="en-GB" sz="2200" i="1" dirty="0" smtClean="0">
                <a:latin typeface="+mj-lt"/>
              </a:rPr>
              <a:t>‘</a:t>
            </a:r>
            <a:r>
              <a:rPr lang="en-GB" sz="2200" i="1" dirty="0" smtClean="0">
                <a:solidFill>
                  <a:srgbClr val="C00000"/>
                </a:solidFill>
                <a:latin typeface="+mj-lt"/>
              </a:rPr>
              <a:t>I feel that management and decision making processes are clear and transparent in the department’ </a:t>
            </a:r>
            <a:r>
              <a:rPr lang="en-GB" sz="2200" dirty="0" smtClean="0">
                <a:solidFill>
                  <a:srgbClr val="C00000"/>
                </a:solidFill>
                <a:latin typeface="+mj-lt"/>
              </a:rPr>
              <a:t>2018 – 46% agree – and less than half of students    (61% in 2016)</a:t>
            </a:r>
          </a:p>
        </p:txBody>
      </p:sp>
    </p:spTree>
    <p:extLst>
      <p:ext uri="{BB962C8B-B14F-4D97-AF65-F5344CB8AC3E}">
        <p14:creationId xmlns:p14="http://schemas.microsoft.com/office/powerpoint/2010/main" val="622043189"/>
      </p:ext>
    </p:extLst>
  </p:cSld>
  <p:clrMapOvr>
    <a:masterClrMapping/>
  </p:clrMapOvr>
</p:sld>
</file>

<file path=ppt/theme/theme1.xml><?xml version="1.0" encoding="utf-8"?>
<a:theme xmlns:a="http://schemas.openxmlformats.org/drawingml/2006/main" name="Opening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pening slide alternativ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x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2047</TotalTime>
  <Words>616</Words>
  <Application>Microsoft Office PowerPoint</Application>
  <PresentationFormat>Custom</PresentationFormat>
  <Paragraphs>82</Paragraphs>
  <Slides>10</Slides>
  <Notes>5</Notes>
  <HiddenSlides>0</HiddenSlides>
  <MMClips>0</MMClips>
  <ScaleCrop>false</ScaleCrop>
  <HeadingPairs>
    <vt:vector size="8" baseType="variant">
      <vt:variant>
        <vt:lpstr>Fonts Used</vt:lpstr>
      </vt:variant>
      <vt:variant>
        <vt:i4>2</vt:i4>
      </vt:variant>
      <vt:variant>
        <vt:lpstr>Theme</vt:lpstr>
      </vt:variant>
      <vt:variant>
        <vt:i4>3</vt:i4>
      </vt:variant>
      <vt:variant>
        <vt:lpstr>Embedded OLE Servers</vt:lpstr>
      </vt:variant>
      <vt:variant>
        <vt:i4>2</vt:i4>
      </vt:variant>
      <vt:variant>
        <vt:lpstr>Slide Titles</vt:lpstr>
      </vt:variant>
      <vt:variant>
        <vt:i4>10</vt:i4>
      </vt:variant>
    </vt:vector>
  </HeadingPairs>
  <TitlesOfParts>
    <vt:vector size="17" baseType="lpstr">
      <vt:lpstr>Arial</vt:lpstr>
      <vt:lpstr>Calibri</vt:lpstr>
      <vt:lpstr>Opening slide</vt:lpstr>
      <vt:lpstr>Opening slide alternative</vt:lpstr>
      <vt:lpstr>Text slide</vt:lpstr>
      <vt:lpstr>PDF Document</vt:lpstr>
      <vt:lpstr>Acrobat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UofO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Chinn</dc:creator>
  <cp:lastModifiedBy>Sue Ziebland</cp:lastModifiedBy>
  <cp:revision>122</cp:revision>
  <dcterms:created xsi:type="dcterms:W3CDTF">2014-03-20T14:30:16Z</dcterms:created>
  <dcterms:modified xsi:type="dcterms:W3CDTF">2018-10-29T17:09:38Z</dcterms:modified>
</cp:coreProperties>
</file>