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9" r:id="rId2"/>
    <p:sldId id="262" r:id="rId3"/>
    <p:sldId id="264" r:id="rId4"/>
    <p:sldId id="263" r:id="rId5"/>
    <p:sldId id="258" r:id="rId6"/>
    <p:sldId id="265" r:id="rId7"/>
    <p:sldId id="267" r:id="rId8"/>
    <p:sldId id="261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083D"/>
    <a:srgbClr val="060839"/>
    <a:srgbClr val="08093F"/>
    <a:srgbClr val="0A1049"/>
    <a:srgbClr val="0A005E"/>
    <a:srgbClr val="0A19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/>
    <p:restoredTop sz="65850"/>
  </p:normalViewPr>
  <p:slideViewPr>
    <p:cSldViewPr snapToGrid="0" snapToObjects="1">
      <p:cViewPr varScale="1">
        <p:scale>
          <a:sx n="77" d="100"/>
          <a:sy n="77" d="100"/>
        </p:scale>
        <p:origin x="259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0.png"/><Relationship Id="rId7" Type="http://schemas.openxmlformats.org/officeDocument/2006/relationships/image" Target="../media/image12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1.png"/><Relationship Id="rId10" Type="http://schemas.openxmlformats.org/officeDocument/2006/relationships/image" Target="../media/image18.svg"/><Relationship Id="rId4" Type="http://schemas.openxmlformats.org/officeDocument/2006/relationships/image" Target="../media/image12.svg"/><Relationship Id="rId9" Type="http://schemas.openxmlformats.org/officeDocument/2006/relationships/image" Target="../media/image13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0.png"/><Relationship Id="rId7" Type="http://schemas.openxmlformats.org/officeDocument/2006/relationships/image" Target="../media/image12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1.png"/><Relationship Id="rId10" Type="http://schemas.openxmlformats.org/officeDocument/2006/relationships/image" Target="../media/image18.svg"/><Relationship Id="rId4" Type="http://schemas.openxmlformats.org/officeDocument/2006/relationships/image" Target="../media/image12.svg"/><Relationship Id="rId9" Type="http://schemas.openxmlformats.org/officeDocument/2006/relationships/image" Target="../media/image1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E2BF8C-C6F5-41DB-985C-6750CACD43E3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D1675BB0-7B73-4A15-ACFA-B4DE25231153}">
      <dgm:prSet/>
      <dgm:spPr/>
      <dgm:t>
        <a:bodyPr/>
        <a:lstStyle/>
        <a:p>
          <a:r>
            <a:rPr lang="en-GB" i="1" dirty="0">
              <a:latin typeface="+mj-lt"/>
            </a:rPr>
            <a:t>Expanding</a:t>
          </a:r>
          <a:r>
            <a:rPr lang="en-GB" dirty="0">
              <a:latin typeface="+mj-lt"/>
            </a:rPr>
            <a:t> footprint in UG course</a:t>
          </a:r>
          <a:br>
            <a:rPr lang="en-GB" dirty="0">
              <a:latin typeface="+mj-lt"/>
            </a:rPr>
          </a:br>
          <a:r>
            <a:rPr lang="en-GB" dirty="0">
              <a:latin typeface="+mj-lt"/>
            </a:rPr>
            <a:t>(PD1, PD2, Year 5)</a:t>
          </a:r>
          <a:endParaRPr lang="en-US" dirty="0">
            <a:latin typeface="+mj-lt"/>
          </a:endParaRPr>
        </a:p>
      </dgm:t>
    </dgm:pt>
    <dgm:pt modelId="{D1528B9B-C93B-409F-95CC-2D20CDB8F2F7}" type="parTrans" cxnId="{61C47FD2-5E50-40B5-A4CD-F4FD328C03C4}">
      <dgm:prSet/>
      <dgm:spPr/>
      <dgm:t>
        <a:bodyPr/>
        <a:lstStyle/>
        <a:p>
          <a:endParaRPr lang="en-US"/>
        </a:p>
      </dgm:t>
    </dgm:pt>
    <dgm:pt modelId="{62B4543A-2065-4103-85AD-0CC1F8E4DF71}" type="sibTrans" cxnId="{61C47FD2-5E50-40B5-A4CD-F4FD328C03C4}">
      <dgm:prSet/>
      <dgm:spPr/>
      <dgm:t>
        <a:bodyPr/>
        <a:lstStyle/>
        <a:p>
          <a:endParaRPr lang="en-US"/>
        </a:p>
      </dgm:t>
    </dgm:pt>
    <dgm:pt modelId="{3D8B3CCA-750B-4EA7-9139-F5C14EA335C8}">
      <dgm:prSet/>
      <dgm:spPr/>
      <dgm:t>
        <a:bodyPr/>
        <a:lstStyle/>
        <a:p>
          <a:r>
            <a:rPr lang="en-GB" i="1" dirty="0">
              <a:latin typeface="+mj-lt"/>
            </a:rPr>
            <a:t>Modernised</a:t>
          </a:r>
          <a:r>
            <a:rPr lang="en-GB" dirty="0">
              <a:latin typeface="+mj-lt"/>
            </a:rPr>
            <a:t> curriculum </a:t>
          </a:r>
          <a:br>
            <a:rPr lang="en-GB" dirty="0">
              <a:latin typeface="+mj-lt"/>
            </a:rPr>
          </a:br>
          <a:r>
            <a:rPr lang="en-GB" dirty="0">
              <a:latin typeface="+mj-lt"/>
            </a:rPr>
            <a:t>(SAPC/RCGP 2018)</a:t>
          </a:r>
          <a:endParaRPr lang="en-US" dirty="0">
            <a:latin typeface="+mj-lt"/>
          </a:endParaRPr>
        </a:p>
      </dgm:t>
    </dgm:pt>
    <dgm:pt modelId="{C0077794-CFEE-4FB4-9CCE-B79F083F327D}" type="parTrans" cxnId="{D66D1C93-AC1F-44F4-8669-BBE4ABA426F1}">
      <dgm:prSet/>
      <dgm:spPr/>
      <dgm:t>
        <a:bodyPr/>
        <a:lstStyle/>
        <a:p>
          <a:endParaRPr lang="en-US"/>
        </a:p>
      </dgm:t>
    </dgm:pt>
    <dgm:pt modelId="{6C956088-F654-4B1D-ACE0-C59EA9C416C1}" type="sibTrans" cxnId="{D66D1C93-AC1F-44F4-8669-BBE4ABA426F1}">
      <dgm:prSet/>
      <dgm:spPr/>
      <dgm:t>
        <a:bodyPr/>
        <a:lstStyle/>
        <a:p>
          <a:endParaRPr lang="en-US"/>
        </a:p>
      </dgm:t>
    </dgm:pt>
    <dgm:pt modelId="{C54AC654-8312-4157-ADE4-21DDCE6AB16E}">
      <dgm:prSet/>
      <dgm:spPr/>
      <dgm:t>
        <a:bodyPr/>
        <a:lstStyle/>
        <a:p>
          <a:r>
            <a:rPr lang="en-GB" i="1" dirty="0">
              <a:latin typeface="+mj-lt"/>
            </a:rPr>
            <a:t>New</a:t>
          </a:r>
          <a:r>
            <a:rPr lang="en-GB" dirty="0">
              <a:latin typeface="+mj-lt"/>
            </a:rPr>
            <a:t> Annual Student Prize</a:t>
          </a:r>
          <a:endParaRPr lang="en-US" dirty="0">
            <a:latin typeface="+mj-lt"/>
          </a:endParaRPr>
        </a:p>
      </dgm:t>
    </dgm:pt>
    <dgm:pt modelId="{3412C24B-D97B-4687-AB69-98F71BC572CF}" type="parTrans" cxnId="{F136637D-31BF-4E16-B9B2-DAF4E506B2E5}">
      <dgm:prSet/>
      <dgm:spPr/>
      <dgm:t>
        <a:bodyPr/>
        <a:lstStyle/>
        <a:p>
          <a:endParaRPr lang="en-US"/>
        </a:p>
      </dgm:t>
    </dgm:pt>
    <dgm:pt modelId="{29E1F409-5203-4E5A-B37F-1AFC85630ABB}" type="sibTrans" cxnId="{F136637D-31BF-4E16-B9B2-DAF4E506B2E5}">
      <dgm:prSet/>
      <dgm:spPr/>
      <dgm:t>
        <a:bodyPr/>
        <a:lstStyle/>
        <a:p>
          <a:endParaRPr lang="en-US"/>
        </a:p>
      </dgm:t>
    </dgm:pt>
    <dgm:pt modelId="{C3335D5A-95C2-4258-B9B0-4B385D5B76B3}">
      <dgm:prSet/>
      <dgm:spPr/>
      <dgm:t>
        <a:bodyPr/>
        <a:lstStyle/>
        <a:p>
          <a:r>
            <a:rPr lang="en-GB" i="1" dirty="0">
              <a:latin typeface="+mj-lt"/>
            </a:rPr>
            <a:t>New</a:t>
          </a:r>
          <a:r>
            <a:rPr lang="en-GB" dirty="0">
              <a:latin typeface="+mj-lt"/>
            </a:rPr>
            <a:t> courses  (SSMs in Year 4 + 6)</a:t>
          </a:r>
          <a:endParaRPr lang="en-US" dirty="0">
            <a:latin typeface="+mj-lt"/>
          </a:endParaRPr>
        </a:p>
      </dgm:t>
    </dgm:pt>
    <dgm:pt modelId="{44E5D9E3-5230-4C52-B3B4-452B88EEEB7A}" type="parTrans" cxnId="{AEB13E2C-2AD5-4702-860E-544F81AA9CBC}">
      <dgm:prSet/>
      <dgm:spPr/>
      <dgm:t>
        <a:bodyPr/>
        <a:lstStyle/>
        <a:p>
          <a:endParaRPr lang="en-US"/>
        </a:p>
      </dgm:t>
    </dgm:pt>
    <dgm:pt modelId="{8C4C23DE-E571-4AB0-838A-3C96476B6BCC}" type="sibTrans" cxnId="{AEB13E2C-2AD5-4702-860E-544F81AA9CBC}">
      <dgm:prSet/>
      <dgm:spPr/>
      <dgm:t>
        <a:bodyPr/>
        <a:lstStyle/>
        <a:p>
          <a:endParaRPr lang="en-US"/>
        </a:p>
      </dgm:t>
    </dgm:pt>
    <dgm:pt modelId="{79E1576C-9F37-442E-901C-52A3C61AA660}">
      <dgm:prSet/>
      <dgm:spPr/>
      <dgm:t>
        <a:bodyPr/>
        <a:lstStyle/>
        <a:p>
          <a:r>
            <a:rPr lang="en-GB" dirty="0">
              <a:latin typeface="+mj-lt"/>
            </a:rPr>
            <a:t>Modernised web presence</a:t>
          </a:r>
          <a:endParaRPr lang="en-US" dirty="0">
            <a:latin typeface="+mj-lt"/>
          </a:endParaRPr>
        </a:p>
      </dgm:t>
    </dgm:pt>
    <dgm:pt modelId="{C37050C2-0B32-4848-B859-3057A5AE4B9E}" type="parTrans" cxnId="{6277BD2D-51BD-4D36-BC6A-C278811A5FB2}">
      <dgm:prSet/>
      <dgm:spPr/>
      <dgm:t>
        <a:bodyPr/>
        <a:lstStyle/>
        <a:p>
          <a:endParaRPr lang="en-US"/>
        </a:p>
      </dgm:t>
    </dgm:pt>
    <dgm:pt modelId="{83F7F05B-8228-4C55-B8D2-6155C17DA55A}" type="sibTrans" cxnId="{6277BD2D-51BD-4D36-BC6A-C278811A5FB2}">
      <dgm:prSet/>
      <dgm:spPr/>
      <dgm:t>
        <a:bodyPr/>
        <a:lstStyle/>
        <a:p>
          <a:endParaRPr lang="en-US"/>
        </a:p>
      </dgm:t>
    </dgm:pt>
    <dgm:pt modelId="{0792F7EF-8847-4071-B0A4-0EC315B7D330}" type="pres">
      <dgm:prSet presAssocID="{53E2BF8C-C6F5-41DB-985C-6750CACD43E3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625CB66-813A-4F87-A1DA-375EDCF98101}" type="pres">
      <dgm:prSet presAssocID="{D1675BB0-7B73-4A15-ACFA-B4DE25231153}" presName="compNode" presStyleCnt="0"/>
      <dgm:spPr/>
    </dgm:pt>
    <dgm:pt modelId="{ABB8765D-9644-42E1-BB36-FDD9B9A078EF}" type="pres">
      <dgm:prSet presAssocID="{D1675BB0-7B73-4A15-ACFA-B4DE25231153}" presName="bgRect" presStyleLbl="bgShp" presStyleIdx="0" presStyleCnt="5"/>
      <dgm:spPr/>
    </dgm:pt>
    <dgm:pt modelId="{F90AE4C7-B422-4DB5-B544-3EEF6E73E87D}" type="pres">
      <dgm:prSet presAssocID="{D1675BB0-7B73-4A15-ACFA-B4DE25231153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eer"/>
        </a:ext>
      </dgm:extLst>
    </dgm:pt>
    <dgm:pt modelId="{A593781F-4E3F-4951-84C0-E0C1308B7572}" type="pres">
      <dgm:prSet presAssocID="{D1675BB0-7B73-4A15-ACFA-B4DE25231153}" presName="spaceRect" presStyleCnt="0"/>
      <dgm:spPr/>
    </dgm:pt>
    <dgm:pt modelId="{96E8A153-B8DB-4A15-910F-4B4E48D525F1}" type="pres">
      <dgm:prSet presAssocID="{D1675BB0-7B73-4A15-ACFA-B4DE25231153}" presName="parTx" presStyleLbl="revTx" presStyleIdx="0" presStyleCnt="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251A5886-556B-4E65-BECB-CC8413D28136}" type="pres">
      <dgm:prSet presAssocID="{62B4543A-2065-4103-85AD-0CC1F8E4DF71}" presName="sibTrans" presStyleCnt="0"/>
      <dgm:spPr/>
    </dgm:pt>
    <dgm:pt modelId="{44E7AEC2-730E-4A90-87D4-D0FC0F00C3BE}" type="pres">
      <dgm:prSet presAssocID="{3D8B3CCA-750B-4EA7-9139-F5C14EA335C8}" presName="compNode" presStyleCnt="0"/>
      <dgm:spPr/>
    </dgm:pt>
    <dgm:pt modelId="{B82E9D36-28F8-4F54-AB0E-E4410C6AB753}" type="pres">
      <dgm:prSet presAssocID="{3D8B3CCA-750B-4EA7-9139-F5C14EA335C8}" presName="bgRect" presStyleLbl="bgShp" presStyleIdx="1" presStyleCnt="5"/>
      <dgm:spPr/>
    </dgm:pt>
    <dgm:pt modelId="{6BCA2175-513C-42BC-96E6-6DB696718AA8}" type="pres">
      <dgm:prSet presAssocID="{3D8B3CCA-750B-4EA7-9139-F5C14EA335C8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9DF8E9FC-F955-4BF7-8DD1-5E123475E372}" type="pres">
      <dgm:prSet presAssocID="{3D8B3CCA-750B-4EA7-9139-F5C14EA335C8}" presName="spaceRect" presStyleCnt="0"/>
      <dgm:spPr/>
    </dgm:pt>
    <dgm:pt modelId="{727F3F77-B4EE-474E-932F-5E02753E5842}" type="pres">
      <dgm:prSet presAssocID="{3D8B3CCA-750B-4EA7-9139-F5C14EA335C8}" presName="parTx" presStyleLbl="revTx" presStyleIdx="1" presStyleCnt="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443DA983-9609-4CAE-85EB-67E1E96BAA68}" type="pres">
      <dgm:prSet presAssocID="{6C956088-F654-4B1D-ACE0-C59EA9C416C1}" presName="sibTrans" presStyleCnt="0"/>
      <dgm:spPr/>
    </dgm:pt>
    <dgm:pt modelId="{6CCE46D1-F8A3-481D-B817-0C77E346C4DA}" type="pres">
      <dgm:prSet presAssocID="{C54AC654-8312-4157-ADE4-21DDCE6AB16E}" presName="compNode" presStyleCnt="0"/>
      <dgm:spPr/>
    </dgm:pt>
    <dgm:pt modelId="{EAF44F39-B833-49A6-86FF-9770E091D2BB}" type="pres">
      <dgm:prSet presAssocID="{C54AC654-8312-4157-ADE4-21DDCE6AB16E}" presName="bgRect" presStyleLbl="bgShp" presStyleIdx="2" presStyleCnt="5" custLinFactNeighborX="-21988" custLinFactNeighborY="9654"/>
      <dgm:spPr/>
    </dgm:pt>
    <dgm:pt modelId="{4A7EC52B-14EE-4E61-B30C-EFA09DEBC946}" type="pres">
      <dgm:prSet presAssocID="{C54AC654-8312-4157-ADE4-21DDCE6AB16E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ibbon"/>
        </a:ext>
      </dgm:extLst>
    </dgm:pt>
    <dgm:pt modelId="{80816C36-F70F-466B-97F8-CC3F1EFBF640}" type="pres">
      <dgm:prSet presAssocID="{C54AC654-8312-4157-ADE4-21DDCE6AB16E}" presName="spaceRect" presStyleCnt="0"/>
      <dgm:spPr/>
    </dgm:pt>
    <dgm:pt modelId="{F6E91251-33FE-4585-AD4C-420F431F474F}" type="pres">
      <dgm:prSet presAssocID="{C54AC654-8312-4157-ADE4-21DDCE6AB16E}" presName="parTx" presStyleLbl="revTx" presStyleIdx="2" presStyleCnt="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FA61D8C0-D022-4465-B4A8-D955DF5B10C4}" type="pres">
      <dgm:prSet presAssocID="{29E1F409-5203-4E5A-B37F-1AFC85630ABB}" presName="sibTrans" presStyleCnt="0"/>
      <dgm:spPr/>
    </dgm:pt>
    <dgm:pt modelId="{583CEA57-F6B6-4776-95E2-3AAF1645C548}" type="pres">
      <dgm:prSet presAssocID="{C3335D5A-95C2-4258-B9B0-4B385D5B76B3}" presName="compNode" presStyleCnt="0"/>
      <dgm:spPr/>
    </dgm:pt>
    <dgm:pt modelId="{0E4091F6-5202-49FF-9700-38A4B3E0F052}" type="pres">
      <dgm:prSet presAssocID="{C3335D5A-95C2-4258-B9B0-4B385D5B76B3}" presName="bgRect" presStyleLbl="bgShp" presStyleIdx="3" presStyleCnt="5"/>
      <dgm:spPr/>
    </dgm:pt>
    <dgm:pt modelId="{E9879EFA-DA0D-45EC-8D35-3647A6D5BB22}" type="pres">
      <dgm:prSet presAssocID="{C3335D5A-95C2-4258-B9B0-4B385D5B76B3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3316E5C0-57EA-4545-9868-1343D8AF5940}" type="pres">
      <dgm:prSet presAssocID="{C3335D5A-95C2-4258-B9B0-4B385D5B76B3}" presName="spaceRect" presStyleCnt="0"/>
      <dgm:spPr/>
    </dgm:pt>
    <dgm:pt modelId="{A730CFA7-8003-432C-9DDA-50E93646D903}" type="pres">
      <dgm:prSet presAssocID="{C3335D5A-95C2-4258-B9B0-4B385D5B76B3}" presName="parTx" presStyleLbl="revTx" presStyleIdx="3" presStyleCnt="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36E95DDC-31EA-4175-8D5B-0C7399641124}" type="pres">
      <dgm:prSet presAssocID="{8C4C23DE-E571-4AB0-838A-3C96476B6BCC}" presName="sibTrans" presStyleCnt="0"/>
      <dgm:spPr/>
    </dgm:pt>
    <dgm:pt modelId="{BD267096-C116-4D9C-A302-65DAD43CBA2F}" type="pres">
      <dgm:prSet presAssocID="{79E1576C-9F37-442E-901C-52A3C61AA660}" presName="compNode" presStyleCnt="0"/>
      <dgm:spPr/>
    </dgm:pt>
    <dgm:pt modelId="{8C043F77-0849-4E96-8F6B-76DEB3A30C5A}" type="pres">
      <dgm:prSet presAssocID="{79E1576C-9F37-442E-901C-52A3C61AA660}" presName="bgRect" presStyleLbl="bgShp" presStyleIdx="4" presStyleCnt="5"/>
      <dgm:spPr/>
    </dgm:pt>
    <dgm:pt modelId="{F4D6E3EC-DF96-4A22-B973-BAF7836355A2}" type="pres">
      <dgm:prSet presAssocID="{79E1576C-9F37-442E-901C-52A3C61AA660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itor"/>
        </a:ext>
      </dgm:extLst>
    </dgm:pt>
    <dgm:pt modelId="{2CD61F43-E2D2-4B0F-B405-91EA4C8D5B36}" type="pres">
      <dgm:prSet presAssocID="{79E1576C-9F37-442E-901C-52A3C61AA660}" presName="spaceRect" presStyleCnt="0"/>
      <dgm:spPr/>
    </dgm:pt>
    <dgm:pt modelId="{270DD57E-425C-434F-B1D2-A5BD060279EF}" type="pres">
      <dgm:prSet presAssocID="{79E1576C-9F37-442E-901C-52A3C61AA660}" presName="parTx" presStyleLbl="revTx" presStyleIdx="4" presStyleCnt="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2ACD3D70-32D6-4664-B5F8-94570D7BBA3F}" type="presOf" srcId="{D1675BB0-7B73-4A15-ACFA-B4DE25231153}" destId="{96E8A153-B8DB-4A15-910F-4B4E48D525F1}" srcOrd="0" destOrd="0" presId="urn:microsoft.com/office/officeart/2018/2/layout/IconVerticalSolidList"/>
    <dgm:cxn modelId="{6277BD2D-51BD-4D36-BC6A-C278811A5FB2}" srcId="{53E2BF8C-C6F5-41DB-985C-6750CACD43E3}" destId="{79E1576C-9F37-442E-901C-52A3C61AA660}" srcOrd="4" destOrd="0" parTransId="{C37050C2-0B32-4848-B859-3057A5AE4B9E}" sibTransId="{83F7F05B-8228-4C55-B8D2-6155C17DA55A}"/>
    <dgm:cxn modelId="{81960DCD-6495-4EE4-B082-8B804CFDCF59}" type="presOf" srcId="{79E1576C-9F37-442E-901C-52A3C61AA660}" destId="{270DD57E-425C-434F-B1D2-A5BD060279EF}" srcOrd="0" destOrd="0" presId="urn:microsoft.com/office/officeart/2018/2/layout/IconVerticalSolidList"/>
    <dgm:cxn modelId="{61C47FD2-5E50-40B5-A4CD-F4FD328C03C4}" srcId="{53E2BF8C-C6F5-41DB-985C-6750CACD43E3}" destId="{D1675BB0-7B73-4A15-ACFA-B4DE25231153}" srcOrd="0" destOrd="0" parTransId="{D1528B9B-C93B-409F-95CC-2D20CDB8F2F7}" sibTransId="{62B4543A-2065-4103-85AD-0CC1F8E4DF71}"/>
    <dgm:cxn modelId="{AEB13E2C-2AD5-4702-860E-544F81AA9CBC}" srcId="{53E2BF8C-C6F5-41DB-985C-6750CACD43E3}" destId="{C3335D5A-95C2-4258-B9B0-4B385D5B76B3}" srcOrd="3" destOrd="0" parTransId="{44E5D9E3-5230-4C52-B3B4-452B88EEEB7A}" sibTransId="{8C4C23DE-E571-4AB0-838A-3C96476B6BCC}"/>
    <dgm:cxn modelId="{76C4664B-21A9-4790-90A5-D878EB5D11B7}" type="presOf" srcId="{C54AC654-8312-4157-ADE4-21DDCE6AB16E}" destId="{F6E91251-33FE-4585-AD4C-420F431F474F}" srcOrd="0" destOrd="0" presId="urn:microsoft.com/office/officeart/2018/2/layout/IconVerticalSolidList"/>
    <dgm:cxn modelId="{D66D1C93-AC1F-44F4-8669-BBE4ABA426F1}" srcId="{53E2BF8C-C6F5-41DB-985C-6750CACD43E3}" destId="{3D8B3CCA-750B-4EA7-9139-F5C14EA335C8}" srcOrd="1" destOrd="0" parTransId="{C0077794-CFEE-4FB4-9CCE-B79F083F327D}" sibTransId="{6C956088-F654-4B1D-ACE0-C59EA9C416C1}"/>
    <dgm:cxn modelId="{2FC554CE-F930-4796-B1C6-03C67836D421}" type="presOf" srcId="{53E2BF8C-C6F5-41DB-985C-6750CACD43E3}" destId="{0792F7EF-8847-4071-B0A4-0EC315B7D330}" srcOrd="0" destOrd="0" presId="urn:microsoft.com/office/officeart/2018/2/layout/IconVerticalSolidList"/>
    <dgm:cxn modelId="{F136637D-31BF-4E16-B9B2-DAF4E506B2E5}" srcId="{53E2BF8C-C6F5-41DB-985C-6750CACD43E3}" destId="{C54AC654-8312-4157-ADE4-21DDCE6AB16E}" srcOrd="2" destOrd="0" parTransId="{3412C24B-D97B-4687-AB69-98F71BC572CF}" sibTransId="{29E1F409-5203-4E5A-B37F-1AFC85630ABB}"/>
    <dgm:cxn modelId="{26030DD4-CE49-4992-82C9-0581179FEFE5}" type="presOf" srcId="{C3335D5A-95C2-4258-B9B0-4B385D5B76B3}" destId="{A730CFA7-8003-432C-9DDA-50E93646D903}" srcOrd="0" destOrd="0" presId="urn:microsoft.com/office/officeart/2018/2/layout/IconVerticalSolidList"/>
    <dgm:cxn modelId="{058FF0BF-812E-4774-B048-2F6567F311F8}" type="presOf" srcId="{3D8B3CCA-750B-4EA7-9139-F5C14EA335C8}" destId="{727F3F77-B4EE-474E-932F-5E02753E5842}" srcOrd="0" destOrd="0" presId="urn:microsoft.com/office/officeart/2018/2/layout/IconVerticalSolidList"/>
    <dgm:cxn modelId="{F216DC12-CFFF-4EA2-8CA1-6358538E8D14}" type="presParOf" srcId="{0792F7EF-8847-4071-B0A4-0EC315B7D330}" destId="{B625CB66-813A-4F87-A1DA-375EDCF98101}" srcOrd="0" destOrd="0" presId="urn:microsoft.com/office/officeart/2018/2/layout/IconVerticalSolidList"/>
    <dgm:cxn modelId="{CB6A655A-5EB0-4BB8-A526-494E54654A94}" type="presParOf" srcId="{B625CB66-813A-4F87-A1DA-375EDCF98101}" destId="{ABB8765D-9644-42E1-BB36-FDD9B9A078EF}" srcOrd="0" destOrd="0" presId="urn:microsoft.com/office/officeart/2018/2/layout/IconVerticalSolidList"/>
    <dgm:cxn modelId="{B6B1FE10-F1F9-4644-9129-8D399F6FCB2D}" type="presParOf" srcId="{B625CB66-813A-4F87-A1DA-375EDCF98101}" destId="{F90AE4C7-B422-4DB5-B544-3EEF6E73E87D}" srcOrd="1" destOrd="0" presId="urn:microsoft.com/office/officeart/2018/2/layout/IconVerticalSolidList"/>
    <dgm:cxn modelId="{044AF2A7-FD7B-45CC-ABA8-097D05B87FF0}" type="presParOf" srcId="{B625CB66-813A-4F87-A1DA-375EDCF98101}" destId="{A593781F-4E3F-4951-84C0-E0C1308B7572}" srcOrd="2" destOrd="0" presId="urn:microsoft.com/office/officeart/2018/2/layout/IconVerticalSolidList"/>
    <dgm:cxn modelId="{2F558A04-37FB-425E-BB3A-DAEA17AE0D9A}" type="presParOf" srcId="{B625CB66-813A-4F87-A1DA-375EDCF98101}" destId="{96E8A153-B8DB-4A15-910F-4B4E48D525F1}" srcOrd="3" destOrd="0" presId="urn:microsoft.com/office/officeart/2018/2/layout/IconVerticalSolidList"/>
    <dgm:cxn modelId="{F8A3991A-019C-4671-90A7-3A0AD9ADAF51}" type="presParOf" srcId="{0792F7EF-8847-4071-B0A4-0EC315B7D330}" destId="{251A5886-556B-4E65-BECB-CC8413D28136}" srcOrd="1" destOrd="0" presId="urn:microsoft.com/office/officeart/2018/2/layout/IconVerticalSolidList"/>
    <dgm:cxn modelId="{2198AB09-8787-4E70-8C0A-4E95FD5F4EB3}" type="presParOf" srcId="{0792F7EF-8847-4071-B0A4-0EC315B7D330}" destId="{44E7AEC2-730E-4A90-87D4-D0FC0F00C3BE}" srcOrd="2" destOrd="0" presId="urn:microsoft.com/office/officeart/2018/2/layout/IconVerticalSolidList"/>
    <dgm:cxn modelId="{420770A5-C524-4FC9-A77D-AFD4563BD9C2}" type="presParOf" srcId="{44E7AEC2-730E-4A90-87D4-D0FC0F00C3BE}" destId="{B82E9D36-28F8-4F54-AB0E-E4410C6AB753}" srcOrd="0" destOrd="0" presId="urn:microsoft.com/office/officeart/2018/2/layout/IconVerticalSolidList"/>
    <dgm:cxn modelId="{09017D06-58F6-45F4-9880-00DCE6556AE5}" type="presParOf" srcId="{44E7AEC2-730E-4A90-87D4-D0FC0F00C3BE}" destId="{6BCA2175-513C-42BC-96E6-6DB696718AA8}" srcOrd="1" destOrd="0" presId="urn:microsoft.com/office/officeart/2018/2/layout/IconVerticalSolidList"/>
    <dgm:cxn modelId="{46F66760-317F-4D6D-A3F3-8BD7525D8988}" type="presParOf" srcId="{44E7AEC2-730E-4A90-87D4-D0FC0F00C3BE}" destId="{9DF8E9FC-F955-4BF7-8DD1-5E123475E372}" srcOrd="2" destOrd="0" presId="urn:microsoft.com/office/officeart/2018/2/layout/IconVerticalSolidList"/>
    <dgm:cxn modelId="{7009D0F1-7039-4B3B-8F46-AD340DE49759}" type="presParOf" srcId="{44E7AEC2-730E-4A90-87D4-D0FC0F00C3BE}" destId="{727F3F77-B4EE-474E-932F-5E02753E5842}" srcOrd="3" destOrd="0" presId="urn:microsoft.com/office/officeart/2018/2/layout/IconVerticalSolidList"/>
    <dgm:cxn modelId="{57F0A578-1C50-4F6D-9A34-7A0DD3E226D4}" type="presParOf" srcId="{0792F7EF-8847-4071-B0A4-0EC315B7D330}" destId="{443DA983-9609-4CAE-85EB-67E1E96BAA68}" srcOrd="3" destOrd="0" presId="urn:microsoft.com/office/officeart/2018/2/layout/IconVerticalSolidList"/>
    <dgm:cxn modelId="{A63AE35A-669B-434D-8D20-D1156F3B42C4}" type="presParOf" srcId="{0792F7EF-8847-4071-B0A4-0EC315B7D330}" destId="{6CCE46D1-F8A3-481D-B817-0C77E346C4DA}" srcOrd="4" destOrd="0" presId="urn:microsoft.com/office/officeart/2018/2/layout/IconVerticalSolidList"/>
    <dgm:cxn modelId="{D1966E65-5EED-4257-93EF-93FD58E3DC7E}" type="presParOf" srcId="{6CCE46D1-F8A3-481D-B817-0C77E346C4DA}" destId="{EAF44F39-B833-49A6-86FF-9770E091D2BB}" srcOrd="0" destOrd="0" presId="urn:microsoft.com/office/officeart/2018/2/layout/IconVerticalSolidList"/>
    <dgm:cxn modelId="{9C8C1132-B399-4F33-A5A5-E7BE17BA6650}" type="presParOf" srcId="{6CCE46D1-F8A3-481D-B817-0C77E346C4DA}" destId="{4A7EC52B-14EE-4E61-B30C-EFA09DEBC946}" srcOrd="1" destOrd="0" presId="urn:microsoft.com/office/officeart/2018/2/layout/IconVerticalSolidList"/>
    <dgm:cxn modelId="{9884D9BE-88B0-41E2-85FD-E8A7634F18F3}" type="presParOf" srcId="{6CCE46D1-F8A3-481D-B817-0C77E346C4DA}" destId="{80816C36-F70F-466B-97F8-CC3F1EFBF640}" srcOrd="2" destOrd="0" presId="urn:microsoft.com/office/officeart/2018/2/layout/IconVerticalSolidList"/>
    <dgm:cxn modelId="{7D2683DB-6C4B-42BA-82FE-A5054C41251C}" type="presParOf" srcId="{6CCE46D1-F8A3-481D-B817-0C77E346C4DA}" destId="{F6E91251-33FE-4585-AD4C-420F431F474F}" srcOrd="3" destOrd="0" presId="urn:microsoft.com/office/officeart/2018/2/layout/IconVerticalSolidList"/>
    <dgm:cxn modelId="{B1666323-2FAE-4F7E-81FB-EA2B12453BDD}" type="presParOf" srcId="{0792F7EF-8847-4071-B0A4-0EC315B7D330}" destId="{FA61D8C0-D022-4465-B4A8-D955DF5B10C4}" srcOrd="5" destOrd="0" presId="urn:microsoft.com/office/officeart/2018/2/layout/IconVerticalSolidList"/>
    <dgm:cxn modelId="{403C2A1D-B67F-4504-A2A7-7796C290BA27}" type="presParOf" srcId="{0792F7EF-8847-4071-B0A4-0EC315B7D330}" destId="{583CEA57-F6B6-4776-95E2-3AAF1645C548}" srcOrd="6" destOrd="0" presId="urn:microsoft.com/office/officeart/2018/2/layout/IconVerticalSolidList"/>
    <dgm:cxn modelId="{9A33EECD-6BD7-4595-85F7-CCFD9A6C16D4}" type="presParOf" srcId="{583CEA57-F6B6-4776-95E2-3AAF1645C548}" destId="{0E4091F6-5202-49FF-9700-38A4B3E0F052}" srcOrd="0" destOrd="0" presId="urn:microsoft.com/office/officeart/2018/2/layout/IconVerticalSolidList"/>
    <dgm:cxn modelId="{A5929B5F-E33D-4954-80B8-E5E823F0450A}" type="presParOf" srcId="{583CEA57-F6B6-4776-95E2-3AAF1645C548}" destId="{E9879EFA-DA0D-45EC-8D35-3647A6D5BB22}" srcOrd="1" destOrd="0" presId="urn:microsoft.com/office/officeart/2018/2/layout/IconVerticalSolidList"/>
    <dgm:cxn modelId="{7B38B3D4-147B-48B5-9570-A9F53466127B}" type="presParOf" srcId="{583CEA57-F6B6-4776-95E2-3AAF1645C548}" destId="{3316E5C0-57EA-4545-9868-1343D8AF5940}" srcOrd="2" destOrd="0" presId="urn:microsoft.com/office/officeart/2018/2/layout/IconVerticalSolidList"/>
    <dgm:cxn modelId="{BDC4CA9C-36D2-408A-AAFD-B3F6A7337CB8}" type="presParOf" srcId="{583CEA57-F6B6-4776-95E2-3AAF1645C548}" destId="{A730CFA7-8003-432C-9DDA-50E93646D903}" srcOrd="3" destOrd="0" presId="urn:microsoft.com/office/officeart/2018/2/layout/IconVerticalSolidList"/>
    <dgm:cxn modelId="{E399B000-D843-49A3-A210-F8D688630737}" type="presParOf" srcId="{0792F7EF-8847-4071-B0A4-0EC315B7D330}" destId="{36E95DDC-31EA-4175-8D5B-0C7399641124}" srcOrd="7" destOrd="0" presId="urn:microsoft.com/office/officeart/2018/2/layout/IconVerticalSolidList"/>
    <dgm:cxn modelId="{1D1D8132-5FAF-4777-BCB0-4D614BA1116B}" type="presParOf" srcId="{0792F7EF-8847-4071-B0A4-0EC315B7D330}" destId="{BD267096-C116-4D9C-A302-65DAD43CBA2F}" srcOrd="8" destOrd="0" presId="urn:microsoft.com/office/officeart/2018/2/layout/IconVerticalSolidList"/>
    <dgm:cxn modelId="{A8D5F4A0-1ADE-4B5D-9FB6-572C2E38794C}" type="presParOf" srcId="{BD267096-C116-4D9C-A302-65DAD43CBA2F}" destId="{8C043F77-0849-4E96-8F6B-76DEB3A30C5A}" srcOrd="0" destOrd="0" presId="urn:microsoft.com/office/officeart/2018/2/layout/IconVerticalSolidList"/>
    <dgm:cxn modelId="{0DE606D8-8378-4A9A-BC27-CF3D65DA4509}" type="presParOf" srcId="{BD267096-C116-4D9C-A302-65DAD43CBA2F}" destId="{F4D6E3EC-DF96-4A22-B973-BAF7836355A2}" srcOrd="1" destOrd="0" presId="urn:microsoft.com/office/officeart/2018/2/layout/IconVerticalSolidList"/>
    <dgm:cxn modelId="{6A44EABD-46C8-4637-9FE1-09A76B009217}" type="presParOf" srcId="{BD267096-C116-4D9C-A302-65DAD43CBA2F}" destId="{2CD61F43-E2D2-4B0F-B405-91EA4C8D5B36}" srcOrd="2" destOrd="0" presId="urn:microsoft.com/office/officeart/2018/2/layout/IconVerticalSolidList"/>
    <dgm:cxn modelId="{D4580482-7157-4935-821F-A0CD78F1E698}" type="presParOf" srcId="{BD267096-C116-4D9C-A302-65DAD43CBA2F}" destId="{270DD57E-425C-434F-B1D2-A5BD060279E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B8765D-9644-42E1-BB36-FDD9B9A078EF}">
      <dsp:nvSpPr>
        <dsp:cNvPr id="0" name=""/>
        <dsp:cNvSpPr/>
      </dsp:nvSpPr>
      <dsp:spPr>
        <a:xfrm>
          <a:off x="0" y="4340"/>
          <a:ext cx="5111749" cy="92459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0AE4C7-B422-4DB5-B544-3EEF6E73E87D}">
      <dsp:nvSpPr>
        <dsp:cNvPr id="0" name=""/>
        <dsp:cNvSpPr/>
      </dsp:nvSpPr>
      <dsp:spPr>
        <a:xfrm>
          <a:off x="279689" y="212374"/>
          <a:ext cx="508527" cy="50852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E8A153-B8DB-4A15-910F-4B4E48D525F1}">
      <dsp:nvSpPr>
        <dsp:cNvPr id="0" name=""/>
        <dsp:cNvSpPr/>
      </dsp:nvSpPr>
      <dsp:spPr>
        <a:xfrm>
          <a:off x="1067906" y="4340"/>
          <a:ext cx="4043843" cy="924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853" tIns="97853" rIns="97853" bIns="97853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i="1" kern="1200" dirty="0">
              <a:latin typeface="+mj-lt"/>
            </a:rPr>
            <a:t>Expanding</a:t>
          </a:r>
          <a:r>
            <a:rPr lang="en-GB" sz="1900" kern="1200" dirty="0">
              <a:latin typeface="+mj-lt"/>
            </a:rPr>
            <a:t> footprint in UG course</a:t>
          </a:r>
          <a:br>
            <a:rPr lang="en-GB" sz="1900" kern="1200" dirty="0">
              <a:latin typeface="+mj-lt"/>
            </a:rPr>
          </a:br>
          <a:r>
            <a:rPr lang="en-GB" sz="1900" kern="1200" dirty="0">
              <a:latin typeface="+mj-lt"/>
            </a:rPr>
            <a:t>(PD1, PD2, Year 5)</a:t>
          </a:r>
          <a:endParaRPr lang="en-US" sz="1900" kern="1200" dirty="0">
            <a:latin typeface="+mj-lt"/>
          </a:endParaRPr>
        </a:p>
      </dsp:txBody>
      <dsp:txXfrm>
        <a:off x="1067906" y="4340"/>
        <a:ext cx="4043843" cy="924594"/>
      </dsp:txXfrm>
    </dsp:sp>
    <dsp:sp modelId="{B82E9D36-28F8-4F54-AB0E-E4410C6AB753}">
      <dsp:nvSpPr>
        <dsp:cNvPr id="0" name=""/>
        <dsp:cNvSpPr/>
      </dsp:nvSpPr>
      <dsp:spPr>
        <a:xfrm>
          <a:off x="0" y="1160084"/>
          <a:ext cx="5111749" cy="92459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CA2175-513C-42BC-96E6-6DB696718AA8}">
      <dsp:nvSpPr>
        <dsp:cNvPr id="0" name=""/>
        <dsp:cNvSpPr/>
      </dsp:nvSpPr>
      <dsp:spPr>
        <a:xfrm>
          <a:off x="279689" y="1368118"/>
          <a:ext cx="508527" cy="50852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7F3F77-B4EE-474E-932F-5E02753E5842}">
      <dsp:nvSpPr>
        <dsp:cNvPr id="0" name=""/>
        <dsp:cNvSpPr/>
      </dsp:nvSpPr>
      <dsp:spPr>
        <a:xfrm>
          <a:off x="1067906" y="1160084"/>
          <a:ext cx="4043843" cy="924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853" tIns="97853" rIns="97853" bIns="97853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i="1" kern="1200" dirty="0">
              <a:latin typeface="+mj-lt"/>
            </a:rPr>
            <a:t>Modernised</a:t>
          </a:r>
          <a:r>
            <a:rPr lang="en-GB" sz="1900" kern="1200" dirty="0">
              <a:latin typeface="+mj-lt"/>
            </a:rPr>
            <a:t> curriculum </a:t>
          </a:r>
          <a:br>
            <a:rPr lang="en-GB" sz="1900" kern="1200" dirty="0">
              <a:latin typeface="+mj-lt"/>
            </a:rPr>
          </a:br>
          <a:r>
            <a:rPr lang="en-GB" sz="1900" kern="1200" dirty="0">
              <a:latin typeface="+mj-lt"/>
            </a:rPr>
            <a:t>(SAPC/RCGP 2018)</a:t>
          </a:r>
          <a:endParaRPr lang="en-US" sz="1900" kern="1200" dirty="0">
            <a:latin typeface="+mj-lt"/>
          </a:endParaRPr>
        </a:p>
      </dsp:txBody>
      <dsp:txXfrm>
        <a:off x="1067906" y="1160084"/>
        <a:ext cx="4043843" cy="924594"/>
      </dsp:txXfrm>
    </dsp:sp>
    <dsp:sp modelId="{EAF44F39-B833-49A6-86FF-9770E091D2BB}">
      <dsp:nvSpPr>
        <dsp:cNvPr id="0" name=""/>
        <dsp:cNvSpPr/>
      </dsp:nvSpPr>
      <dsp:spPr>
        <a:xfrm>
          <a:off x="0" y="2405088"/>
          <a:ext cx="5111749" cy="92459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7EC52B-14EE-4E61-B30C-EFA09DEBC946}">
      <dsp:nvSpPr>
        <dsp:cNvPr id="0" name=""/>
        <dsp:cNvSpPr/>
      </dsp:nvSpPr>
      <dsp:spPr>
        <a:xfrm>
          <a:off x="279689" y="2523861"/>
          <a:ext cx="508527" cy="50852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E91251-33FE-4585-AD4C-420F431F474F}">
      <dsp:nvSpPr>
        <dsp:cNvPr id="0" name=""/>
        <dsp:cNvSpPr/>
      </dsp:nvSpPr>
      <dsp:spPr>
        <a:xfrm>
          <a:off x="1067906" y="2315827"/>
          <a:ext cx="4043843" cy="924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853" tIns="97853" rIns="97853" bIns="97853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i="1" kern="1200" dirty="0">
              <a:latin typeface="+mj-lt"/>
            </a:rPr>
            <a:t>New</a:t>
          </a:r>
          <a:r>
            <a:rPr lang="en-GB" sz="1900" kern="1200" dirty="0">
              <a:latin typeface="+mj-lt"/>
            </a:rPr>
            <a:t> Annual Student Prize</a:t>
          </a:r>
          <a:endParaRPr lang="en-US" sz="1900" kern="1200" dirty="0">
            <a:latin typeface="+mj-lt"/>
          </a:endParaRPr>
        </a:p>
      </dsp:txBody>
      <dsp:txXfrm>
        <a:off x="1067906" y="2315827"/>
        <a:ext cx="4043843" cy="924594"/>
      </dsp:txXfrm>
    </dsp:sp>
    <dsp:sp modelId="{0E4091F6-5202-49FF-9700-38A4B3E0F052}">
      <dsp:nvSpPr>
        <dsp:cNvPr id="0" name=""/>
        <dsp:cNvSpPr/>
      </dsp:nvSpPr>
      <dsp:spPr>
        <a:xfrm>
          <a:off x="0" y="3471571"/>
          <a:ext cx="5111749" cy="92459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879EFA-DA0D-45EC-8D35-3647A6D5BB22}">
      <dsp:nvSpPr>
        <dsp:cNvPr id="0" name=""/>
        <dsp:cNvSpPr/>
      </dsp:nvSpPr>
      <dsp:spPr>
        <a:xfrm>
          <a:off x="279689" y="3679604"/>
          <a:ext cx="508527" cy="50852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30CFA7-8003-432C-9DDA-50E93646D903}">
      <dsp:nvSpPr>
        <dsp:cNvPr id="0" name=""/>
        <dsp:cNvSpPr/>
      </dsp:nvSpPr>
      <dsp:spPr>
        <a:xfrm>
          <a:off x="1067906" y="3471571"/>
          <a:ext cx="4043843" cy="924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853" tIns="97853" rIns="97853" bIns="97853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i="1" kern="1200" dirty="0">
              <a:latin typeface="+mj-lt"/>
            </a:rPr>
            <a:t>New</a:t>
          </a:r>
          <a:r>
            <a:rPr lang="en-GB" sz="1900" kern="1200" dirty="0">
              <a:latin typeface="+mj-lt"/>
            </a:rPr>
            <a:t> courses  (SSMs in Year 4 + 6)</a:t>
          </a:r>
          <a:endParaRPr lang="en-US" sz="1900" kern="1200" dirty="0">
            <a:latin typeface="+mj-lt"/>
          </a:endParaRPr>
        </a:p>
      </dsp:txBody>
      <dsp:txXfrm>
        <a:off x="1067906" y="3471571"/>
        <a:ext cx="4043843" cy="924594"/>
      </dsp:txXfrm>
    </dsp:sp>
    <dsp:sp modelId="{8C043F77-0849-4E96-8F6B-76DEB3A30C5A}">
      <dsp:nvSpPr>
        <dsp:cNvPr id="0" name=""/>
        <dsp:cNvSpPr/>
      </dsp:nvSpPr>
      <dsp:spPr>
        <a:xfrm>
          <a:off x="0" y="4627314"/>
          <a:ext cx="5111749" cy="92459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D6E3EC-DF96-4A22-B973-BAF7836355A2}">
      <dsp:nvSpPr>
        <dsp:cNvPr id="0" name=""/>
        <dsp:cNvSpPr/>
      </dsp:nvSpPr>
      <dsp:spPr>
        <a:xfrm>
          <a:off x="279689" y="4835348"/>
          <a:ext cx="508527" cy="508527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0DD57E-425C-434F-B1D2-A5BD060279EF}">
      <dsp:nvSpPr>
        <dsp:cNvPr id="0" name=""/>
        <dsp:cNvSpPr/>
      </dsp:nvSpPr>
      <dsp:spPr>
        <a:xfrm>
          <a:off x="1067906" y="4627314"/>
          <a:ext cx="4043843" cy="924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853" tIns="97853" rIns="97853" bIns="97853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>
              <a:latin typeface="+mj-lt"/>
            </a:rPr>
            <a:t>Modernised web presence</a:t>
          </a:r>
          <a:endParaRPr lang="en-US" sz="1900" kern="1200" dirty="0">
            <a:latin typeface="+mj-lt"/>
          </a:endParaRPr>
        </a:p>
      </dsp:txBody>
      <dsp:txXfrm>
        <a:off x="1067906" y="4627314"/>
        <a:ext cx="4043843" cy="9245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11A037-28F6-EB4D-99BA-14C4C41AD46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6CDF66-B1F2-5348-9060-9103493C0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045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6CDF66-B1F2-5348-9060-9103493C0C6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367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6CDF66-B1F2-5348-9060-9103493C0C6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7744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6CDF66-B1F2-5348-9060-9103493C0C6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5426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rgbClr val="FFC000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6CDF66-B1F2-5348-9060-9103493C0C6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1182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6CDF66-B1F2-5348-9060-9103493C0C6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9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6CDF66-B1F2-5348-9060-9103493C0C6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2332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6CDF66-B1F2-5348-9060-9103493C0C6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3214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6CDF66-B1F2-5348-9060-9103493C0C6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6768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6CDF66-B1F2-5348-9060-9103493C0C6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5337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E2B154-D658-CC42-A483-C5F8CA73F7A2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B9B85-2280-AF41-8A61-E962A1D26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534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E2B154-D658-CC42-A483-C5F8CA73F7A2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B9B85-2280-AF41-8A61-E962A1D26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811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E2B154-D658-CC42-A483-C5F8CA73F7A2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B9B85-2280-AF41-8A61-E962A1D26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544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E2B154-D658-CC42-A483-C5F8CA73F7A2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B9B85-2280-AF41-8A61-E962A1D26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407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E2B154-D658-CC42-A483-C5F8CA73F7A2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B9B85-2280-AF41-8A61-E962A1D26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113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E2B154-D658-CC42-A483-C5F8CA73F7A2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B9B85-2280-AF41-8A61-E962A1D26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605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E2B154-D658-CC42-A483-C5F8CA73F7A2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B9B85-2280-AF41-8A61-E962A1D26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403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E2B154-D658-CC42-A483-C5F8CA73F7A2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B9B85-2280-AF41-8A61-E962A1D26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396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E2B154-D658-CC42-A483-C5F8CA73F7A2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B9B85-2280-AF41-8A61-E962A1D26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27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E2B154-D658-CC42-A483-C5F8CA73F7A2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B9B85-2280-AF41-8A61-E962A1D26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829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E2B154-D658-CC42-A483-C5F8CA73F7A2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B9B85-2280-AF41-8A61-E962A1D26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034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08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B9B85-2280-AF41-8A61-E962A1D2632D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Unknown-2.png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9" t="22004" b="21144"/>
          <a:stretch/>
        </p:blipFill>
        <p:spPr>
          <a:xfrm>
            <a:off x="6553200" y="5740111"/>
            <a:ext cx="2458458" cy="981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4237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bg1"/>
          </a:solidFill>
          <a:latin typeface="Arial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bg1"/>
          </a:solidFill>
          <a:latin typeface="Arial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bg1"/>
          </a:solidFill>
          <a:latin typeface="Arial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bg1"/>
          </a:solidFill>
          <a:latin typeface="Arial"/>
          <a:ea typeface="+mn-ea"/>
          <a:cs typeface="+mn-cs"/>
        </a:defRPr>
      </a:lvl4pPr>
      <a:lvl5pPr marL="1828800" indent="0" algn="l" defTabSz="457200" rtl="0" eaLnBrk="1" latinLnBrk="0" hangingPunct="1">
        <a:spcBef>
          <a:spcPct val="20000"/>
        </a:spcBef>
        <a:buFont typeface="Arial"/>
        <a:buNone/>
        <a:defRPr sz="20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EEEF8-AF49-1342-BD28-259CA8BFC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929" y="447541"/>
            <a:ext cx="8229600" cy="1143000"/>
          </a:xfrm>
        </p:spPr>
        <p:txBody>
          <a:bodyPr/>
          <a:lstStyle/>
          <a:p>
            <a:pPr algn="l"/>
            <a:r>
              <a:rPr lang="en-US" dirty="0">
                <a:solidFill>
                  <a:srgbClr val="FFC000"/>
                </a:solidFill>
              </a:rPr>
              <a:t>Undergraduate Teaching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6A51E7-D723-B94D-B570-0A94D4C71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929" y="1590541"/>
            <a:ext cx="8229600" cy="27528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>
                <a:solidFill>
                  <a:srgbClr val="FFC000"/>
                </a:solidFill>
              </a:rPr>
              <a:t>Department Open Meeting, September 2020</a:t>
            </a: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000" dirty="0"/>
              <a:t>Julian Hancock</a:t>
            </a:r>
          </a:p>
          <a:p>
            <a:pPr marL="0" indent="0">
              <a:buNone/>
            </a:pPr>
            <a:r>
              <a:rPr lang="en-GB" sz="2000" dirty="0"/>
              <a:t>Academic Lead for UG Primary Care Teaching</a:t>
            </a:r>
            <a:br>
              <a:rPr lang="en-GB" sz="2000" dirty="0"/>
            </a:br>
            <a:endParaRPr lang="en-GB" sz="2000" dirty="0">
              <a:solidFill>
                <a:srgbClr val="FFC0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9F4D167-099F-3942-9983-0C7D554426AE}"/>
              </a:ext>
            </a:extLst>
          </p:cNvPr>
          <p:cNvSpPr/>
          <p:nvPr/>
        </p:nvSpPr>
        <p:spPr>
          <a:xfrm>
            <a:off x="804929" y="4019550"/>
            <a:ext cx="553872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FFFF00"/>
                </a:solidFill>
                <a:latin typeface="+mj-lt"/>
              </a:rPr>
              <a:t>Who we 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FFFF00"/>
                </a:solidFill>
                <a:latin typeface="+mj-lt"/>
              </a:rPr>
              <a:t>What we do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FFFF00"/>
                </a:solidFill>
                <a:latin typeface="+mj-lt"/>
              </a:rPr>
              <a:t>Challenges ahead</a:t>
            </a:r>
          </a:p>
        </p:txBody>
      </p:sp>
    </p:spTree>
    <p:extLst>
      <p:ext uri="{BB962C8B-B14F-4D97-AF65-F5344CB8AC3E}">
        <p14:creationId xmlns:p14="http://schemas.microsoft.com/office/powerpoint/2010/main" val="4235075405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EEEF8-AF49-1342-BD28-259CA8BFC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949" y="18319"/>
            <a:ext cx="8229600" cy="1143000"/>
          </a:xfrm>
        </p:spPr>
        <p:txBody>
          <a:bodyPr>
            <a:normAutofit/>
          </a:bodyPr>
          <a:lstStyle/>
          <a:p>
            <a:r>
              <a:rPr lang="en-GB" i="1" dirty="0">
                <a:solidFill>
                  <a:srgbClr val="FFC000"/>
                </a:solidFill>
              </a:rPr>
              <a:t>Where </a:t>
            </a:r>
            <a:r>
              <a:rPr lang="en-GB" dirty="0">
                <a:solidFill>
                  <a:srgbClr val="FFC000"/>
                </a:solidFill>
              </a:rPr>
              <a:t>were</a:t>
            </a:r>
            <a:r>
              <a:rPr lang="en-GB" i="1" dirty="0">
                <a:solidFill>
                  <a:srgbClr val="FFC000"/>
                </a:solidFill>
              </a:rPr>
              <a:t> </a:t>
            </a:r>
            <a:r>
              <a:rPr lang="en-GB" dirty="0">
                <a:solidFill>
                  <a:srgbClr val="FFC000"/>
                </a:solidFill>
              </a:rPr>
              <a:t>we? 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052751C-BB38-C84A-8BB2-81BC92BFD627}"/>
              </a:ext>
            </a:extLst>
          </p:cNvPr>
          <p:cNvSpPr/>
          <p:nvPr/>
        </p:nvSpPr>
        <p:spPr>
          <a:xfrm>
            <a:off x="670674" y="5002246"/>
            <a:ext cx="472482" cy="44018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4184CA-7EBF-694C-84EA-7BF1CDFA1419}"/>
              </a:ext>
            </a:extLst>
          </p:cNvPr>
          <p:cNvSpPr txBox="1"/>
          <p:nvPr/>
        </p:nvSpPr>
        <p:spPr>
          <a:xfrm>
            <a:off x="5118653" y="1222690"/>
            <a:ext cx="37238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>
                <a:solidFill>
                  <a:schemeClr val="bg1"/>
                </a:solidFill>
                <a:latin typeface="+mj-lt"/>
              </a:rPr>
              <a:t>RPC &amp; Gibson, Jericho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21F14A-DBC0-C14D-A004-A8D87030C0B5}"/>
              </a:ext>
            </a:extLst>
          </p:cNvPr>
          <p:cNvSpPr txBox="1"/>
          <p:nvPr/>
        </p:nvSpPr>
        <p:spPr>
          <a:xfrm>
            <a:off x="301486" y="4262724"/>
            <a:ext cx="21536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u="sng" dirty="0">
                <a:solidFill>
                  <a:srgbClr val="FF0000"/>
                </a:solidFill>
                <a:latin typeface="+mj-lt"/>
              </a:rPr>
              <a:t>Old Road Campus, Headington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9C58FD7-CDF0-1646-AD05-A6CDF9E78EFB}"/>
              </a:ext>
            </a:extLst>
          </p:cNvPr>
          <p:cNvSpPr/>
          <p:nvPr/>
        </p:nvSpPr>
        <p:spPr>
          <a:xfrm>
            <a:off x="5246744" y="1695934"/>
            <a:ext cx="3595770" cy="331939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C000"/>
                </a:solidFill>
                <a:latin typeface="+mj-lt"/>
              </a:rPr>
              <a:t>~300 staff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0456DA2-5BF6-0046-A02E-6BCAF7621983}"/>
              </a:ext>
            </a:extLst>
          </p:cNvPr>
          <p:cNvSpPr txBox="1"/>
          <p:nvPr/>
        </p:nvSpPr>
        <p:spPr>
          <a:xfrm>
            <a:off x="449949" y="5658735"/>
            <a:ext cx="15505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C000"/>
                </a:solidFill>
                <a:latin typeface="+mj-lt"/>
              </a:rPr>
              <a:t>UG Teaching Team (3 admin + 5 clinical teachers)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94BAF37-440A-784E-8F3B-34C388A2DEFF}"/>
              </a:ext>
            </a:extLst>
          </p:cNvPr>
          <p:cNvCxnSpPr>
            <a:cxnSpLocks/>
          </p:cNvCxnSpPr>
          <p:nvPr/>
        </p:nvCxnSpPr>
        <p:spPr>
          <a:xfrm flipV="1">
            <a:off x="1164941" y="3949148"/>
            <a:ext cx="4081803" cy="1188919"/>
          </a:xfrm>
          <a:prstGeom prst="line">
            <a:avLst/>
          </a:prstGeo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3689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EEEF8-AF49-1342-BD28-259CA8BFC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3098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C000"/>
                </a:solidFill>
              </a:rPr>
              <a:t>Where we are now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052751C-BB38-C84A-8BB2-81BC92BFD627}"/>
              </a:ext>
            </a:extLst>
          </p:cNvPr>
          <p:cNvSpPr/>
          <p:nvPr/>
        </p:nvSpPr>
        <p:spPr>
          <a:xfrm>
            <a:off x="4966090" y="2944257"/>
            <a:ext cx="922974" cy="89432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FFC000"/>
                </a:solidFill>
                <a:latin typeface="+mj-lt"/>
              </a:rPr>
              <a:t>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4184CA-7EBF-694C-84EA-7BF1CDFA1419}"/>
              </a:ext>
            </a:extLst>
          </p:cNvPr>
          <p:cNvSpPr txBox="1"/>
          <p:nvPr/>
        </p:nvSpPr>
        <p:spPr>
          <a:xfrm>
            <a:off x="457200" y="1189563"/>
            <a:ext cx="37238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>
                <a:solidFill>
                  <a:schemeClr val="bg1"/>
                </a:solidFill>
                <a:latin typeface="+mj-lt"/>
              </a:rPr>
              <a:t>RPC &amp; Gibson, Jericho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21F14A-DBC0-C14D-A004-A8D87030C0B5}"/>
              </a:ext>
            </a:extLst>
          </p:cNvPr>
          <p:cNvSpPr txBox="1"/>
          <p:nvPr/>
        </p:nvSpPr>
        <p:spPr>
          <a:xfrm>
            <a:off x="4765697" y="1189563"/>
            <a:ext cx="24832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92D050"/>
                </a:solidFill>
                <a:latin typeface="+mj-lt"/>
              </a:rPr>
              <a:t>Eagle House, Jericho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9C58FD7-CDF0-1646-AD05-A6CDF9E78EFB}"/>
              </a:ext>
            </a:extLst>
          </p:cNvPr>
          <p:cNvSpPr/>
          <p:nvPr/>
        </p:nvSpPr>
        <p:spPr>
          <a:xfrm>
            <a:off x="457200" y="1695935"/>
            <a:ext cx="3595770" cy="355907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C000"/>
                </a:solidFill>
                <a:latin typeface="+mj-lt"/>
              </a:rPr>
              <a:t>~300 staff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0456DA2-5BF6-0046-A02E-6BCAF7621983}"/>
              </a:ext>
            </a:extLst>
          </p:cNvPr>
          <p:cNvSpPr txBox="1"/>
          <p:nvPr/>
        </p:nvSpPr>
        <p:spPr>
          <a:xfrm>
            <a:off x="5318779" y="4018318"/>
            <a:ext cx="19301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C000"/>
                </a:solidFill>
                <a:latin typeface="+mj-lt"/>
              </a:rPr>
              <a:t>UG Teaching + Clinical Informatics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94BAF37-440A-784E-8F3B-34C388A2DEFF}"/>
              </a:ext>
            </a:extLst>
          </p:cNvPr>
          <p:cNvCxnSpPr>
            <a:cxnSpLocks/>
          </p:cNvCxnSpPr>
          <p:nvPr/>
        </p:nvCxnSpPr>
        <p:spPr>
          <a:xfrm>
            <a:off x="4064255" y="3391419"/>
            <a:ext cx="89868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2617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EEEF8-AF49-1342-BD28-259CA8BFC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FFC000"/>
                </a:solidFill>
              </a:rPr>
              <a:t>Who we 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6A51E7-D723-B94D-B570-0A94D4C71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785778" y="6821570"/>
            <a:ext cx="1828675" cy="35073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JH, Alison C, Rachel A, Ruth  W &amp; Helen S</a:t>
            </a:r>
          </a:p>
          <a:p>
            <a:pPr marL="0" indent="0">
              <a:buNone/>
            </a:pPr>
            <a:endParaRPr lang="en-GB" dirty="0"/>
          </a:p>
          <a:p>
            <a:endParaRPr lang="en-US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E473A962-9F7C-994B-BA36-ABC5784A17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9850" y="1417638"/>
            <a:ext cx="1205449" cy="1205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DF88B1C5-2744-994C-AE8B-08F989C3B2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700" y="1417638"/>
            <a:ext cx="1205449" cy="1205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>
            <a:extLst>
              <a:ext uri="{FF2B5EF4-FFF2-40B4-BE49-F238E27FC236}">
                <a16:creationId xmlns:a16="http://schemas.microsoft.com/office/drawing/2014/main" id="{75419ADF-4550-2A42-A176-1B6873B1ED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2876" y="1479530"/>
            <a:ext cx="1205449" cy="1205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>
            <a:extLst>
              <a:ext uri="{FF2B5EF4-FFF2-40B4-BE49-F238E27FC236}">
                <a16:creationId xmlns:a16="http://schemas.microsoft.com/office/drawing/2014/main" id="{5785DA36-2251-8E40-ADB2-5D16D0D504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700" y="3029465"/>
            <a:ext cx="1205449" cy="1205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>
            <a:extLst>
              <a:ext uri="{FF2B5EF4-FFF2-40B4-BE49-F238E27FC236}">
                <a16:creationId xmlns:a16="http://schemas.microsoft.com/office/drawing/2014/main" id="{6F6846E8-EC43-6643-B1F8-68B6F5E365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9850" y="2967573"/>
            <a:ext cx="1205449" cy="1205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85112EC4-F787-8B4D-AD35-BF12F1A9AF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2479" y="3029465"/>
            <a:ext cx="1205449" cy="1205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>
            <a:extLst>
              <a:ext uri="{FF2B5EF4-FFF2-40B4-BE49-F238E27FC236}">
                <a16:creationId xmlns:a16="http://schemas.microsoft.com/office/drawing/2014/main" id="{EE343C53-90A5-0047-A099-16B92E07C9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6738" y="2967573"/>
            <a:ext cx="1267341" cy="1267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16">
            <a:extLst>
              <a:ext uri="{FF2B5EF4-FFF2-40B4-BE49-F238E27FC236}">
                <a16:creationId xmlns:a16="http://schemas.microsoft.com/office/drawing/2014/main" id="{8D549317-DE1B-8C40-833B-58BC9CEF67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700" y="4641292"/>
            <a:ext cx="1205449" cy="1205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0D48760-7856-E54B-85B3-B3FC68F90156}"/>
              </a:ext>
            </a:extLst>
          </p:cNvPr>
          <p:cNvSpPr txBox="1"/>
          <p:nvPr/>
        </p:nvSpPr>
        <p:spPr>
          <a:xfrm>
            <a:off x="2874962" y="2191306"/>
            <a:ext cx="10149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j-lt"/>
              </a:rPr>
              <a:t>Maria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0AF6360-2960-9847-8956-C4DB223EAEE0}"/>
              </a:ext>
            </a:extLst>
          </p:cNvPr>
          <p:cNvSpPr txBox="1"/>
          <p:nvPr/>
        </p:nvSpPr>
        <p:spPr>
          <a:xfrm>
            <a:off x="6227728" y="3750272"/>
            <a:ext cx="10149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+mj-lt"/>
              </a:rPr>
              <a:t>Ruth</a:t>
            </a:r>
          </a:p>
        </p:txBody>
      </p:sp>
    </p:spTree>
    <p:extLst>
      <p:ext uri="{BB962C8B-B14F-4D97-AF65-F5344CB8AC3E}">
        <p14:creationId xmlns:p14="http://schemas.microsoft.com/office/powerpoint/2010/main" val="434228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328" y="186466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C000"/>
                </a:solidFill>
              </a:rPr>
              <a:t>What UG Teaching does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4476128" y="4124552"/>
            <a:ext cx="4400687" cy="1511999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+mj-lt"/>
              </a:rPr>
              <a:t>Second BM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4914592"/>
              </p:ext>
            </p:extLst>
          </p:nvPr>
        </p:nvGraphicFramePr>
        <p:xfrm>
          <a:off x="276612" y="1327217"/>
          <a:ext cx="8410188" cy="2895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033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16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16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16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16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474046">
                <a:tc>
                  <a:txBody>
                    <a:bodyPr/>
                    <a:lstStyle/>
                    <a:p>
                      <a:pPr algn="ctr"/>
                      <a:r>
                        <a:rPr lang="en-US" u="sng" dirty="0">
                          <a:solidFill>
                            <a:srgbClr val="FFFFFF"/>
                          </a:solidFill>
                          <a:latin typeface="+mj-lt"/>
                        </a:rPr>
                        <a:t>Years 1&amp; 2 (terms</a:t>
                      </a:r>
                      <a:r>
                        <a:rPr lang="en-US" u="sng" baseline="0" dirty="0">
                          <a:solidFill>
                            <a:srgbClr val="FFFFFF"/>
                          </a:solidFill>
                          <a:latin typeface="+mj-lt"/>
                        </a:rPr>
                        <a:t> 1-5)</a:t>
                      </a:r>
                      <a:endParaRPr lang="en-US" u="sng" dirty="0">
                        <a:solidFill>
                          <a:srgbClr val="FFFFFF"/>
                        </a:solidFill>
                        <a:latin typeface="+mj-lt"/>
                      </a:endParaRPr>
                    </a:p>
                    <a:p>
                      <a:pPr algn="ctr"/>
                      <a:endParaRPr lang="en-US" dirty="0">
                        <a:solidFill>
                          <a:srgbClr val="FFFFFF"/>
                        </a:solidFill>
                        <a:latin typeface="+mj-lt"/>
                      </a:endParaRPr>
                    </a:p>
                    <a:p>
                      <a:pPr marL="0" indent="0" algn="ctr">
                        <a:buFont typeface="Arial"/>
                        <a:buNone/>
                      </a:pPr>
                      <a:r>
                        <a:rPr lang="en-US" dirty="0">
                          <a:solidFill>
                            <a:srgbClr val="FFFFFF"/>
                          </a:solidFill>
                          <a:latin typeface="+mj-lt"/>
                        </a:rPr>
                        <a:t>Patient Doctor 1 Course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>
                          <a:solidFill>
                            <a:schemeClr val="bg1"/>
                          </a:solidFill>
                          <a:latin typeface="+mj-lt"/>
                        </a:rPr>
                        <a:t>Year 3</a:t>
                      </a:r>
                    </a:p>
                    <a:p>
                      <a:pPr algn="ctr"/>
                      <a:endParaRPr lang="en-US" u="sng" dirty="0">
                        <a:solidFill>
                          <a:schemeClr val="bg1"/>
                        </a:solidFill>
                        <a:latin typeface="+mj-lt"/>
                      </a:endParaRPr>
                    </a:p>
                    <a:p>
                      <a:pPr marL="0" indent="0" algn="ctr">
                        <a:buFont typeface="Arial"/>
                        <a:buNone/>
                      </a:pPr>
                      <a:r>
                        <a:rPr lang="en-US" sz="1400" dirty="0">
                          <a:solidFill>
                            <a:srgbClr val="FFC000"/>
                          </a:solidFill>
                          <a:latin typeface="+mj-lt"/>
                        </a:rPr>
                        <a:t>FHS</a:t>
                      </a:r>
                      <a:br>
                        <a:rPr lang="en-US" sz="1400" dirty="0">
                          <a:solidFill>
                            <a:srgbClr val="FFC000"/>
                          </a:solidFill>
                          <a:latin typeface="+mj-lt"/>
                        </a:rPr>
                      </a:br>
                      <a:r>
                        <a:rPr lang="en-US" sz="1400" dirty="0">
                          <a:solidFill>
                            <a:srgbClr val="FFC000"/>
                          </a:solidFill>
                          <a:latin typeface="+mj-lt"/>
                        </a:rPr>
                        <a:t>(Projects in Department)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>
                          <a:solidFill>
                            <a:schemeClr val="bg1"/>
                          </a:solidFill>
                          <a:latin typeface="+mj-lt"/>
                        </a:rPr>
                        <a:t>Year 4</a:t>
                      </a:r>
                    </a:p>
                    <a:p>
                      <a:pPr algn="ctr"/>
                      <a:endParaRPr lang="en-US" u="sng" dirty="0">
                        <a:solidFill>
                          <a:schemeClr val="bg1"/>
                        </a:solidFill>
                        <a:latin typeface="+mj-lt"/>
                      </a:endParaRPr>
                    </a:p>
                    <a:p>
                      <a:pPr marL="0" indent="0" algn="ctr">
                        <a:buFont typeface="Arial"/>
                        <a:buNone/>
                      </a:pPr>
                      <a:r>
                        <a:rPr lang="en-US" sz="1300" u="none" dirty="0">
                          <a:solidFill>
                            <a:schemeClr val="bg1"/>
                          </a:solidFill>
                          <a:latin typeface="+mj-lt"/>
                        </a:rPr>
                        <a:t>Patient Doctor 2 Course</a:t>
                      </a:r>
                    </a:p>
                    <a:p>
                      <a:pPr marL="0" indent="0" algn="ctr">
                        <a:buFont typeface="Arial"/>
                        <a:buNone/>
                      </a:pPr>
                      <a:endParaRPr lang="en-US" sz="1300" u="none" dirty="0">
                        <a:solidFill>
                          <a:schemeClr val="bg1"/>
                        </a:solidFill>
                        <a:latin typeface="+mj-lt"/>
                      </a:endParaRPr>
                    </a:p>
                    <a:p>
                      <a:pPr marL="0" indent="0" algn="ctr">
                        <a:buFont typeface="Arial"/>
                        <a:buNone/>
                      </a:pPr>
                      <a:r>
                        <a:rPr lang="en-US" sz="1300" u="none" dirty="0">
                          <a:solidFill>
                            <a:schemeClr val="bg1"/>
                          </a:solidFill>
                          <a:latin typeface="+mj-lt"/>
                        </a:rPr>
                        <a:t>Communication</a:t>
                      </a:r>
                      <a:r>
                        <a:rPr lang="en-US" sz="1300" u="none" baseline="0" dirty="0">
                          <a:solidFill>
                            <a:schemeClr val="bg1"/>
                          </a:solidFill>
                          <a:latin typeface="+mj-lt"/>
                        </a:rPr>
                        <a:t> skills</a:t>
                      </a:r>
                    </a:p>
                    <a:p>
                      <a:pPr marL="0" indent="0" algn="ctr">
                        <a:buFont typeface="Arial"/>
                        <a:buNone/>
                      </a:pPr>
                      <a:endParaRPr lang="en-US" sz="1300" u="none" baseline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  <a:p>
                      <a:pPr marL="0" indent="0" algn="ctr">
                        <a:buFont typeface="Arial"/>
                        <a:buNone/>
                      </a:pPr>
                      <a:r>
                        <a:rPr lang="en-US" sz="1300" u="none" baseline="0" dirty="0">
                          <a:solidFill>
                            <a:schemeClr val="bg1"/>
                          </a:solidFill>
                          <a:latin typeface="+mj-lt"/>
                        </a:rPr>
                        <a:t>DGH placements</a:t>
                      </a:r>
                    </a:p>
                    <a:p>
                      <a:pPr marL="0" indent="0" algn="ctr">
                        <a:buFont typeface="Arial"/>
                        <a:buNone/>
                      </a:pPr>
                      <a:endParaRPr lang="en-US" sz="1300" u="none" baseline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  <a:p>
                      <a:pPr marL="0" indent="0" algn="ctr">
                        <a:buFont typeface="Arial"/>
                        <a:buNone/>
                      </a:pPr>
                      <a:r>
                        <a:rPr lang="en-US" sz="1300" u="none" baseline="0" dirty="0">
                          <a:solidFill>
                            <a:srgbClr val="FFC000"/>
                          </a:solidFill>
                          <a:latin typeface="+mj-lt"/>
                        </a:rPr>
                        <a:t>SSMs</a:t>
                      </a:r>
                      <a:endParaRPr lang="en-US" sz="1300" u="none" dirty="0">
                        <a:solidFill>
                          <a:srgbClr val="FFC000"/>
                        </a:solidFill>
                        <a:latin typeface="+mj-lt"/>
                      </a:endParaRPr>
                    </a:p>
                    <a:p>
                      <a:pPr marL="0" indent="0" algn="ctr">
                        <a:buFont typeface="Arial"/>
                        <a:buNone/>
                      </a:pPr>
                      <a:endParaRPr lang="en-US" u="sng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>
                          <a:solidFill>
                            <a:schemeClr val="bg1"/>
                          </a:solidFill>
                          <a:latin typeface="+mj-lt"/>
                        </a:rPr>
                        <a:t>Year 5</a:t>
                      </a:r>
                    </a:p>
                    <a:p>
                      <a:pPr algn="ctr"/>
                      <a:endParaRPr lang="en-US" u="sng" dirty="0">
                        <a:solidFill>
                          <a:schemeClr val="bg1"/>
                        </a:solidFill>
                        <a:latin typeface="+mj-lt"/>
                      </a:endParaRPr>
                    </a:p>
                    <a:p>
                      <a:pPr algn="ctr"/>
                      <a:r>
                        <a:rPr lang="en-US" sz="1400" b="1" u="none" dirty="0">
                          <a:solidFill>
                            <a:schemeClr val="bg1"/>
                          </a:solidFill>
                          <a:latin typeface="+mj-lt"/>
                        </a:rPr>
                        <a:t>Community Based Medicine</a:t>
                      </a:r>
                    </a:p>
                    <a:p>
                      <a:pPr algn="ctr"/>
                      <a:endParaRPr lang="en-US" sz="1400" u="none" dirty="0">
                        <a:solidFill>
                          <a:schemeClr val="bg1"/>
                        </a:solidFill>
                        <a:latin typeface="+mj-lt"/>
                      </a:endParaRPr>
                    </a:p>
                    <a:p>
                      <a:pPr algn="ctr"/>
                      <a:r>
                        <a:rPr lang="en-US" sz="1400" u="none" dirty="0">
                          <a:solidFill>
                            <a:schemeClr val="bg1"/>
                          </a:solidFill>
                          <a:latin typeface="+mj-lt"/>
                        </a:rPr>
                        <a:t>6-week clinical placement</a:t>
                      </a:r>
                    </a:p>
                    <a:p>
                      <a:pPr algn="ctr"/>
                      <a:endParaRPr lang="en-US" sz="1400" u="none" dirty="0">
                        <a:solidFill>
                          <a:schemeClr val="bg1"/>
                        </a:solidFill>
                        <a:latin typeface="+mj-lt"/>
                      </a:endParaRPr>
                    </a:p>
                    <a:p>
                      <a:pPr algn="ctr"/>
                      <a:endParaRPr lang="en-US" u="non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>
                          <a:solidFill>
                            <a:schemeClr val="bg1"/>
                          </a:solidFill>
                          <a:latin typeface="+mj-lt"/>
                        </a:rPr>
                        <a:t>Year 6</a:t>
                      </a:r>
                    </a:p>
                    <a:p>
                      <a:pPr algn="ctr"/>
                      <a:endParaRPr lang="en-US" u="sng" dirty="0">
                        <a:solidFill>
                          <a:schemeClr val="bg1"/>
                        </a:solidFill>
                        <a:latin typeface="+mj-lt"/>
                      </a:endParaRPr>
                    </a:p>
                    <a:p>
                      <a:pPr algn="ctr"/>
                      <a:r>
                        <a:rPr lang="en-US" u="none" dirty="0">
                          <a:solidFill>
                            <a:schemeClr val="bg1"/>
                          </a:solidFill>
                          <a:latin typeface="+mj-lt"/>
                        </a:rPr>
                        <a:t>Mock Exams</a:t>
                      </a:r>
                    </a:p>
                    <a:p>
                      <a:pPr algn="ctr"/>
                      <a:endParaRPr lang="en-US" u="none" dirty="0">
                        <a:solidFill>
                          <a:schemeClr val="bg1"/>
                        </a:solidFill>
                        <a:latin typeface="+mj-lt"/>
                      </a:endParaRPr>
                    </a:p>
                    <a:p>
                      <a:pPr algn="ctr"/>
                      <a:r>
                        <a:rPr lang="en-US" u="none" dirty="0">
                          <a:solidFill>
                            <a:srgbClr val="FFC000"/>
                          </a:solidFill>
                          <a:latin typeface="+mj-lt"/>
                        </a:rPr>
                        <a:t>SSMs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3067908" y="4501791"/>
            <a:ext cx="1408220" cy="755999"/>
          </a:xfrm>
          <a:prstGeom prst="rect">
            <a:avLst/>
          </a:prstGeom>
          <a:solidFill>
            <a:srgbClr val="C0504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+mj-lt"/>
              </a:rPr>
              <a:t>FHS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76612" y="4501791"/>
            <a:ext cx="2791296" cy="75599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+mj-lt"/>
              </a:rPr>
              <a:t>First BM</a:t>
            </a:r>
          </a:p>
        </p:txBody>
      </p:sp>
    </p:spTree>
    <p:extLst>
      <p:ext uri="{BB962C8B-B14F-4D97-AF65-F5344CB8AC3E}">
        <p14:creationId xmlns:p14="http://schemas.microsoft.com/office/powerpoint/2010/main" val="2418523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EEEF8-AF49-1342-BD28-259CA8BFC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rgbClr val="FFC000"/>
                </a:solidFill>
              </a:rPr>
              <a:t>BUT...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6A51E7-D723-B94D-B570-0A94D4C71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r>
              <a:rPr lang="en-GB" dirty="0"/>
              <a:t>Only 5 - 6% of Oxford curriculum is GP</a:t>
            </a:r>
            <a:br>
              <a:rPr lang="en-GB" dirty="0"/>
            </a:br>
            <a:r>
              <a:rPr lang="en-GB" sz="28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(15% nationally – aspiration 25%)</a:t>
            </a:r>
          </a:p>
          <a:p>
            <a:r>
              <a:rPr lang="en-GB" dirty="0"/>
              <a:t>Low % Ox grads -&gt; GPs</a:t>
            </a:r>
            <a:br>
              <a:rPr lang="en-GB" dirty="0"/>
            </a:br>
            <a:r>
              <a:rPr lang="en-GB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(</a:t>
            </a:r>
            <a:r>
              <a:rPr lang="en-GB" sz="28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despite having largest academic dept in UK)</a:t>
            </a:r>
          </a:p>
          <a:p>
            <a:r>
              <a:rPr lang="en-GB" dirty="0"/>
              <a:t>Students experience negative attitudes from non-GP teachers</a:t>
            </a:r>
          </a:p>
          <a:p>
            <a:r>
              <a:rPr lang="en-GB" dirty="0"/>
              <a:t>Covid (of course)</a:t>
            </a:r>
          </a:p>
          <a:p>
            <a:endParaRPr lang="en-GB" dirty="0"/>
          </a:p>
          <a:p>
            <a:pPr marL="0" lv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360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EEEF8-AF49-1342-BD28-259CA8BFC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8824" y="441323"/>
            <a:ext cx="3008313" cy="1162050"/>
          </a:xfrm>
        </p:spPr>
        <p:txBody>
          <a:bodyPr anchor="b">
            <a:normAutofit/>
          </a:bodyPr>
          <a:lstStyle/>
          <a:p>
            <a:r>
              <a:rPr lang="en-GB" sz="2400" dirty="0">
                <a:solidFill>
                  <a:srgbClr val="FFC000"/>
                </a:solidFill>
              </a:rPr>
              <a:t>RECENT DEVELOPMENTS</a:t>
            </a:r>
            <a:endParaRPr lang="en-US" sz="2400" dirty="0">
              <a:solidFill>
                <a:srgbClr val="FFC000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ABA55D5-F4D2-4744-A89A-4FEA3D65B6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6590831"/>
              </p:ext>
            </p:extLst>
          </p:nvPr>
        </p:nvGraphicFramePr>
        <p:xfrm>
          <a:off x="296863" y="441323"/>
          <a:ext cx="5111750" cy="5556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14417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EEEF8-AF49-1342-BD28-259CA8BFC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GB" u="sng" dirty="0">
                <a:solidFill>
                  <a:srgbClr val="FFC000"/>
                </a:solidFill>
              </a:rPr>
              <a:t>Challenges</a:t>
            </a:r>
            <a:endParaRPr lang="en-US" u="sng" dirty="0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6A51E7-D723-B94D-B570-0A94D4C71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0" y="13335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/>
              <a:t>Promote our Dept to students</a:t>
            </a:r>
            <a:br>
              <a:rPr lang="en-GB" dirty="0"/>
            </a:br>
            <a:r>
              <a:rPr lang="en-GB" dirty="0"/>
              <a:t>(many want academic careers)</a:t>
            </a:r>
          </a:p>
          <a:p>
            <a:pPr marL="0" lvl="0" indent="0">
              <a:buNone/>
            </a:pPr>
            <a:endParaRPr lang="en-GB" dirty="0">
              <a:solidFill>
                <a:srgbClr val="FFC000"/>
              </a:solidFill>
            </a:endParaRPr>
          </a:p>
          <a:p>
            <a:pPr marL="0" lvl="0" indent="0">
              <a:buNone/>
            </a:pPr>
            <a:r>
              <a:rPr lang="en-GB" dirty="0">
                <a:solidFill>
                  <a:srgbClr val="FFC000"/>
                </a:solidFill>
              </a:rPr>
              <a:t>Covid, of course:</a:t>
            </a:r>
          </a:p>
          <a:p>
            <a:r>
              <a:rPr lang="en-GB" dirty="0">
                <a:solidFill>
                  <a:srgbClr val="FFC000"/>
                </a:solidFill>
              </a:rPr>
              <a:t>Teaching during pandemic</a:t>
            </a:r>
          </a:p>
          <a:p>
            <a:pPr lvl="1"/>
            <a:r>
              <a:rPr lang="en-GB" dirty="0">
                <a:solidFill>
                  <a:srgbClr val="FFC000"/>
                </a:solidFill>
              </a:rPr>
              <a:t>Online modules + virtual seminars on Teams</a:t>
            </a:r>
          </a:p>
          <a:p>
            <a:pPr lvl="1"/>
            <a:r>
              <a:rPr lang="en-GB" dirty="0">
                <a:solidFill>
                  <a:srgbClr val="FFC000"/>
                </a:solidFill>
              </a:rPr>
              <a:t>GP practice reluctance to take back student</a:t>
            </a:r>
          </a:p>
          <a:p>
            <a:endParaRPr lang="en-GB" dirty="0">
              <a:solidFill>
                <a:srgbClr val="FFC000"/>
              </a:solidFill>
            </a:endParaRPr>
          </a:p>
          <a:p>
            <a:r>
              <a:rPr lang="en-GB" dirty="0">
                <a:solidFill>
                  <a:srgbClr val="FFC000"/>
                </a:solidFill>
              </a:rPr>
              <a:t>What are we preparing students for?</a:t>
            </a:r>
          </a:p>
          <a:p>
            <a:pPr lvl="1"/>
            <a:r>
              <a:rPr lang="en-GB" dirty="0">
                <a:solidFill>
                  <a:srgbClr val="FFC000"/>
                </a:solidFill>
              </a:rPr>
              <a:t>Video </a:t>
            </a:r>
            <a:r>
              <a:rPr lang="en-GB">
                <a:solidFill>
                  <a:srgbClr val="FFC000"/>
                </a:solidFill>
              </a:rPr>
              <a:t>consulting for ever?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4785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626565"/>
      </p:ext>
    </p:extLst>
  </p:cSld>
  <p:clrMapOvr>
    <a:masterClrMapping/>
  </p:clrMapOvr>
</p:sld>
</file>

<file path=ppt/theme/theme1.xml><?xml version="1.0" encoding="utf-8"?>
<a:theme xmlns:a="http://schemas.openxmlformats.org/drawingml/2006/main" name="Away Day Template">
  <a:themeElements>
    <a:clrScheme name="Custom 3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296</Words>
  <Application>Microsoft Office PowerPoint</Application>
  <PresentationFormat>On-screen Show (4:3)</PresentationFormat>
  <Paragraphs>93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Away Day Template</vt:lpstr>
      <vt:lpstr>Undergraduate Teaching</vt:lpstr>
      <vt:lpstr>Where were we? </vt:lpstr>
      <vt:lpstr>Where we are now</vt:lpstr>
      <vt:lpstr>Who we are</vt:lpstr>
      <vt:lpstr>What UG Teaching does</vt:lpstr>
      <vt:lpstr>BUT...</vt:lpstr>
      <vt:lpstr>RECENT DEVELOPMENTS</vt:lpstr>
      <vt:lpstr>Challenges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Undergraduate Teaching</dc:title>
  <dc:creator>Julian Hancock</dc:creator>
  <cp:lastModifiedBy>Kathryn Jennings</cp:lastModifiedBy>
  <cp:revision>6</cp:revision>
  <dcterms:created xsi:type="dcterms:W3CDTF">2020-09-22T07:40:34Z</dcterms:created>
  <dcterms:modified xsi:type="dcterms:W3CDTF">2020-09-22T08:33:04Z</dcterms:modified>
</cp:coreProperties>
</file>