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0" r:id="rId2"/>
    <p:sldMasterId id="2147483668" r:id="rId3"/>
  </p:sldMasterIdLst>
  <p:notesMasterIdLst>
    <p:notesMasterId r:id="rId13"/>
  </p:notesMasterIdLst>
  <p:handoutMasterIdLst>
    <p:handoutMasterId r:id="rId14"/>
  </p:handoutMasterIdLst>
  <p:sldIdLst>
    <p:sldId id="256" r:id="rId4"/>
    <p:sldId id="291" r:id="rId5"/>
    <p:sldId id="293" r:id="rId6"/>
    <p:sldId id="283" r:id="rId7"/>
    <p:sldId id="287" r:id="rId8"/>
    <p:sldId id="289" r:id="rId9"/>
    <p:sldId id="286" r:id="rId10"/>
    <p:sldId id="292" r:id="rId11"/>
    <p:sldId id="284" r:id="rId12"/>
  </p:sldIdLst>
  <p:sldSz cx="8640763" cy="6483350"/>
  <p:notesSz cx="6797675" cy="987425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2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76" autoAdjust="0"/>
  </p:normalViewPr>
  <p:slideViewPr>
    <p:cSldViewPr snapToGrid="0" snapToObjects="1">
      <p:cViewPr varScale="1">
        <p:scale>
          <a:sx n="77" d="100"/>
          <a:sy n="77" d="100"/>
        </p:scale>
        <p:origin x="2724" y="78"/>
      </p:cViewPr>
      <p:guideLst>
        <p:guide orient="horz" pos="2042"/>
        <p:guide pos="272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EDEBC8FD-D16A-4ADA-888A-53A4941B6BF5}" type="datetimeFigureOut">
              <a:rPr lang="en-GB" smtClean="0"/>
              <a:t>11/07/2018</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DD702948-1BDB-4B62-A206-B533EE20E994}" type="slidenum">
              <a:rPr lang="en-GB" smtClean="0"/>
              <a:t>‹#›</a:t>
            </a:fld>
            <a:endParaRPr lang="en-GB"/>
          </a:p>
        </p:txBody>
      </p:sp>
    </p:spTree>
    <p:extLst>
      <p:ext uri="{BB962C8B-B14F-4D97-AF65-F5344CB8AC3E}">
        <p14:creationId xmlns:p14="http://schemas.microsoft.com/office/powerpoint/2010/main" val="2389638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A1616C96-F683-4CC3-B623-777E99FCC0B5}" type="datetimeFigureOut">
              <a:rPr lang="en-GB" smtClean="0"/>
              <a:t>11/07/2018</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7D074A40-7D8B-4B5C-88F1-E531A310FFA0}" type="slidenum">
              <a:rPr lang="en-GB" smtClean="0"/>
              <a:t>‹#›</a:t>
            </a:fld>
            <a:endParaRPr lang="en-GB"/>
          </a:p>
        </p:txBody>
      </p:sp>
    </p:spTree>
    <p:extLst>
      <p:ext uri="{BB962C8B-B14F-4D97-AF65-F5344CB8AC3E}">
        <p14:creationId xmlns:p14="http://schemas.microsoft.com/office/powerpoint/2010/main" val="273916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ra.ox.ac.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odleian.ox.ac.uk/subjects-and-libraries/subjects/libraria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Open Access</a:t>
            </a:r>
            <a:r>
              <a:rPr lang="en-GB" sz="1200" b="1" baseline="0" dirty="0" smtClean="0"/>
              <a:t> refresher for </a:t>
            </a:r>
            <a:r>
              <a:rPr lang="en-GB" sz="1200" b="1" baseline="0" dirty="0" err="1" smtClean="0"/>
              <a:t>dept</a:t>
            </a:r>
            <a:r>
              <a:rPr lang="en-GB" sz="1200" b="1" baseline="0" dirty="0" smtClean="0"/>
              <a:t> of Primary Care. Feb 2018, updated repeat July 2018. </a:t>
            </a:r>
          </a:p>
        </p:txBody>
      </p:sp>
      <p:sp>
        <p:nvSpPr>
          <p:cNvPr id="4" name="Slide Number Placeholder 3"/>
          <p:cNvSpPr>
            <a:spLocks noGrp="1"/>
          </p:cNvSpPr>
          <p:nvPr>
            <p:ph type="sldNum" sz="quarter" idx="10"/>
          </p:nvPr>
        </p:nvSpPr>
        <p:spPr/>
        <p:txBody>
          <a:bodyPr/>
          <a:lstStyle/>
          <a:p>
            <a:fld id="{7D074A40-7D8B-4B5C-88F1-E531A310FFA0}" type="slidenum">
              <a:rPr lang="en-GB" smtClean="0"/>
              <a:t>1</a:t>
            </a:fld>
            <a:endParaRPr lang="en-GB"/>
          </a:p>
        </p:txBody>
      </p:sp>
    </p:spTree>
    <p:extLst>
      <p:ext uri="{BB962C8B-B14F-4D97-AF65-F5344CB8AC3E}">
        <p14:creationId xmlns:p14="http://schemas.microsoft.com/office/powerpoint/2010/main" val="383263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Why</a:t>
            </a:r>
            <a:r>
              <a:rPr lang="en-GB" baseline="0" dirty="0" smtClean="0"/>
              <a:t> </a:t>
            </a:r>
            <a:r>
              <a:rPr lang="en-GB" dirty="0" smtClean="0"/>
              <a:t>open access, why deposit. </a:t>
            </a:r>
            <a:r>
              <a:rPr lang="en-GB" baseline="0" dirty="0" smtClean="0"/>
              <a:t>If research is open access, then a greater number of people can access it, benefits both author and reader.</a:t>
            </a:r>
          </a:p>
          <a:p>
            <a:r>
              <a:rPr lang="en-GB" dirty="0" smtClean="0"/>
              <a:t>-greater exposure for</a:t>
            </a:r>
            <a:r>
              <a:rPr lang="en-GB" baseline="0" dirty="0" smtClean="0"/>
              <a:t> your work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Higher citation rates (Studies have shown an OA citation advantage for both gold and green open access .)</a:t>
            </a:r>
          </a:p>
          <a:p>
            <a:pPr marL="171450" indent="-171450">
              <a:buFontTx/>
              <a:buChar char="-"/>
            </a:pPr>
            <a:r>
              <a:rPr lang="en-GB" baseline="0" dirty="0" smtClean="0"/>
              <a:t>materials available to researchers in developing countries</a:t>
            </a:r>
          </a:p>
          <a:p>
            <a:pPr marL="171450" indent="-171450">
              <a:buFontTx/>
              <a:buChar char="-"/>
            </a:pPr>
            <a:r>
              <a:rPr lang="en-GB" baseline="0" dirty="0" smtClean="0"/>
              <a:t>Practitioners, professionals, policymakers, students &amp; teachers etc. can access the work.  </a:t>
            </a:r>
            <a:r>
              <a:rPr lang="en-GB" baseline="0" dirty="0" err="1" smtClean="0"/>
              <a:t>Inc</a:t>
            </a:r>
            <a:r>
              <a:rPr lang="en-GB" baseline="0" dirty="0" smtClean="0"/>
              <a:t> those in UK who aren’t lucky enough to benefit from the institutional subscription access provided by universities for their staff and students.  Oxford doesn’t subscribe to every single journal. If an oxford researcher publishes an article in a journal we don’t subscribe to (as has happened), we can at least read the manuscript if they’ve deposited it in ORA. </a:t>
            </a:r>
          </a:p>
          <a:p>
            <a:pPr marL="171450" indent="-171450">
              <a:buFontTx/>
              <a:buChar char="-"/>
            </a:pPr>
            <a:r>
              <a:rPr lang="en-GB" baseline="0" dirty="0" smtClean="0"/>
              <a:t>Part of Public Engagement with Research – enabling people to read in full research findings. </a:t>
            </a:r>
          </a:p>
          <a:p>
            <a:pPr marL="0" indent="0">
              <a:buFontTx/>
              <a:buNone/>
            </a:pPr>
            <a:endParaRPr lang="en-GB" baseline="0" dirty="0" smtClean="0"/>
          </a:p>
          <a:p>
            <a:pPr marL="0" indent="0">
              <a:buFontTx/>
              <a:buNone/>
            </a:pPr>
            <a:r>
              <a:rPr lang="en-GB" baseline="0" dirty="0" smtClean="0"/>
              <a:t>Increased OA is the trend in UK and globally.  ‘</a:t>
            </a:r>
            <a:r>
              <a:rPr lang="en-GB" dirty="0" smtClean="0"/>
              <a:t>Monitoring the transition to open access</a:t>
            </a:r>
            <a:r>
              <a:rPr lang="en-GB" baseline="0" dirty="0" smtClean="0"/>
              <a:t>’ – Universities UK report Dec 2017, http://www.universitiesuk.ac.uk/policy-and-analysis/reports/Pages/monitoring-transition-open-access-2017.aspx. “</a:t>
            </a:r>
            <a:r>
              <a:rPr lang="en-GB" b="1" dirty="0" smtClean="0"/>
              <a:t>The proportion of UK research which is available via open access is increasing at a considerable rate, with 37% of research outputs freely available to the world immediately at publication. More than half of UK-authored articles are made accessible for public view within 12 months, either through Gold or Green OA</a:t>
            </a:r>
            <a:r>
              <a:rPr lang="en-GB" dirty="0" smtClean="0"/>
              <a:t>.” </a:t>
            </a:r>
          </a:p>
          <a:p>
            <a:pPr marL="0" indent="0">
              <a:buFontTx/>
              <a:buNone/>
            </a:pPr>
            <a:r>
              <a:rPr lang="en-GB" dirty="0" smtClean="0"/>
              <a:t>Chaired by Prof Adam</a:t>
            </a:r>
            <a:r>
              <a:rPr lang="en-GB" baseline="0" dirty="0" smtClean="0"/>
              <a:t> Tickell , who says in Foreword: “</a:t>
            </a:r>
            <a:r>
              <a:rPr lang="en-GB" sz="1200" b="1" i="0" u="none" strike="noStrike" kern="1200" baseline="0" dirty="0" smtClean="0">
                <a:solidFill>
                  <a:schemeClr val="tx1"/>
                </a:solidFill>
                <a:latin typeface="+mn-lt"/>
                <a:ea typeface="+mn-ea"/>
                <a:cs typeface="+mn-cs"/>
              </a:rPr>
              <a:t>it is vitally important that all research …</a:t>
            </a:r>
            <a:r>
              <a:rPr lang="en-GB" sz="1200" b="0" i="0" u="none" strike="noStrike" kern="1200" baseline="0" dirty="0" smtClean="0">
                <a:solidFill>
                  <a:schemeClr val="tx1"/>
                </a:solidFill>
                <a:latin typeface="+mn-lt"/>
                <a:ea typeface="+mn-ea"/>
                <a:cs typeface="+mn-cs"/>
              </a:rPr>
              <a:t>is of the highest standard, is open to wide critique, </a:t>
            </a:r>
            <a:r>
              <a:rPr lang="en-GB" sz="1200" b="1" i="0" u="none" strike="noStrike" kern="1200" baseline="0" dirty="0" smtClean="0">
                <a:solidFill>
                  <a:schemeClr val="tx1"/>
                </a:solidFill>
                <a:latin typeface="+mn-lt"/>
                <a:ea typeface="+mn-ea"/>
                <a:cs typeface="+mn-cs"/>
              </a:rPr>
              <a:t>and is accessible to everyone, from anywhere with an internet connection, for free</a:t>
            </a:r>
            <a:r>
              <a:rPr lang="en-GB" sz="1200" b="0" i="0" u="none" strike="noStrike" kern="1200" baseline="0" dirty="0" smtClean="0">
                <a:solidFill>
                  <a:schemeClr val="tx1"/>
                </a:solidFill>
                <a:latin typeface="+mn-lt"/>
                <a:ea typeface="+mn-ea"/>
                <a:cs typeface="+mn-cs"/>
              </a:rPr>
              <a:t>. It is also what we should expect from public investment in research.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9C4B008-7356-42AC-9158-6DD92B5D36B3}" type="slidenum">
              <a:rPr lang="en-GB" smtClean="0"/>
              <a:pPr>
                <a:defRPr/>
              </a:pPr>
              <a:t>2</a:t>
            </a:fld>
            <a:endParaRPr lang="en-GB"/>
          </a:p>
        </p:txBody>
      </p:sp>
    </p:spTree>
    <p:extLst>
      <p:ext uri="{BB962C8B-B14F-4D97-AF65-F5344CB8AC3E}">
        <p14:creationId xmlns:p14="http://schemas.microsoft.com/office/powerpoint/2010/main" val="223036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defRPr/>
            </a:pPr>
            <a:r>
              <a:rPr lang="en-US" altLang="en-US" dirty="0" smtClean="0"/>
              <a:t>Researcher deposits in Symplectic (internal admin</a:t>
            </a:r>
            <a:r>
              <a:rPr lang="en-US" altLang="en-US" baseline="0" dirty="0" smtClean="0"/>
              <a:t> system) </a:t>
            </a:r>
            <a:r>
              <a:rPr lang="en-US" altLang="en-US" dirty="0" smtClean="0"/>
              <a:t>and it feeds</a:t>
            </a:r>
            <a:r>
              <a:rPr lang="en-US" altLang="en-US" baseline="0" dirty="0" smtClean="0"/>
              <a:t> through to</a:t>
            </a:r>
            <a:r>
              <a:rPr lang="en-GB" altLang="en-US" sz="1200" b="1" i="1" dirty="0" smtClean="0">
                <a:latin typeface="Arial" pitchFamily="34" charset="0"/>
                <a:ea typeface="ＭＳ Ｐゴシック" pitchFamily="34" charset="-128"/>
              </a:rPr>
              <a:t> ORA,</a:t>
            </a:r>
            <a:r>
              <a:rPr lang="en-GB" altLang="en-US" sz="1200" b="1" i="1" baseline="0" dirty="0" smtClean="0">
                <a:latin typeface="Arial" pitchFamily="34" charset="0"/>
                <a:ea typeface="ＭＳ Ｐゴシック" pitchFamily="34" charset="-128"/>
              </a:rPr>
              <a:t> our</a:t>
            </a:r>
            <a:r>
              <a:rPr lang="en-GB" altLang="en-US" sz="1200" b="1" i="1" dirty="0" smtClean="0">
                <a:latin typeface="Arial" pitchFamily="34" charset="0"/>
                <a:ea typeface="ＭＳ Ｐゴシック" pitchFamily="34" charset="-128"/>
              </a:rPr>
              <a:t> institutional repository</a:t>
            </a:r>
            <a:r>
              <a:rPr lang="en-GB" altLang="en-US" sz="1200" dirty="0" smtClean="0">
                <a:latin typeface="Arial" pitchFamily="34" charset="0"/>
                <a:ea typeface="ＭＳ Ｐゴシック" pitchFamily="34" charset="-128"/>
              </a:rPr>
              <a:t> for the research output of the University of Oxford. </a:t>
            </a:r>
            <a:r>
              <a:rPr lang="en-US" altLang="en-US" baseline="0" dirty="0" smtClean="0"/>
              <a:t> </a:t>
            </a:r>
          </a:p>
          <a:p>
            <a:pPr marL="0" indent="0">
              <a:buFont typeface="+mj-lt"/>
              <a:buNone/>
              <a:defRPr/>
            </a:pPr>
            <a:r>
              <a:rPr lang="en-US" altLang="en-US" dirty="0" smtClean="0"/>
              <a:t>Nothing goes</a:t>
            </a:r>
            <a:r>
              <a:rPr lang="en-US" altLang="en-US" baseline="0" dirty="0" smtClean="0"/>
              <a:t> live until </a:t>
            </a:r>
            <a:r>
              <a:rPr lang="en-US" altLang="en-US" dirty="0" smtClean="0"/>
              <a:t>ORA staff check the record</a:t>
            </a:r>
            <a:r>
              <a:rPr lang="en-US" altLang="en-US" baseline="0" dirty="0" smtClean="0"/>
              <a:t> and file deposited, they then</a:t>
            </a:r>
            <a:r>
              <a:rPr lang="en-US" altLang="en-US" dirty="0" smtClean="0"/>
              <a:t> add information as necessary and then make the record publicly available in ORA. </a:t>
            </a:r>
            <a:endParaRPr lang="en-GB" dirty="0" smtClean="0"/>
          </a:p>
          <a:p>
            <a:pPr>
              <a:buFont typeface="+mj-lt"/>
              <a:buNone/>
              <a:defRPr/>
            </a:pPr>
            <a:r>
              <a:rPr lang="en-GB" sz="1000" dirty="0" smtClean="0"/>
              <a:t>You get an</a:t>
            </a:r>
            <a:r>
              <a:rPr lang="en-GB" sz="1000" baseline="0" dirty="0" smtClean="0"/>
              <a:t> </a:t>
            </a:r>
            <a:r>
              <a:rPr lang="en-GB" sz="1000" dirty="0" smtClean="0"/>
              <a:t>ORA record with a persistent URL, links to final published version</a:t>
            </a:r>
            <a:r>
              <a:rPr lang="en-GB" sz="1000" baseline="0" dirty="0" smtClean="0"/>
              <a:t> etc</a:t>
            </a:r>
            <a:r>
              <a:rPr lang="en-GB" sz="1000" dirty="0" smtClean="0"/>
              <a:t>. If/when the full-text is available for release in ORA it is also there as a downloadable file. </a:t>
            </a:r>
            <a:endParaRPr lang="en-US" altLang="en-US" sz="1000" dirty="0" smtClean="0"/>
          </a:p>
          <a:p>
            <a:pPr>
              <a:buFont typeface="+mj-lt"/>
              <a:buNone/>
              <a:defRPr/>
            </a:pPr>
            <a:r>
              <a:rPr lang="en-US" altLang="en-US" sz="1000" dirty="0" smtClean="0"/>
              <a:t>ORA team behind the scenes checking copyright and dealing with</a:t>
            </a:r>
            <a:r>
              <a:rPr lang="en-US" altLang="en-US" sz="1000" baseline="0" dirty="0" smtClean="0"/>
              <a:t> embargo release, and </a:t>
            </a:r>
            <a:r>
              <a:rPr lang="en-US" altLang="en-US" sz="1000" dirty="0" smtClean="0"/>
              <a:t>enhancing</a:t>
            </a:r>
            <a:r>
              <a:rPr lang="en-US" altLang="en-US" sz="1000" baseline="0" dirty="0" smtClean="0"/>
              <a:t> records and adding links. </a:t>
            </a:r>
          </a:p>
          <a:p>
            <a:pPr>
              <a:buFont typeface="+mj-lt"/>
              <a:buNone/>
              <a:defRPr/>
            </a:pPr>
            <a:endParaRPr lang="en-US" altLang="en-US" sz="100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altLang="en-US" sz="1000" dirty="0" smtClean="0">
                <a:latin typeface="Arial" pitchFamily="34" charset="0"/>
                <a:ea typeface="ＭＳ Ｐゴシック" pitchFamily="34" charset="-128"/>
              </a:rPr>
              <a:t>Benefits of ORA: visibility/discoverability,</a:t>
            </a:r>
            <a:r>
              <a:rPr lang="en-GB" altLang="en-US" sz="1000" baseline="0" dirty="0" smtClean="0">
                <a:latin typeface="Arial" pitchFamily="34" charset="0"/>
                <a:ea typeface="ＭＳ Ｐゴシック" pitchFamily="34" charset="-128"/>
              </a:rPr>
              <a:t> preservation/archiving. </a:t>
            </a:r>
            <a:r>
              <a:rPr lang="en-GB" altLang="en-US" sz="1000" dirty="0" smtClean="0">
                <a:latin typeface="Arial" pitchFamily="34" charset="0"/>
                <a:ea typeface="ＭＳ Ｐゴシック" pitchFamily="34" charset="-128"/>
              </a:rPr>
              <a:t>Peers, students and public can freely read the open access versions in ORA without barriers of payment or passwords. Each item is archived securely for future generations. Full text can be embargoed if required, with the freely available bibliographic record continuing to offer wide dissemination. Records clearly indicate the item type (</a:t>
            </a:r>
            <a:r>
              <a:rPr lang="en-GB" altLang="en-US" sz="1000" dirty="0" err="1" smtClean="0">
                <a:latin typeface="Arial" pitchFamily="34" charset="0"/>
                <a:ea typeface="ＭＳ Ｐゴシック" pitchFamily="34" charset="-128"/>
              </a:rPr>
              <a:t>eg</a:t>
            </a:r>
            <a:r>
              <a:rPr lang="en-GB" altLang="en-US" sz="1000" dirty="0" smtClean="0">
                <a:latin typeface="Arial" pitchFamily="34" charset="0"/>
                <a:ea typeface="ＭＳ Ｐゴシック" pitchFamily="34" charset="-128"/>
              </a:rPr>
              <a:t> journal article) and whether the work has been peer-reviewed. Repository records indexed by Google </a:t>
            </a:r>
            <a:r>
              <a:rPr lang="en-GB" altLang="en-US" sz="1000" dirty="0" err="1" smtClean="0">
                <a:latin typeface="Arial" pitchFamily="34" charset="0"/>
                <a:ea typeface="ＭＳ Ｐゴシック" pitchFamily="34" charset="-128"/>
              </a:rPr>
              <a:t>etc</a:t>
            </a:r>
            <a:r>
              <a:rPr lang="en-GB" altLang="en-US" sz="1000" dirty="0" smtClean="0">
                <a:latin typeface="Arial" pitchFamily="34" charset="0"/>
                <a:ea typeface="ＭＳ Ｐゴシック" pitchFamily="34" charset="-128"/>
              </a:rPr>
              <a:t> so Oxford research outputs visible to all. New interface March 2018. </a:t>
            </a:r>
            <a:r>
              <a:rPr lang="en-GB" altLang="en-US" sz="1000" u="sng" dirty="0" smtClean="0">
                <a:latin typeface="Arial" pitchFamily="34" charset="0"/>
                <a:ea typeface="ＭＳ Ｐゴシック" pitchFamily="34" charset="-128"/>
                <a:hlinkClick r:id="rId3"/>
              </a:rPr>
              <a:t>https://ora.ox.ac.uk/</a:t>
            </a:r>
            <a:r>
              <a:rPr lang="en-GB" altLang="en-US" sz="1000" dirty="0" smtClean="0">
                <a:latin typeface="Arial" pitchFamily="34" charset="0"/>
                <a:ea typeface="ＭＳ Ｐゴシック" pitchFamily="34" charset="-128"/>
              </a:rPr>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altLang="en-US" sz="1000" dirty="0" smtClean="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altLang="en-US" sz="1000" dirty="0" smtClean="0">
                <a:latin typeface="Arial" pitchFamily="34" charset="0"/>
                <a:ea typeface="ＭＳ Ｐゴシック" pitchFamily="34" charset="-128"/>
              </a:rPr>
              <a:t>The</a:t>
            </a:r>
            <a:r>
              <a:rPr lang="en-GB" altLang="en-US" sz="1000" baseline="0" dirty="0" smtClean="0">
                <a:latin typeface="Arial" pitchFamily="34" charset="0"/>
                <a:ea typeface="ＭＳ Ｐゴシック" pitchFamily="34" charset="-128"/>
              </a:rPr>
              <a:t> deposit route for </a:t>
            </a:r>
            <a:r>
              <a:rPr lang="en-GB" altLang="en-US" sz="1000" dirty="0" smtClean="0">
                <a:latin typeface="Arial" pitchFamily="34" charset="0"/>
                <a:ea typeface="ＭＳ Ｐゴシック" pitchFamily="34" charset="-128"/>
              </a:rPr>
              <a:t>Articles and other publications is via Symplectic.</a:t>
            </a:r>
            <a:r>
              <a:rPr lang="en-GB" altLang="en-US" sz="1000" baseline="0" dirty="0" smtClean="0">
                <a:latin typeface="Arial" pitchFamily="34" charset="0"/>
                <a:ea typeface="ＭＳ Ｐゴシック" pitchFamily="34" charset="-128"/>
              </a:rPr>
              <a:t> (but the deposit route for Theses and datasets is direct into ORA.) </a:t>
            </a:r>
            <a:endParaRPr lang="en-US" altLang="en-US" sz="1000" dirty="0" smtClean="0"/>
          </a:p>
          <a:p>
            <a:endParaRPr lang="en-GB" dirty="0"/>
          </a:p>
        </p:txBody>
      </p:sp>
      <p:sp>
        <p:nvSpPr>
          <p:cNvPr id="4" name="Slide Number Placeholder 3"/>
          <p:cNvSpPr>
            <a:spLocks noGrp="1"/>
          </p:cNvSpPr>
          <p:nvPr>
            <p:ph type="sldNum" sz="quarter" idx="10"/>
          </p:nvPr>
        </p:nvSpPr>
        <p:spPr/>
        <p:txBody>
          <a:bodyPr/>
          <a:lstStyle/>
          <a:p>
            <a:fld id="{7D074A40-7D8B-4B5C-88F1-E531A310FFA0}" type="slidenum">
              <a:rPr lang="en-GB" smtClean="0"/>
              <a:t>3</a:t>
            </a:fld>
            <a:endParaRPr lang="en-GB"/>
          </a:p>
        </p:txBody>
      </p:sp>
    </p:spTree>
    <p:extLst>
      <p:ext uri="{BB962C8B-B14F-4D97-AF65-F5344CB8AC3E}">
        <p14:creationId xmlns:p14="http://schemas.microsoft.com/office/powerpoint/2010/main" val="426027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Act on Acceptance  is Oxford’s message to</a:t>
            </a:r>
            <a:r>
              <a:rPr lang="en-GB" baseline="0" dirty="0" smtClean="0"/>
              <a:t> researchers.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Why the manuscript and not the published version? because standard publishing agreement allows deposit of AAM but not published version (</a:t>
            </a:r>
            <a:r>
              <a:rPr lang="en-GB" baseline="0" dirty="0" err="1" smtClean="0"/>
              <a:t>ie</a:t>
            </a:r>
            <a:r>
              <a:rPr lang="en-GB" baseline="0" dirty="0" smtClean="0"/>
              <a:t> rights retained by author).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Deposit within 3 months of acceptance (</a:t>
            </a:r>
            <a:r>
              <a:rPr lang="en-GB" baseline="0" dirty="0" err="1" smtClean="0"/>
              <a:t>ie</a:t>
            </a:r>
            <a:r>
              <a:rPr lang="en-GB" baseline="0" dirty="0" smtClean="0"/>
              <a:t> before you forget / lose the manuscript). </a:t>
            </a:r>
            <a:endParaRPr lang="en-GB" dirty="0" smtClean="0"/>
          </a:p>
          <a:p>
            <a:pPr eaLnBrk="1" hangingPunct="1"/>
            <a:r>
              <a:rPr lang="en-GB" altLang="en-US" dirty="0" smtClean="0"/>
              <a:t>Policy aim is more </a:t>
            </a:r>
            <a:r>
              <a:rPr lang="en-GB" altLang="en-US" smtClean="0"/>
              <a:t>research</a:t>
            </a:r>
            <a:r>
              <a:rPr lang="en-GB" altLang="en-US" baseline="0" smtClean="0"/>
              <a:t> available. </a:t>
            </a:r>
            <a:endParaRPr lang="en-GB"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B0FE94-371B-4F7C-9D43-2962E9CDF63C}" type="slidenum">
              <a:rPr lang="en-GB" altLang="en-US" smtClean="0">
                <a:latin typeface="Arial" charset="0"/>
              </a:rPr>
              <a:pPr eaLnBrk="1" hangingPunct="1">
                <a:spcBef>
                  <a:spcPct val="0"/>
                </a:spcBef>
              </a:pPr>
              <a:t>4</a:t>
            </a:fld>
            <a:endParaRPr lang="en-GB" altLang="en-US" smtClean="0">
              <a:latin typeface="Arial" charset="0"/>
            </a:endParaRPr>
          </a:p>
        </p:txBody>
      </p:sp>
    </p:spTree>
    <p:extLst>
      <p:ext uri="{BB962C8B-B14F-4D97-AF65-F5344CB8AC3E}">
        <p14:creationId xmlns:p14="http://schemas.microsoft.com/office/powerpoint/2010/main" val="140031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Academics/researchers</a:t>
            </a:r>
            <a:r>
              <a:rPr lang="en-GB" baseline="0" dirty="0" smtClean="0"/>
              <a:t> get an account automatically (SSO), others can request one </a:t>
            </a:r>
            <a:r>
              <a:rPr lang="en-GB" baseline="0" dirty="0" err="1" smtClean="0"/>
              <a:t>eg</a:t>
            </a:r>
            <a:r>
              <a:rPr lang="en-GB" baseline="0" dirty="0" smtClean="0"/>
              <a:t> admin staff/PA in order to deposit on behalf of professor (prof gives them ‘delegate’ permissions so PA can ‘impersonate’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Login to Symplectic and choose ‘Accepted for publication? deposit your work’ .</a:t>
            </a:r>
            <a:endParaRPr lang="en-GB" dirty="0" smtClean="0"/>
          </a:p>
          <a:p>
            <a:endParaRPr lang="en-GB" dirty="0"/>
          </a:p>
        </p:txBody>
      </p:sp>
      <p:sp>
        <p:nvSpPr>
          <p:cNvPr id="4" name="Slide Number Placeholder 3"/>
          <p:cNvSpPr>
            <a:spLocks noGrp="1"/>
          </p:cNvSpPr>
          <p:nvPr>
            <p:ph type="sldNum" sz="quarter" idx="10"/>
          </p:nvPr>
        </p:nvSpPr>
        <p:spPr/>
        <p:txBody>
          <a:bodyPr/>
          <a:lstStyle/>
          <a:p>
            <a:fld id="{7D074A40-7D8B-4B5C-88F1-E531A310FFA0}" type="slidenum">
              <a:rPr lang="en-GB" smtClean="0"/>
              <a:t>5</a:t>
            </a:fld>
            <a:endParaRPr lang="en-GB"/>
          </a:p>
        </p:txBody>
      </p:sp>
    </p:spTree>
    <p:extLst>
      <p:ext uri="{BB962C8B-B14F-4D97-AF65-F5344CB8AC3E}">
        <p14:creationId xmlns:p14="http://schemas.microsoft.com/office/powerpoint/2010/main" val="133032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Screen</a:t>
            </a:r>
            <a:r>
              <a:rPr lang="en-GB" baseline="0" dirty="0" smtClean="0"/>
              <a:t> shots </a:t>
            </a:r>
            <a:r>
              <a:rPr lang="en-GB" dirty="0" smtClean="0"/>
              <a:t>How to deposit: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Login to Symplectic using SSO (Single Sign On) </a:t>
            </a:r>
            <a:r>
              <a:rPr lang="en-GB" baseline="0" dirty="0" smtClean="0"/>
              <a:t>and choose ‘Accepted for publication? deposit your work’ .</a:t>
            </a:r>
            <a:endParaRPr lang="en-GB" dirty="0" smtClean="0"/>
          </a:p>
          <a:p>
            <a:pPr marL="228600" indent="-228600">
              <a:buFont typeface="+mj-lt"/>
              <a:buAutoNum type="arabicPeriod"/>
            </a:pPr>
            <a:r>
              <a:rPr lang="en-GB" dirty="0" smtClean="0"/>
              <a:t>Complete the required fields (author, title,</a:t>
            </a:r>
            <a:r>
              <a:rPr lang="en-GB" baseline="0" dirty="0" smtClean="0"/>
              <a:t> journal, date of acceptance) </a:t>
            </a:r>
            <a:r>
              <a:rPr lang="en-GB" dirty="0" smtClean="0"/>
              <a:t>. Add any other Oxford authors so they get a prompt in their Symplectic account</a:t>
            </a:r>
            <a:r>
              <a:rPr lang="en-GB" baseline="0" dirty="0" smtClean="0"/>
              <a:t> to claim the record (no need for them to also deposit file). Date of acceptance = when finally accepted after peer review completed (not ‘initial’ or provisional acceptance). </a:t>
            </a:r>
            <a:endParaRPr lang="en-GB" dirty="0" smtClean="0"/>
          </a:p>
          <a:p>
            <a:pPr marL="228600" indent="-228600">
              <a:buFont typeface="+mj-lt"/>
              <a:buAutoNum type="arabicPeriod"/>
            </a:pPr>
            <a:r>
              <a:rPr lang="en-GB" dirty="0" smtClean="0"/>
              <a:t>Upload Author Accepted Manuscript (final peer reviewed version after all changes made and ready to go). </a:t>
            </a:r>
          </a:p>
          <a:p>
            <a:pPr marL="228600" indent="-228600">
              <a:buFont typeface="+mj-lt"/>
              <a:buAutoNum type="arabicPeriod"/>
            </a:pPr>
            <a:r>
              <a:rPr lang="en-GB" dirty="0" smtClean="0"/>
              <a:t>Upload any supporting files (e.g. images).</a:t>
            </a:r>
          </a:p>
          <a:p>
            <a:pPr marL="228600" indent="-228600">
              <a:buFont typeface="+mj-lt"/>
              <a:buAutoNum type="arabicPeriod"/>
            </a:pPr>
            <a:r>
              <a:rPr lang="en-GB" dirty="0" smtClean="0"/>
              <a:t>MUST</a:t>
            </a:r>
            <a:r>
              <a:rPr lang="en-GB" baseline="0" dirty="0" smtClean="0"/>
              <a:t> click DEPOSIT MY PUBLICATION to complete the process.</a:t>
            </a:r>
          </a:p>
          <a:p>
            <a:pPr marL="228600" indent="-228600">
              <a:buFont typeface="+mj-lt"/>
              <a:buAutoNum type="arabicPeriod"/>
            </a:pPr>
            <a:endParaRPr lang="en-GB" baseline="0" dirty="0" smtClean="0"/>
          </a:p>
          <a:p>
            <a:pPr marL="0" indent="0">
              <a:buFont typeface="+mj-lt"/>
              <a:buNone/>
            </a:pPr>
            <a:r>
              <a:rPr lang="en-GB" baseline="0" dirty="0" smtClean="0"/>
              <a:t>Then wait for confirmation email from the ORA team after they have checked and processed the deposit. </a:t>
            </a:r>
          </a:p>
          <a:p>
            <a:pPr marL="0" indent="0">
              <a:buFont typeface="+mj-lt"/>
              <a:buNone/>
            </a:pPr>
            <a:endParaRPr lang="en-GB" baseline="0" dirty="0" smtClean="0"/>
          </a:p>
          <a:p>
            <a:pPr marL="0" indent="0">
              <a:buFont typeface="+mj-lt"/>
              <a:buNone/>
            </a:pPr>
            <a:r>
              <a:rPr lang="en-GB" dirty="0" smtClean="0"/>
              <a:t>If need help</a:t>
            </a:r>
            <a:r>
              <a:rPr lang="en-GB" baseline="0" dirty="0" smtClean="0"/>
              <a:t> getting st</a:t>
            </a:r>
            <a:r>
              <a:rPr lang="en-GB" dirty="0" smtClean="0"/>
              <a:t>arted , step by step deposit guide</a:t>
            </a:r>
            <a:r>
              <a:rPr lang="en-GB" baseline="0" dirty="0" smtClean="0"/>
              <a:t> on </a:t>
            </a:r>
            <a:r>
              <a:rPr lang="en-GB" dirty="0" smtClean="0"/>
              <a:t>Open</a:t>
            </a:r>
            <a:r>
              <a:rPr lang="en-GB" baseline="0" dirty="0" smtClean="0"/>
              <a:t> Access Oxford website – see Act on Acceptance page at http://openaccess.ox.ac.uk/home-2/act-on-acceptance/.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9C4B008-7356-42AC-9158-6DD92B5D36B3}" type="slidenum">
              <a:rPr lang="en-GB" smtClean="0"/>
              <a:pPr>
                <a:defRPr/>
              </a:pPr>
              <a:t>6</a:t>
            </a:fld>
            <a:endParaRPr lang="en-GB"/>
          </a:p>
        </p:txBody>
      </p:sp>
    </p:spTree>
    <p:extLst>
      <p:ext uri="{BB962C8B-B14F-4D97-AF65-F5344CB8AC3E}">
        <p14:creationId xmlns:p14="http://schemas.microsoft.com/office/powerpoint/2010/main" val="53188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ORA team process</a:t>
            </a:r>
            <a:r>
              <a:rPr lang="en-GB" baseline="0" dirty="0" smtClean="0"/>
              <a:t> deposits</a:t>
            </a:r>
            <a:r>
              <a:rPr lang="en-GB"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Subject librarians and OA enquiry line offer help, advice &amp;</a:t>
            </a:r>
            <a:r>
              <a:rPr lang="en-GB" baseline="0" dirty="0" smtClean="0"/>
              <a:t> info, also training </a:t>
            </a:r>
            <a:r>
              <a:rPr lang="en-GB" dirty="0" smtClean="0"/>
              <a:t>- a help contact for every dept.  Publicity and training materials – </a:t>
            </a:r>
            <a:r>
              <a:rPr lang="en-GB" dirty="0" err="1" smtClean="0"/>
              <a:t>OAOxford</a:t>
            </a:r>
            <a:r>
              <a:rPr lang="en-GB" dirty="0" smtClean="0"/>
              <a:t> leaflet,</a:t>
            </a:r>
            <a:r>
              <a:rPr lang="en-GB" baseline="0" dirty="0" smtClean="0"/>
              <a:t> </a:t>
            </a:r>
            <a:r>
              <a:rPr lang="en-GB" dirty="0" smtClean="0"/>
              <a:t>‘Act on Acceptance’ and ORCID</a:t>
            </a:r>
            <a:r>
              <a:rPr lang="en-GB" baseline="0" dirty="0" smtClean="0"/>
              <a:t> </a:t>
            </a:r>
            <a:r>
              <a:rPr lang="en-GB" dirty="0" smtClean="0"/>
              <a:t>posters/postcard. </a:t>
            </a:r>
          </a:p>
          <a:p>
            <a:r>
              <a:rPr lang="en-GB" dirty="0" smtClean="0"/>
              <a:t>APC team handles Article Processing Charges (APCs), for ‘gold’ open access payment from</a:t>
            </a:r>
            <a:r>
              <a:rPr lang="en-GB" baseline="0" dirty="0" smtClean="0"/>
              <a:t> our Block Grants for RCUK + WT/Charity Open Access Fund if needed to comply with funder policy.  </a:t>
            </a:r>
          </a:p>
          <a:p>
            <a:r>
              <a:rPr lang="en-GB" baseline="0" dirty="0" smtClean="0"/>
              <a:t>Everyone needs to deposit for Act on Acceptance, whether funded or unfunded. </a:t>
            </a:r>
          </a:p>
          <a:p>
            <a:r>
              <a:rPr lang="en-GB" baseline="0" dirty="0" smtClean="0"/>
              <a:t>If also funded by external grant need to be aware of their policy (ideally at stage of grant application – many funders say include costs of dissemination/publication in grant application, </a:t>
            </a:r>
            <a:r>
              <a:rPr lang="en-GB" baseline="0" dirty="0" err="1" smtClean="0"/>
              <a:t>eg</a:t>
            </a:r>
            <a:r>
              <a:rPr lang="en-GB" baseline="0" smtClean="0"/>
              <a:t> EU, NIHR). </a:t>
            </a:r>
            <a:r>
              <a:rPr lang="en-GB" baseline="0" dirty="0" smtClean="0"/>
              <a:t>Make sure to meet funder requirements as well as REF. Info on Oxford’s top funders available on OAO website. </a:t>
            </a:r>
            <a:endParaRPr lang="en-GB" dirty="0"/>
          </a:p>
        </p:txBody>
      </p:sp>
      <p:sp>
        <p:nvSpPr>
          <p:cNvPr id="4" name="Slide Number Placeholder 3"/>
          <p:cNvSpPr>
            <a:spLocks noGrp="1"/>
          </p:cNvSpPr>
          <p:nvPr>
            <p:ph type="sldNum" sz="quarter" idx="10"/>
          </p:nvPr>
        </p:nvSpPr>
        <p:spPr/>
        <p:txBody>
          <a:bodyPr/>
          <a:lstStyle/>
          <a:p>
            <a:fld id="{7D074A40-7D8B-4B5C-88F1-E531A310FFA0}" type="slidenum">
              <a:rPr lang="en-GB" smtClean="0"/>
              <a:t>7</a:t>
            </a:fld>
            <a:endParaRPr lang="en-GB"/>
          </a:p>
        </p:txBody>
      </p:sp>
    </p:spTree>
    <p:extLst>
      <p:ext uri="{BB962C8B-B14F-4D97-AF65-F5344CB8AC3E}">
        <p14:creationId xmlns:p14="http://schemas.microsoft.com/office/powerpoint/2010/main" val="215325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Increasingly</a:t>
            </a:r>
            <a:r>
              <a:rPr lang="en-GB" baseline="0" dirty="0" smtClean="0"/>
              <a:t> adopted globally, unique ID to solve problem of name ambiguity and correctly link authors with their outputs. Part of researcher toolkit. </a:t>
            </a:r>
          </a:p>
          <a:p>
            <a:r>
              <a:rPr lang="en-GB" dirty="0" smtClean="0"/>
              <a:t>Researchers asked to get an ORCID</a:t>
            </a:r>
            <a:r>
              <a:rPr lang="en-GB" baseline="0" dirty="0" smtClean="0"/>
              <a:t> as part of new University OA policy (March 2018).</a:t>
            </a:r>
          </a:p>
          <a:p>
            <a:r>
              <a:rPr lang="en-GB" baseline="0" dirty="0" smtClean="0"/>
              <a:t>New benefit - can link ORCID to Symplectic account (in search settings), to help harvesting of records and ‘auto claiming’  . Result of Symplectic upgrade July 2018 . </a:t>
            </a:r>
          </a:p>
          <a:p>
            <a:r>
              <a:rPr lang="en-GB" baseline="0" dirty="0" smtClean="0"/>
              <a:t>If sign up through ORCID at Oxford (</a:t>
            </a:r>
            <a:r>
              <a:rPr lang="en-GB" baseline="0" dirty="0" err="1" smtClean="0"/>
              <a:t>ITServices</a:t>
            </a:r>
            <a:r>
              <a:rPr lang="en-GB" baseline="0" dirty="0" smtClean="0"/>
              <a:t> page SSO ) your ORCID record will verify oxford affiliation. Anyone can sign up direct on the ORCID site but no verification. </a:t>
            </a:r>
            <a:endParaRPr lang="en-GB" dirty="0"/>
          </a:p>
        </p:txBody>
      </p:sp>
      <p:sp>
        <p:nvSpPr>
          <p:cNvPr id="4" name="Slide Number Placeholder 3"/>
          <p:cNvSpPr>
            <a:spLocks noGrp="1"/>
          </p:cNvSpPr>
          <p:nvPr>
            <p:ph type="sldNum" sz="quarter" idx="10"/>
          </p:nvPr>
        </p:nvSpPr>
        <p:spPr/>
        <p:txBody>
          <a:bodyPr/>
          <a:lstStyle/>
          <a:p>
            <a:fld id="{E9C33F96-CDA1-465F-B567-EEEEF64890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22911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1200" kern="1200" dirty="0" smtClean="0">
                <a:solidFill>
                  <a:schemeClr val="tx1"/>
                </a:solidFill>
                <a:effectLst/>
                <a:latin typeface="+mn-lt"/>
                <a:ea typeface="+mn-ea"/>
                <a:cs typeface="+mn-cs"/>
              </a:rPr>
              <a:t>Starting</a:t>
            </a:r>
            <a:r>
              <a:rPr lang="en-GB" sz="1200" kern="1200" baseline="0" dirty="0" smtClean="0">
                <a:solidFill>
                  <a:schemeClr val="tx1"/>
                </a:solidFill>
                <a:effectLst/>
                <a:latin typeface="+mn-lt"/>
                <a:ea typeface="+mn-ea"/>
                <a:cs typeface="+mn-cs"/>
              </a:rPr>
              <a:t> point for </a:t>
            </a:r>
            <a:r>
              <a:rPr lang="en-GB" sz="1200" kern="1200" dirty="0" smtClean="0">
                <a:solidFill>
                  <a:schemeClr val="tx1"/>
                </a:solidFill>
                <a:effectLst/>
                <a:latin typeface="+mn-lt"/>
                <a:ea typeface="+mn-ea"/>
                <a:cs typeface="+mn-cs"/>
              </a:rPr>
              <a:t>information on open access at Oxford (and how to make sure that your work is eligible for the next REF ) is the </a:t>
            </a:r>
            <a:r>
              <a:rPr lang="en-GB" sz="1200" kern="1200" dirty="0" err="1" smtClean="0">
                <a:solidFill>
                  <a:schemeClr val="tx1"/>
                </a:solidFill>
                <a:effectLst/>
                <a:latin typeface="+mn-lt"/>
                <a:ea typeface="+mn-ea"/>
                <a:cs typeface="+mn-cs"/>
              </a:rPr>
              <a:t>OAOxford</a:t>
            </a:r>
            <a:r>
              <a:rPr lang="en-GB" sz="1200" kern="1200" dirty="0" smtClean="0">
                <a:solidFill>
                  <a:schemeClr val="tx1"/>
                </a:solidFill>
                <a:effectLst/>
                <a:latin typeface="+mn-lt"/>
                <a:ea typeface="+mn-ea"/>
                <a:cs typeface="+mn-cs"/>
              </a:rPr>
              <a:t> website.</a:t>
            </a:r>
          </a:p>
          <a:p>
            <a:pPr>
              <a:defRPr/>
            </a:pPr>
            <a:r>
              <a:rPr lang="en-GB" sz="1200" kern="1200" dirty="0" smtClean="0">
                <a:solidFill>
                  <a:schemeClr val="tx1"/>
                </a:solidFill>
                <a:effectLst/>
                <a:latin typeface="+mn-lt"/>
                <a:ea typeface="+mn-ea"/>
                <a:cs typeface="+mn-cs"/>
              </a:rPr>
              <a:t>Local contacts list at http://openaccess.ox.ac.uk/contact-us/</a:t>
            </a:r>
            <a:r>
              <a:rPr lang="en-GB" altLang="en-US" dirty="0" smtClean="0">
                <a:solidFill>
                  <a:srgbClr val="002147"/>
                </a:solidFill>
                <a:latin typeface="Arial" pitchFamily="34" charset="0"/>
                <a:ea typeface="ＭＳ Ｐゴシック" pitchFamily="34" charset="-128"/>
              </a:rPr>
              <a:t> for departmental OA Admin and Academic leads , also subject librarians.</a:t>
            </a:r>
            <a:r>
              <a:rPr lang="en-GB" altLang="en-US" baseline="0" dirty="0" smtClean="0">
                <a:solidFill>
                  <a:srgbClr val="002147"/>
                </a:solidFill>
                <a:latin typeface="Arial" pitchFamily="34" charset="0"/>
                <a:ea typeface="ＭＳ Ｐゴシック" pitchFamily="34" charset="-128"/>
              </a:rPr>
              <a:t> </a:t>
            </a:r>
            <a:endParaRPr lang="en-GB" altLang="en-US" dirty="0" smtClean="0">
              <a:solidFill>
                <a:srgbClr val="002147"/>
              </a:solidFill>
              <a:latin typeface="Arial" pitchFamily="34" charset="0"/>
              <a:ea typeface="ＭＳ Ｐゴシック" pitchFamily="34" charset="-128"/>
            </a:endParaRPr>
          </a:p>
          <a:p>
            <a:pPr>
              <a:defRPr/>
            </a:pPr>
            <a:endParaRPr lang="en-GB" altLang="en-US" dirty="0" smtClean="0">
              <a:solidFill>
                <a:srgbClr val="002147"/>
              </a:solidFill>
              <a:latin typeface="Arial" pitchFamily="34" charset="0"/>
              <a:ea typeface="ＭＳ Ｐゴシック" pitchFamily="34" charset="-128"/>
            </a:endParaRPr>
          </a:p>
          <a:p>
            <a:pPr>
              <a:defRPr/>
            </a:pPr>
            <a:r>
              <a:rPr lang="en-GB" altLang="en-US" dirty="0" smtClean="0">
                <a:solidFill>
                  <a:srgbClr val="002147"/>
                </a:solidFill>
                <a:latin typeface="Arial" pitchFamily="34" charset="0"/>
                <a:ea typeface="ＭＳ Ｐゴシック" pitchFamily="34" charset="-128"/>
              </a:rPr>
              <a:t>Health Care Libraries Outreach</a:t>
            </a:r>
            <a:r>
              <a:rPr lang="en-GB" altLang="en-US" baseline="0" dirty="0" smtClean="0">
                <a:solidFill>
                  <a:srgbClr val="002147"/>
                </a:solidFill>
                <a:latin typeface="Arial" pitchFamily="34" charset="0"/>
                <a:ea typeface="ＭＳ Ｐゴシック" pitchFamily="34" charset="-128"/>
              </a:rPr>
              <a:t> librarians (up the hill )- http://www.bodleian.ox.ac.uk/medicine/using-the-libraries/outreach_librarians </a:t>
            </a:r>
          </a:p>
          <a:p>
            <a:pPr>
              <a:defRPr/>
            </a:pPr>
            <a:r>
              <a:rPr lang="en-GB" altLang="en-US" baseline="0" dirty="0" smtClean="0">
                <a:solidFill>
                  <a:srgbClr val="002147"/>
                </a:solidFill>
                <a:latin typeface="Arial" pitchFamily="34" charset="0"/>
                <a:ea typeface="ＭＳ Ｐゴシック" pitchFamily="34" charset="-128"/>
              </a:rPr>
              <a:t>Bodleian Subject librarians (down the hill, Radcliffe Science Library) - </a:t>
            </a:r>
            <a:r>
              <a:rPr lang="en-GB" altLang="en-US" sz="1200" dirty="0" smtClean="0">
                <a:hlinkClick r:id="rId3"/>
              </a:rPr>
              <a:t>www.bodleian.ox.ac.uk/subjects-and-libraries/subjects/librarians</a:t>
            </a:r>
            <a:endParaRPr lang="en-GB" sz="1200" dirty="0" smtClean="0"/>
          </a:p>
          <a:p>
            <a:pPr>
              <a:defRPr/>
            </a:pPr>
            <a:endParaRPr lang="en-GB" altLang="en-US" dirty="0" smtClean="0">
              <a:solidFill>
                <a:srgbClr val="002147"/>
              </a:solidFill>
              <a:latin typeface="Arial" pitchFamily="34"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C4582F1-67DD-4ED2-ADA2-F85004BA2C9C}" type="slidenum">
              <a:rPr lang="en-US" altLang="en-US" sz="1200" smtClean="0"/>
              <a:pPr/>
              <a:t>9</a:t>
            </a:fld>
            <a:endParaRPr lang="en-US" altLang="en-US" sz="1200" smtClean="0"/>
          </a:p>
        </p:txBody>
      </p:sp>
    </p:spTree>
    <p:extLst>
      <p:ext uri="{BB962C8B-B14F-4D97-AF65-F5344CB8AC3E}">
        <p14:creationId xmlns:p14="http://schemas.microsoft.com/office/powerpoint/2010/main" val="386714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32038" y="1451250"/>
            <a:ext cx="3817838" cy="604812"/>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smtClean="0"/>
              <a:t>Click to edit Master text styles</a:t>
            </a:r>
          </a:p>
        </p:txBody>
      </p:sp>
      <p:sp>
        <p:nvSpPr>
          <p:cNvPr id="4" name="Content Placeholder 3"/>
          <p:cNvSpPr>
            <a:spLocks noGrp="1"/>
          </p:cNvSpPr>
          <p:nvPr>
            <p:ph sz="half" idx="2"/>
          </p:nvPr>
        </p:nvSpPr>
        <p:spPr>
          <a:xfrm>
            <a:off x="432038" y="2056062"/>
            <a:ext cx="3817838" cy="3735431"/>
          </a:xfrm>
        </p:spPr>
        <p:txBody>
          <a:bodyPr/>
          <a:lstStyle>
            <a:lvl1pPr>
              <a:defRPr sz="2268"/>
            </a:lvl1pPr>
            <a:lvl2pPr>
              <a:defRPr sz="1890"/>
            </a:lvl2pPr>
            <a:lvl3pPr>
              <a:defRPr sz="1701"/>
            </a:lvl3pPr>
            <a:lvl4pPr>
              <a:defRPr sz="1512"/>
            </a:lvl4pPr>
            <a:lvl5pPr>
              <a:defRPr sz="1512"/>
            </a:lvl5pPr>
            <a:lvl6pPr>
              <a:defRPr sz="1512"/>
            </a:lvl6pPr>
            <a:lvl7pPr>
              <a:defRPr sz="1512"/>
            </a:lvl7pPr>
            <a:lvl8pPr>
              <a:defRPr sz="1512"/>
            </a:lvl8pPr>
            <a:lvl9pPr>
              <a:defRPr sz="15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389388" y="1451250"/>
            <a:ext cx="3819337" cy="604812"/>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smtClean="0"/>
              <a:t>Click to edit Master text styles</a:t>
            </a:r>
          </a:p>
        </p:txBody>
      </p:sp>
      <p:sp>
        <p:nvSpPr>
          <p:cNvPr id="6" name="Content Placeholder 5"/>
          <p:cNvSpPr>
            <a:spLocks noGrp="1"/>
          </p:cNvSpPr>
          <p:nvPr>
            <p:ph sz="quarter" idx="4"/>
          </p:nvPr>
        </p:nvSpPr>
        <p:spPr>
          <a:xfrm>
            <a:off x="4389388" y="2056062"/>
            <a:ext cx="3819337" cy="3735431"/>
          </a:xfrm>
        </p:spPr>
        <p:txBody>
          <a:bodyPr/>
          <a:lstStyle>
            <a:lvl1pPr>
              <a:defRPr sz="2268"/>
            </a:lvl1pPr>
            <a:lvl2pPr>
              <a:defRPr sz="1890"/>
            </a:lvl2pPr>
            <a:lvl3pPr>
              <a:defRPr sz="1701"/>
            </a:lvl3pPr>
            <a:lvl4pPr>
              <a:defRPr sz="1512"/>
            </a:lvl4pPr>
            <a:lvl5pPr>
              <a:defRPr sz="1512"/>
            </a:lvl5pPr>
            <a:lvl6pPr>
              <a:defRPr sz="1512"/>
            </a:lvl6pPr>
            <a:lvl7pPr>
              <a:defRPr sz="1512"/>
            </a:lvl7pPr>
            <a:lvl8pPr>
              <a:defRPr sz="1512"/>
            </a:lvl8pPr>
            <a:lvl9pPr>
              <a:defRPr sz="15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D68D04B-5460-4642-9403-247950E252A9}" type="datetimeFigureOut">
              <a:rPr lang="en-GB"/>
              <a:pPr>
                <a:defRPr/>
              </a:pPr>
              <a:t>11/07/2018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FE5558E-F73B-4601-9869-91F2272266BA}" type="slidenum">
              <a:rPr lang="en-GB"/>
              <a:pPr>
                <a:defRPr/>
              </a:pPr>
              <a:t>‹#›</a:t>
            </a:fld>
            <a:endParaRPr lang="en-GB"/>
          </a:p>
        </p:txBody>
      </p:sp>
    </p:spTree>
    <p:extLst>
      <p:ext uri="{BB962C8B-B14F-4D97-AF65-F5344CB8AC3E}">
        <p14:creationId xmlns:p14="http://schemas.microsoft.com/office/powerpoint/2010/main" val="16205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DE916EB-6894-476E-A107-24B38C195F61}" type="datetimeFigureOut">
              <a:rPr lang="en-GB"/>
              <a:pPr>
                <a:defRPr/>
              </a:pPr>
              <a:t>11/07/2018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57093DC-3765-451B-936D-CA2F25714273}" type="slidenum">
              <a:rPr lang="en-GB"/>
              <a:pPr>
                <a:defRPr/>
              </a:pPr>
              <a:t>‹#›</a:t>
            </a:fld>
            <a:endParaRPr lang="en-GB"/>
          </a:p>
        </p:txBody>
      </p:sp>
    </p:spTree>
    <p:extLst>
      <p:ext uri="{BB962C8B-B14F-4D97-AF65-F5344CB8AC3E}">
        <p14:creationId xmlns:p14="http://schemas.microsoft.com/office/powerpoint/2010/main" val="35928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1BBC5C-18BE-41AF-BAB3-F29635E79187}" type="datetimeFigureOut">
              <a:rPr lang="en-GB"/>
              <a:pPr>
                <a:defRPr/>
              </a:pPr>
              <a:t>11/07/2018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198F170-12BD-4394-A62D-4E339F7622F9}" type="slidenum">
              <a:rPr lang="en-GB"/>
              <a:pPr>
                <a:defRPr/>
              </a:pPr>
              <a:t>‹#›</a:t>
            </a:fld>
            <a:endParaRPr lang="en-GB"/>
          </a:p>
        </p:txBody>
      </p:sp>
    </p:spTree>
    <p:extLst>
      <p:ext uri="{BB962C8B-B14F-4D97-AF65-F5344CB8AC3E}">
        <p14:creationId xmlns:p14="http://schemas.microsoft.com/office/powerpoint/2010/main" val="396899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2039" y="258133"/>
            <a:ext cx="2842751" cy="1098568"/>
          </a:xfrm>
        </p:spPr>
        <p:txBody>
          <a:bodyPr anchor="b"/>
          <a:lstStyle>
            <a:lvl1pPr algn="l">
              <a:defRPr sz="1890" b="1"/>
            </a:lvl1pPr>
          </a:lstStyle>
          <a:p>
            <a:r>
              <a:rPr lang="en-US" smtClean="0"/>
              <a:t>Click to edit Master title style</a:t>
            </a:r>
            <a:endParaRPr lang="en-GB"/>
          </a:p>
        </p:txBody>
      </p:sp>
      <p:sp>
        <p:nvSpPr>
          <p:cNvPr id="3" name="Content Placeholder 2"/>
          <p:cNvSpPr>
            <a:spLocks noGrp="1"/>
          </p:cNvSpPr>
          <p:nvPr>
            <p:ph idx="1"/>
          </p:nvPr>
        </p:nvSpPr>
        <p:spPr>
          <a:xfrm>
            <a:off x="3378298" y="258134"/>
            <a:ext cx="4830427" cy="5533360"/>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2039" y="1356701"/>
            <a:ext cx="2842751" cy="4434792"/>
          </a:xfrm>
        </p:spPr>
        <p:txBody>
          <a:bodyPr/>
          <a:lstStyle>
            <a:lvl1pPr marL="0" indent="0">
              <a:buNone/>
              <a:defRPr sz="1323"/>
            </a:lvl1pPr>
            <a:lvl2pPr marL="432054" indent="0">
              <a:buNone/>
              <a:defRPr sz="1134"/>
            </a:lvl2pPr>
            <a:lvl3pPr marL="864108" indent="0">
              <a:buNone/>
              <a:defRPr sz="945"/>
            </a:lvl3pPr>
            <a:lvl4pPr marL="1296162" indent="0">
              <a:buNone/>
              <a:defRPr sz="851"/>
            </a:lvl4pPr>
            <a:lvl5pPr marL="1728216" indent="0">
              <a:buNone/>
              <a:defRPr sz="851"/>
            </a:lvl5pPr>
            <a:lvl6pPr marL="2160270" indent="0">
              <a:buNone/>
              <a:defRPr sz="851"/>
            </a:lvl6pPr>
            <a:lvl7pPr marL="2592324" indent="0">
              <a:buNone/>
              <a:defRPr sz="851"/>
            </a:lvl7pPr>
            <a:lvl8pPr marL="3024378" indent="0">
              <a:buNone/>
              <a:defRPr sz="851"/>
            </a:lvl8pPr>
            <a:lvl9pPr marL="3456432" indent="0">
              <a:buNone/>
              <a:defRPr sz="851"/>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1D468D-B13E-4BAE-922D-FF51802D67F3}" type="datetimeFigureOut">
              <a:rPr lang="en-GB"/>
              <a:pPr>
                <a:defRPr/>
              </a:pPr>
              <a:t>11/07/2018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C70D4FE-5B0F-49CD-BB35-C3444763B0AF}" type="slidenum">
              <a:rPr lang="en-GB"/>
              <a:pPr>
                <a:defRPr/>
              </a:pPr>
              <a:t>‹#›</a:t>
            </a:fld>
            <a:endParaRPr lang="en-GB"/>
          </a:p>
        </p:txBody>
      </p:sp>
    </p:spTree>
    <p:extLst>
      <p:ext uri="{BB962C8B-B14F-4D97-AF65-F5344CB8AC3E}">
        <p14:creationId xmlns:p14="http://schemas.microsoft.com/office/powerpoint/2010/main" val="339790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650" y="4538345"/>
            <a:ext cx="5184458" cy="535777"/>
          </a:xfrm>
        </p:spPr>
        <p:txBody>
          <a:bodyPr anchor="b"/>
          <a:lstStyle>
            <a:lvl1pPr algn="l">
              <a:defRPr sz="1890" b="1"/>
            </a:lvl1pPr>
          </a:lstStyle>
          <a:p>
            <a:r>
              <a:rPr lang="en-US" smtClean="0"/>
              <a:t>Click to edit Master title style</a:t>
            </a:r>
            <a:endParaRPr lang="en-GB"/>
          </a:p>
        </p:txBody>
      </p:sp>
      <p:sp>
        <p:nvSpPr>
          <p:cNvPr id="3" name="Picture Placeholder 2"/>
          <p:cNvSpPr>
            <a:spLocks noGrp="1"/>
          </p:cNvSpPr>
          <p:nvPr>
            <p:ph type="pic" idx="1"/>
          </p:nvPr>
        </p:nvSpPr>
        <p:spPr>
          <a:xfrm>
            <a:off x="1693650" y="579299"/>
            <a:ext cx="5184458" cy="3890010"/>
          </a:xfrm>
        </p:spPr>
        <p:txBody>
          <a:bodyPr rtlCol="0">
            <a:normAutofit/>
          </a:bodyPr>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pPr lvl="0"/>
            <a:endParaRPr lang="en-GB" noProof="0"/>
          </a:p>
        </p:txBody>
      </p:sp>
      <p:sp>
        <p:nvSpPr>
          <p:cNvPr id="4" name="Text Placeholder 3"/>
          <p:cNvSpPr>
            <a:spLocks noGrp="1"/>
          </p:cNvSpPr>
          <p:nvPr>
            <p:ph type="body" sz="half" idx="2"/>
          </p:nvPr>
        </p:nvSpPr>
        <p:spPr>
          <a:xfrm>
            <a:off x="1693650" y="5074122"/>
            <a:ext cx="5184458" cy="760893"/>
          </a:xfrm>
        </p:spPr>
        <p:txBody>
          <a:bodyPr/>
          <a:lstStyle>
            <a:lvl1pPr marL="0" indent="0">
              <a:buNone/>
              <a:defRPr sz="1323"/>
            </a:lvl1pPr>
            <a:lvl2pPr marL="432054" indent="0">
              <a:buNone/>
              <a:defRPr sz="1134"/>
            </a:lvl2pPr>
            <a:lvl3pPr marL="864108" indent="0">
              <a:buNone/>
              <a:defRPr sz="945"/>
            </a:lvl3pPr>
            <a:lvl4pPr marL="1296162" indent="0">
              <a:buNone/>
              <a:defRPr sz="851"/>
            </a:lvl4pPr>
            <a:lvl5pPr marL="1728216" indent="0">
              <a:buNone/>
              <a:defRPr sz="851"/>
            </a:lvl5pPr>
            <a:lvl6pPr marL="2160270" indent="0">
              <a:buNone/>
              <a:defRPr sz="851"/>
            </a:lvl6pPr>
            <a:lvl7pPr marL="2592324" indent="0">
              <a:buNone/>
              <a:defRPr sz="851"/>
            </a:lvl7pPr>
            <a:lvl8pPr marL="3024378" indent="0">
              <a:buNone/>
              <a:defRPr sz="851"/>
            </a:lvl8pPr>
            <a:lvl9pPr marL="3456432" indent="0">
              <a:buNone/>
              <a:defRPr sz="851"/>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253DAD-78B7-47C8-B6A1-C34C054C6965}" type="datetimeFigureOut">
              <a:rPr lang="en-GB"/>
              <a:pPr>
                <a:defRPr/>
              </a:pPr>
              <a:t>11/07/2018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B53A5B6-0423-48FB-A8AD-F5BF912CD402}" type="slidenum">
              <a:rPr lang="en-GB"/>
              <a:pPr>
                <a:defRPr/>
              </a:pPr>
              <a:t>‹#›</a:t>
            </a:fld>
            <a:endParaRPr lang="en-GB"/>
          </a:p>
        </p:txBody>
      </p:sp>
    </p:spTree>
    <p:extLst>
      <p:ext uri="{BB962C8B-B14F-4D97-AF65-F5344CB8AC3E}">
        <p14:creationId xmlns:p14="http://schemas.microsoft.com/office/powerpoint/2010/main" val="77444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57F330-A027-4230-8940-9C5D6683F1BD}" type="datetimeFigureOut">
              <a:rPr lang="en-GB"/>
              <a:pPr>
                <a:defRPr/>
              </a:pPr>
              <a:t>11/07/2018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7A1010-144C-4899-93B8-754D96D39C9B}" type="slidenum">
              <a:rPr lang="en-GB"/>
              <a:pPr>
                <a:defRPr/>
              </a:pPr>
              <a:t>‹#›</a:t>
            </a:fld>
            <a:endParaRPr lang="en-GB"/>
          </a:p>
        </p:txBody>
      </p:sp>
    </p:spTree>
    <p:extLst>
      <p:ext uri="{BB962C8B-B14F-4D97-AF65-F5344CB8AC3E}">
        <p14:creationId xmlns:p14="http://schemas.microsoft.com/office/powerpoint/2010/main" val="362658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4553" y="259635"/>
            <a:ext cx="1944172" cy="553185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2038" y="259635"/>
            <a:ext cx="5688502" cy="55318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ECB525-4AEB-4C85-846F-56442CFF302A}" type="datetimeFigureOut">
              <a:rPr lang="en-GB"/>
              <a:pPr>
                <a:defRPr/>
              </a:pPr>
              <a:t>11/07/2018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427CB8-8817-42FE-8106-01638B06FEDA}" type="slidenum">
              <a:rPr lang="en-GB"/>
              <a:pPr>
                <a:defRPr/>
              </a:pPr>
              <a:t>‹#›</a:t>
            </a:fld>
            <a:endParaRPr lang="en-GB"/>
          </a:p>
        </p:txBody>
      </p:sp>
    </p:spTree>
    <p:extLst>
      <p:ext uri="{BB962C8B-B14F-4D97-AF65-F5344CB8AC3E}">
        <p14:creationId xmlns:p14="http://schemas.microsoft.com/office/powerpoint/2010/main" val="188077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48057" y="271641"/>
            <a:ext cx="7344649" cy="883956"/>
          </a:xfrm>
        </p:spPr>
        <p:txBody>
          <a:bodyPr/>
          <a:lstStyle/>
          <a:p>
            <a:r>
              <a:rPr lang="en-US" smtClean="0"/>
              <a:t>Click to edit Master title style</a:t>
            </a:r>
            <a:endParaRPr lang="en-GB"/>
          </a:p>
        </p:txBody>
      </p:sp>
      <p:sp>
        <p:nvSpPr>
          <p:cNvPr id="10" name="Content Placeholder 2"/>
          <p:cNvSpPr>
            <a:spLocks noGrp="1"/>
          </p:cNvSpPr>
          <p:nvPr>
            <p:ph idx="1"/>
          </p:nvPr>
        </p:nvSpPr>
        <p:spPr>
          <a:xfrm>
            <a:off x="648057" y="1368707"/>
            <a:ext cx="7344649" cy="46103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2837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38" y="259635"/>
            <a:ext cx="7776687" cy="108055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32038" y="1512782"/>
            <a:ext cx="7776687" cy="427871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32038" y="6009106"/>
            <a:ext cx="2016178" cy="345178"/>
          </a:xfrm>
          <a:prstGeom prst="rect">
            <a:avLst/>
          </a:prstGeom>
        </p:spPr>
        <p:txBody>
          <a:bodyPr/>
          <a:lstStyle>
            <a:lvl1pPr>
              <a:defRPr/>
            </a:lvl1pPr>
          </a:lstStyle>
          <a:p>
            <a:pPr>
              <a:defRPr/>
            </a:pPr>
            <a:fld id="{D55ED76C-F8CC-40C2-9CC6-5665715D70A4}" type="datetimeFigureOut">
              <a:rPr lang="en-GB"/>
              <a:pPr>
                <a:defRPr/>
              </a:pPr>
              <a:t>11/07/2018</a:t>
            </a:fld>
            <a:endParaRPr lang="en-GB"/>
          </a:p>
        </p:txBody>
      </p:sp>
      <p:sp>
        <p:nvSpPr>
          <p:cNvPr id="5" name="Footer Placeholder 4"/>
          <p:cNvSpPr>
            <a:spLocks noGrp="1"/>
          </p:cNvSpPr>
          <p:nvPr>
            <p:ph type="ftr" sz="quarter" idx="11"/>
          </p:nvPr>
        </p:nvSpPr>
        <p:spPr>
          <a:xfrm>
            <a:off x="2952261" y="6009106"/>
            <a:ext cx="2736242" cy="345178"/>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192547" y="6009106"/>
            <a:ext cx="2016178" cy="345178"/>
          </a:xfrm>
          <a:prstGeom prst="rect">
            <a:avLst/>
          </a:prstGeom>
        </p:spPr>
        <p:txBody>
          <a:bodyPr/>
          <a:lstStyle>
            <a:lvl1pPr>
              <a:defRPr/>
            </a:lvl1pPr>
          </a:lstStyle>
          <a:p>
            <a:pPr>
              <a:defRPr/>
            </a:pPr>
            <a:fld id="{714295A4-0C05-41FD-90FD-C735CE56A8EA}" type="slidenum">
              <a:rPr lang="en-GB"/>
              <a:pPr>
                <a:defRPr/>
              </a:pPr>
              <a:t>‹#›</a:t>
            </a:fld>
            <a:endParaRPr lang="en-GB"/>
          </a:p>
        </p:txBody>
      </p:sp>
    </p:spTree>
    <p:extLst>
      <p:ext uri="{BB962C8B-B14F-4D97-AF65-F5344CB8AC3E}">
        <p14:creationId xmlns:p14="http://schemas.microsoft.com/office/powerpoint/2010/main" val="178734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881" y="73844"/>
            <a:ext cx="1203106" cy="64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48057" y="878291"/>
            <a:ext cx="7344649" cy="883956"/>
          </a:xfrm>
          <a:prstGeom prst="rect">
            <a:avLst/>
          </a:prstGeom>
        </p:spPr>
        <p:txBody>
          <a:bodyPr lIns="86420" tIns="43210" rIns="86420" bIns="43210"/>
          <a:lstStyle/>
          <a:p>
            <a:r>
              <a:rPr lang="en-US" dirty="0" smtClean="0"/>
              <a:t>Click to edit Master title style</a:t>
            </a:r>
            <a:endParaRPr lang="en-GB" dirty="0"/>
          </a:p>
        </p:txBody>
      </p:sp>
      <p:sp>
        <p:nvSpPr>
          <p:cNvPr id="3" name="Content Placeholder 2"/>
          <p:cNvSpPr>
            <a:spLocks noGrp="1"/>
          </p:cNvSpPr>
          <p:nvPr>
            <p:ph idx="1"/>
          </p:nvPr>
        </p:nvSpPr>
        <p:spPr>
          <a:xfrm>
            <a:off x="648057" y="1762247"/>
            <a:ext cx="7344649" cy="3890010"/>
          </a:xfrm>
          <a:prstGeom prst="rect">
            <a:avLst/>
          </a:prstGeom>
        </p:spPr>
        <p:txBody>
          <a:bodyPr lIns="86420" tIns="43210" rIns="86420" bIns="4321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37415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32038" y="6009106"/>
            <a:ext cx="2016178" cy="345178"/>
          </a:xfrm>
          <a:prstGeom prst="rect">
            <a:avLst/>
          </a:prstGeom>
        </p:spPr>
        <p:txBody>
          <a:bodyPr/>
          <a:lstStyle>
            <a:lvl1pPr>
              <a:defRPr/>
            </a:lvl1pPr>
          </a:lstStyle>
          <a:p>
            <a:pPr>
              <a:defRPr/>
            </a:pPr>
            <a:fld id="{161BBC5C-18BE-41AF-BAB3-F29635E79187}" type="datetimeFigureOut">
              <a:rPr lang="en-GB"/>
              <a:pPr>
                <a:defRPr/>
              </a:pPr>
              <a:t>11/07/2018</a:t>
            </a:fld>
            <a:endParaRPr lang="en-GB"/>
          </a:p>
        </p:txBody>
      </p:sp>
      <p:sp>
        <p:nvSpPr>
          <p:cNvPr id="3" name="Footer Placeholder 4"/>
          <p:cNvSpPr>
            <a:spLocks noGrp="1"/>
          </p:cNvSpPr>
          <p:nvPr>
            <p:ph type="ftr" sz="quarter" idx="11"/>
          </p:nvPr>
        </p:nvSpPr>
        <p:spPr>
          <a:xfrm>
            <a:off x="2952261" y="6009106"/>
            <a:ext cx="2736242" cy="345178"/>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192547" y="6009106"/>
            <a:ext cx="2016178" cy="345178"/>
          </a:xfrm>
          <a:prstGeom prst="rect">
            <a:avLst/>
          </a:prstGeom>
        </p:spPr>
        <p:txBody>
          <a:bodyPr/>
          <a:lstStyle>
            <a:lvl1pPr>
              <a:defRPr/>
            </a:lvl1pPr>
          </a:lstStyle>
          <a:p>
            <a:pPr>
              <a:defRPr/>
            </a:pPr>
            <a:fld id="{0198F170-12BD-4394-A62D-4E339F7622F9}" type="slidenum">
              <a:rPr lang="en-GB"/>
              <a:pPr>
                <a:defRPr/>
              </a:pPr>
              <a:t>‹#›</a:t>
            </a:fld>
            <a:endParaRPr lang="en-GB"/>
          </a:p>
        </p:txBody>
      </p:sp>
    </p:spTree>
    <p:extLst>
      <p:ext uri="{BB962C8B-B14F-4D97-AF65-F5344CB8AC3E}">
        <p14:creationId xmlns:p14="http://schemas.microsoft.com/office/powerpoint/2010/main" val="60913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OAOBannerPPT.jpg"/>
          <p:cNvPicPr>
            <a:picLocks noChangeAspect="1"/>
          </p:cNvPicPr>
          <p:nvPr userDrawn="1"/>
        </p:nvPicPr>
        <p:blipFill>
          <a:blip r:embed="rId2" cstate="print"/>
          <a:srcRect/>
          <a:stretch>
            <a:fillRect/>
          </a:stretch>
        </p:blipFill>
        <p:spPr bwMode="auto">
          <a:xfrm>
            <a:off x="114010" y="109558"/>
            <a:ext cx="8424744" cy="1226133"/>
          </a:xfrm>
          <a:prstGeom prst="rect">
            <a:avLst/>
          </a:prstGeom>
          <a:noFill/>
          <a:ln w="9525">
            <a:noFill/>
            <a:miter lim="800000"/>
            <a:headEnd/>
            <a:tailEnd/>
          </a:ln>
        </p:spPr>
      </p:pic>
      <p:pic>
        <p:nvPicPr>
          <p:cNvPr id="5" name="Picture 18" descr="ox_brand"/>
          <p:cNvPicPr>
            <a:picLocks noChangeAspect="1" noChangeArrowheads="1"/>
          </p:cNvPicPr>
          <p:nvPr userDrawn="1"/>
        </p:nvPicPr>
        <p:blipFill>
          <a:blip r:embed="rId3" cstate="print"/>
          <a:srcRect/>
          <a:stretch>
            <a:fillRect/>
          </a:stretch>
        </p:blipFill>
        <p:spPr bwMode="auto">
          <a:xfrm>
            <a:off x="7314646" y="109558"/>
            <a:ext cx="1224108" cy="1221631"/>
          </a:xfrm>
          <a:prstGeom prst="rect">
            <a:avLst/>
          </a:prstGeom>
          <a:noFill/>
          <a:ln w="9525">
            <a:noFill/>
            <a:miter lim="800000"/>
            <a:headEnd/>
            <a:tailEnd/>
          </a:ln>
        </p:spPr>
      </p:pic>
      <p:pic>
        <p:nvPicPr>
          <p:cNvPr id="6" name="Picture 2"/>
          <p:cNvPicPr>
            <a:picLocks noChangeAspect="1" noChangeArrowheads="1"/>
          </p:cNvPicPr>
          <p:nvPr userDrawn="1"/>
        </p:nvPicPr>
        <p:blipFill>
          <a:blip r:embed="rId4" cstate="print"/>
          <a:srcRect/>
          <a:stretch>
            <a:fillRect/>
          </a:stretch>
        </p:blipFill>
        <p:spPr bwMode="auto">
          <a:xfrm>
            <a:off x="102009" y="109558"/>
            <a:ext cx="2286202" cy="1226133"/>
          </a:xfrm>
          <a:prstGeom prst="rect">
            <a:avLst/>
          </a:prstGeom>
          <a:noFill/>
          <a:ln w="9525">
            <a:noFill/>
            <a:miter lim="800000"/>
            <a:headEnd/>
            <a:tailEnd/>
          </a:ln>
        </p:spPr>
      </p:pic>
      <p:sp>
        <p:nvSpPr>
          <p:cNvPr id="2" name="Title 1"/>
          <p:cNvSpPr>
            <a:spLocks noGrp="1"/>
          </p:cNvSpPr>
          <p:nvPr>
            <p:ph type="ctrTitle"/>
          </p:nvPr>
        </p:nvSpPr>
        <p:spPr>
          <a:xfrm>
            <a:off x="648057" y="2014041"/>
            <a:ext cx="7344649" cy="1389718"/>
          </a:xfrm>
        </p:spPr>
        <p:txBody>
          <a:bodyPr/>
          <a:lstStyle/>
          <a:p>
            <a:r>
              <a:rPr lang="en-US" smtClean="0"/>
              <a:t>Click to edit Master title style</a:t>
            </a:r>
            <a:endParaRPr lang="en-GB"/>
          </a:p>
        </p:txBody>
      </p:sp>
      <p:sp>
        <p:nvSpPr>
          <p:cNvPr id="3" name="Subtitle 2"/>
          <p:cNvSpPr>
            <a:spLocks noGrp="1"/>
          </p:cNvSpPr>
          <p:nvPr>
            <p:ph type="subTitle" idx="1"/>
          </p:nvPr>
        </p:nvSpPr>
        <p:spPr>
          <a:xfrm>
            <a:off x="1296115" y="3673898"/>
            <a:ext cx="6048534" cy="1656856"/>
          </a:xfrm>
        </p:spPr>
        <p:txBody>
          <a:bodyPr/>
          <a:lstStyle>
            <a:lvl1pPr marL="0" indent="0" algn="ctr">
              <a:buNone/>
              <a:defRPr>
                <a:solidFill>
                  <a:schemeClr val="tx1">
                    <a:tint val="75000"/>
                  </a:schemeClr>
                </a:solidFill>
              </a:defRPr>
            </a:lvl1pPr>
            <a:lvl2pPr marL="432054" indent="0" algn="ctr">
              <a:buNone/>
              <a:defRPr>
                <a:solidFill>
                  <a:schemeClr val="tx1">
                    <a:tint val="75000"/>
                  </a:schemeClr>
                </a:solidFill>
              </a:defRPr>
            </a:lvl2pPr>
            <a:lvl3pPr marL="864108" indent="0" algn="ctr">
              <a:buNone/>
              <a:defRPr>
                <a:solidFill>
                  <a:schemeClr val="tx1">
                    <a:tint val="75000"/>
                  </a:schemeClr>
                </a:solidFill>
              </a:defRPr>
            </a:lvl3pPr>
            <a:lvl4pPr marL="1296162" indent="0" algn="ctr">
              <a:buNone/>
              <a:defRPr>
                <a:solidFill>
                  <a:schemeClr val="tx1">
                    <a:tint val="75000"/>
                  </a:schemeClr>
                </a:solidFill>
              </a:defRPr>
            </a:lvl4pPr>
            <a:lvl5pPr marL="1728216" indent="0" algn="ctr">
              <a:buNone/>
              <a:defRPr>
                <a:solidFill>
                  <a:schemeClr val="tx1">
                    <a:tint val="75000"/>
                  </a:schemeClr>
                </a:solidFill>
              </a:defRPr>
            </a:lvl5pPr>
            <a:lvl6pPr marL="2160270" indent="0" algn="ctr">
              <a:buNone/>
              <a:defRPr>
                <a:solidFill>
                  <a:schemeClr val="tx1">
                    <a:tint val="75000"/>
                  </a:schemeClr>
                </a:solidFill>
              </a:defRPr>
            </a:lvl6pPr>
            <a:lvl7pPr marL="2592324" indent="0" algn="ctr">
              <a:buNone/>
              <a:defRPr>
                <a:solidFill>
                  <a:schemeClr val="tx1">
                    <a:tint val="75000"/>
                  </a:schemeClr>
                </a:solidFill>
              </a:defRPr>
            </a:lvl7pPr>
            <a:lvl8pPr marL="3024378" indent="0" algn="ctr">
              <a:buNone/>
              <a:defRPr>
                <a:solidFill>
                  <a:schemeClr val="tx1">
                    <a:tint val="75000"/>
                  </a:schemeClr>
                </a:solidFill>
              </a:defRPr>
            </a:lvl8pPr>
            <a:lvl9pPr marL="3456432" indent="0" algn="ctr">
              <a:buNone/>
              <a:defRPr>
                <a:solidFill>
                  <a:schemeClr val="tx1">
                    <a:tint val="75000"/>
                  </a:schemeClr>
                </a:solidFill>
              </a:defRPr>
            </a:lvl9pPr>
          </a:lstStyle>
          <a:p>
            <a:r>
              <a:rPr lang="en-US" smtClean="0"/>
              <a:t>Click to edit Master subtitle style</a:t>
            </a:r>
            <a:endParaRPr lang="en-GB"/>
          </a:p>
        </p:txBody>
      </p:sp>
      <p:sp>
        <p:nvSpPr>
          <p:cNvPr id="7" name="Date Placeholder 3"/>
          <p:cNvSpPr>
            <a:spLocks noGrp="1"/>
          </p:cNvSpPr>
          <p:nvPr>
            <p:ph type="dt" sz="half" idx="10"/>
          </p:nvPr>
        </p:nvSpPr>
        <p:spPr/>
        <p:txBody>
          <a:bodyPr/>
          <a:lstStyle>
            <a:lvl1pPr>
              <a:defRPr/>
            </a:lvl1pPr>
          </a:lstStyle>
          <a:p>
            <a:pPr>
              <a:defRPr/>
            </a:pPr>
            <a:fld id="{FF5A3375-6DA2-44B8-A9B3-2A9A45E53038}" type="datetimeFigureOut">
              <a:rPr lang="en-GB"/>
              <a:pPr>
                <a:defRPr/>
              </a:pPr>
              <a:t>11/07/2018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A8A3680-EACD-4BC9-AA3C-9A998E480898}" type="slidenum">
              <a:rPr lang="en-GB"/>
              <a:pPr>
                <a:defRPr/>
              </a:pPr>
              <a:t>‹#›</a:t>
            </a:fld>
            <a:endParaRPr lang="en-GB"/>
          </a:p>
        </p:txBody>
      </p:sp>
    </p:spTree>
    <p:extLst>
      <p:ext uri="{BB962C8B-B14F-4D97-AF65-F5344CB8AC3E}">
        <p14:creationId xmlns:p14="http://schemas.microsoft.com/office/powerpoint/2010/main" val="127631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55ED76C-F8CC-40C2-9CC6-5665715D70A4}" type="datetimeFigureOut">
              <a:rPr lang="en-GB"/>
              <a:pPr>
                <a:defRPr/>
              </a:pPr>
              <a:t>11/07/2018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4295A4-0C05-41FD-90FD-C735CE56A8EA}" type="slidenum">
              <a:rPr lang="en-GB"/>
              <a:pPr>
                <a:defRPr/>
              </a:pPr>
              <a:t>‹#›</a:t>
            </a:fld>
            <a:endParaRPr lang="en-GB"/>
          </a:p>
        </p:txBody>
      </p:sp>
    </p:spTree>
    <p:extLst>
      <p:ext uri="{BB962C8B-B14F-4D97-AF65-F5344CB8AC3E}">
        <p14:creationId xmlns:p14="http://schemas.microsoft.com/office/powerpoint/2010/main" val="424112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561" y="4166153"/>
            <a:ext cx="7344649" cy="1287665"/>
          </a:xfrm>
        </p:spPr>
        <p:txBody>
          <a:bodyPr anchor="t"/>
          <a:lstStyle>
            <a:lvl1pPr algn="l">
              <a:defRPr sz="3780" b="1" cap="all"/>
            </a:lvl1pPr>
          </a:lstStyle>
          <a:p>
            <a:r>
              <a:rPr lang="en-US" smtClean="0"/>
              <a:t>Click to edit Master title style</a:t>
            </a:r>
            <a:endParaRPr lang="en-GB"/>
          </a:p>
        </p:txBody>
      </p:sp>
      <p:sp>
        <p:nvSpPr>
          <p:cNvPr id="3" name="Text Placeholder 2"/>
          <p:cNvSpPr>
            <a:spLocks noGrp="1"/>
          </p:cNvSpPr>
          <p:nvPr>
            <p:ph type="body" idx="1"/>
          </p:nvPr>
        </p:nvSpPr>
        <p:spPr>
          <a:xfrm>
            <a:off x="682561" y="2747921"/>
            <a:ext cx="7344649" cy="1418232"/>
          </a:xfrm>
        </p:spPr>
        <p:txBody>
          <a:bodyPr anchor="b"/>
          <a:lstStyle>
            <a:lvl1pPr marL="0" indent="0">
              <a:buNone/>
              <a:defRPr sz="1890">
                <a:solidFill>
                  <a:schemeClr val="tx1">
                    <a:tint val="75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C10801-15A2-483F-968F-5E000BEDD66D}" type="datetimeFigureOut">
              <a:rPr lang="en-GB"/>
              <a:pPr>
                <a:defRPr/>
              </a:pPr>
              <a:t>11/07/2018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7FFC1C-D97F-42BC-821C-A7CB2DEABEFD}" type="slidenum">
              <a:rPr lang="en-GB"/>
              <a:pPr>
                <a:defRPr/>
              </a:pPr>
              <a:t>‹#›</a:t>
            </a:fld>
            <a:endParaRPr lang="en-GB"/>
          </a:p>
        </p:txBody>
      </p:sp>
    </p:spTree>
    <p:extLst>
      <p:ext uri="{BB962C8B-B14F-4D97-AF65-F5344CB8AC3E}">
        <p14:creationId xmlns:p14="http://schemas.microsoft.com/office/powerpoint/2010/main" val="161909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2038" y="1512782"/>
            <a:ext cx="3816337" cy="4278711"/>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92388" y="1512782"/>
            <a:ext cx="3816337" cy="4278711"/>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075708D-2100-4E4E-AAEF-D268D185494A}" type="datetimeFigureOut">
              <a:rPr lang="en-GB"/>
              <a:pPr>
                <a:defRPr/>
              </a:pPr>
              <a:t>11/07/2018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9E0D394-21E7-466E-846E-F68E0B2BE82B}" type="slidenum">
              <a:rPr lang="en-GB"/>
              <a:pPr>
                <a:defRPr/>
              </a:pPr>
              <a:t>‹#›</a:t>
            </a:fld>
            <a:endParaRPr lang="en-GB"/>
          </a:p>
        </p:txBody>
      </p:sp>
    </p:spTree>
    <p:extLst>
      <p:ext uri="{BB962C8B-B14F-4D97-AF65-F5344CB8AC3E}">
        <p14:creationId xmlns:p14="http://schemas.microsoft.com/office/powerpoint/2010/main" val="2490307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2" name="Picture 2" descr="P:\UAS Conference\2015-16 Conference Series\Logo\New design\UAS Conf NEW small.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34101" y="178883"/>
            <a:ext cx="468528" cy="4685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77241"/>
            <a:ext cx="8640763" cy="570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 id="2147483667"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65107" y="125543"/>
            <a:ext cx="1521068" cy="468528"/>
          </a:xfrm>
          <a:prstGeom prst="rect">
            <a:avLst/>
          </a:prstGeom>
        </p:spPr>
      </p:pic>
      <p:sp>
        <p:nvSpPr>
          <p:cNvPr id="12" name="Rectangle 11"/>
          <p:cNvSpPr>
            <a:spLocks noChangeArrowheads="1"/>
          </p:cNvSpPr>
          <p:nvPr userDrawn="1"/>
        </p:nvSpPr>
        <p:spPr bwMode="auto">
          <a:xfrm>
            <a:off x="-1" y="746760"/>
            <a:ext cx="8640763" cy="5736589"/>
          </a:xfrm>
          <a:prstGeom prst="rect">
            <a:avLst/>
          </a:prstGeom>
          <a:solidFill>
            <a:schemeClr val="accent1">
              <a:lumMod val="20000"/>
              <a:lumOff val="80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rgbClr val="002060"/>
              </a:solidFill>
              <a:latin typeface="+mn-lt"/>
              <a:ea typeface="+mn-ea"/>
              <a:cs typeface="+mn-cs"/>
            </a:endParaRPr>
          </a:p>
        </p:txBody>
      </p:sp>
      <p:pic>
        <p:nvPicPr>
          <p:cNvPr id="3074" name="Picture 2" descr="P:\UAS Conference\2015-16 Conference Series\Logo\New design\UAS Conf NEW small.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40036" y="125542"/>
            <a:ext cx="468529" cy="46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E4C6F">
                <a:alpha val="65000"/>
              </a:srgb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32038" y="259635"/>
            <a:ext cx="7776687" cy="10805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32038" y="1512782"/>
            <a:ext cx="7776687" cy="42787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32038" y="6009106"/>
            <a:ext cx="2016178" cy="345178"/>
          </a:xfrm>
          <a:prstGeom prst="rect">
            <a:avLst/>
          </a:prstGeom>
        </p:spPr>
        <p:txBody>
          <a:bodyPr vert="horz" wrap="square" lIns="91440" tIns="45720" rIns="91440" bIns="45720" numCol="1" anchor="ctr" anchorCtr="0" compatLnSpc="1">
            <a:prstTxWarp prst="textNoShape">
              <a:avLst/>
            </a:prstTxWarp>
          </a:bodyPr>
          <a:lstStyle>
            <a:lvl1pPr>
              <a:defRPr sz="1134">
                <a:solidFill>
                  <a:srgbClr val="898989"/>
                </a:solidFill>
                <a:latin typeface="Calibri" pitchFamily="34" charset="0"/>
              </a:defRPr>
            </a:lvl1pPr>
          </a:lstStyle>
          <a:p>
            <a:pPr defTabSz="864108" fontAlgn="base">
              <a:spcBef>
                <a:spcPct val="0"/>
              </a:spcBef>
              <a:spcAft>
                <a:spcPct val="0"/>
              </a:spcAft>
              <a:defRPr/>
            </a:pPr>
            <a:fld id="{60EA4C88-72B4-4356-9437-2992A22D71E2}" type="datetimeFigureOut">
              <a:rPr lang="en-GB" smtClean="0"/>
              <a:pPr defTabSz="864108" fontAlgn="base">
                <a:spcBef>
                  <a:spcPct val="0"/>
                </a:spcBef>
                <a:spcAft>
                  <a:spcPct val="0"/>
                </a:spcAft>
                <a:defRPr/>
              </a:pPr>
              <a:t>11/07/2018</a:t>
            </a:fld>
            <a:endParaRPr lang="en-GB"/>
          </a:p>
        </p:txBody>
      </p:sp>
      <p:sp>
        <p:nvSpPr>
          <p:cNvPr id="5" name="Footer Placeholder 4"/>
          <p:cNvSpPr>
            <a:spLocks noGrp="1"/>
          </p:cNvSpPr>
          <p:nvPr>
            <p:ph type="ftr" sz="quarter" idx="3"/>
          </p:nvPr>
        </p:nvSpPr>
        <p:spPr>
          <a:xfrm>
            <a:off x="2952261" y="6009106"/>
            <a:ext cx="2736242" cy="345178"/>
          </a:xfrm>
          <a:prstGeom prst="rect">
            <a:avLst/>
          </a:prstGeom>
        </p:spPr>
        <p:txBody>
          <a:bodyPr vert="horz" wrap="square" lIns="91440" tIns="45720" rIns="91440" bIns="45720" numCol="1" anchor="ctr" anchorCtr="0" compatLnSpc="1">
            <a:prstTxWarp prst="textNoShape">
              <a:avLst/>
            </a:prstTxWarp>
          </a:bodyPr>
          <a:lstStyle>
            <a:lvl1pPr algn="ctr">
              <a:defRPr sz="1134">
                <a:solidFill>
                  <a:srgbClr val="898989"/>
                </a:solidFill>
                <a:latin typeface="Calibri" pitchFamily="34" charset="0"/>
              </a:defRPr>
            </a:lvl1pPr>
          </a:lstStyle>
          <a:p>
            <a:pPr defTabSz="864108" fontAlgn="base">
              <a:spcBef>
                <a:spcPct val="0"/>
              </a:spcBef>
              <a:spcAft>
                <a:spcPct val="0"/>
              </a:spcAft>
              <a:defRPr/>
            </a:pPr>
            <a:endParaRPr lang="en-GB"/>
          </a:p>
        </p:txBody>
      </p:sp>
      <p:sp>
        <p:nvSpPr>
          <p:cNvPr id="6" name="Slide Number Placeholder 5"/>
          <p:cNvSpPr>
            <a:spLocks noGrp="1"/>
          </p:cNvSpPr>
          <p:nvPr>
            <p:ph type="sldNum" sz="quarter" idx="4"/>
          </p:nvPr>
        </p:nvSpPr>
        <p:spPr>
          <a:xfrm>
            <a:off x="6192547" y="6009106"/>
            <a:ext cx="2016178" cy="345178"/>
          </a:xfrm>
          <a:prstGeom prst="rect">
            <a:avLst/>
          </a:prstGeom>
        </p:spPr>
        <p:txBody>
          <a:bodyPr vert="horz" wrap="square" lIns="91440" tIns="45720" rIns="91440" bIns="45720" numCol="1" anchor="ctr" anchorCtr="0" compatLnSpc="1">
            <a:prstTxWarp prst="textNoShape">
              <a:avLst/>
            </a:prstTxWarp>
          </a:bodyPr>
          <a:lstStyle>
            <a:lvl1pPr algn="r">
              <a:defRPr sz="1134">
                <a:solidFill>
                  <a:srgbClr val="898989"/>
                </a:solidFill>
                <a:latin typeface="Calibri" pitchFamily="34" charset="0"/>
              </a:defRPr>
            </a:lvl1pPr>
          </a:lstStyle>
          <a:p>
            <a:pPr defTabSz="864108" fontAlgn="base">
              <a:spcBef>
                <a:spcPct val="0"/>
              </a:spcBef>
              <a:spcAft>
                <a:spcPct val="0"/>
              </a:spcAft>
              <a:defRPr/>
            </a:pPr>
            <a:fld id="{94960E11-9F0D-4972-895B-F1C9C109FC7D}" type="slidenum">
              <a:rPr lang="en-GB" smtClean="0"/>
              <a:pPr defTabSz="864108" fontAlgn="base">
                <a:spcBef>
                  <a:spcPct val="0"/>
                </a:spcBef>
                <a:spcAft>
                  <a:spcPct val="0"/>
                </a:spcAft>
                <a:defRPr/>
              </a:pPr>
              <a:t>‹#›</a:t>
            </a:fld>
            <a:endParaRPr lang="en-GB"/>
          </a:p>
        </p:txBody>
      </p:sp>
      <p:pic>
        <p:nvPicPr>
          <p:cNvPr id="1031" name="Picture 6" descr="OAOBannerPPT.jpg"/>
          <p:cNvPicPr>
            <a:picLocks noChangeAspect="1"/>
          </p:cNvPicPr>
          <p:nvPr userDrawn="1"/>
        </p:nvPicPr>
        <p:blipFill>
          <a:blip r:embed="rId14" cstate="print"/>
          <a:srcRect/>
          <a:stretch>
            <a:fillRect/>
          </a:stretch>
        </p:blipFill>
        <p:spPr bwMode="auto">
          <a:xfrm>
            <a:off x="114010" y="109558"/>
            <a:ext cx="8424744" cy="1226133"/>
          </a:xfrm>
          <a:prstGeom prst="rect">
            <a:avLst/>
          </a:prstGeom>
          <a:noFill/>
          <a:ln w="9525">
            <a:noFill/>
            <a:miter lim="800000"/>
            <a:headEnd/>
            <a:tailEnd/>
          </a:ln>
        </p:spPr>
      </p:pic>
    </p:spTree>
    <p:extLst>
      <p:ext uri="{BB962C8B-B14F-4D97-AF65-F5344CB8AC3E}">
        <p14:creationId xmlns:p14="http://schemas.microsoft.com/office/powerpoint/2010/main" val="24063833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ctr" rtl="0" eaLnBrk="0" fontAlgn="base" hangingPunct="0">
        <a:spcBef>
          <a:spcPct val="0"/>
        </a:spcBef>
        <a:spcAft>
          <a:spcPct val="0"/>
        </a:spcAft>
        <a:defRPr sz="4158" kern="1200">
          <a:solidFill>
            <a:schemeClr val="tx1"/>
          </a:solidFill>
          <a:latin typeface="+mj-lt"/>
          <a:ea typeface="+mj-ea"/>
          <a:cs typeface="+mj-cs"/>
        </a:defRPr>
      </a:lvl1pPr>
      <a:lvl2pPr algn="ctr" rtl="0" eaLnBrk="0" fontAlgn="base" hangingPunct="0">
        <a:spcBef>
          <a:spcPct val="0"/>
        </a:spcBef>
        <a:spcAft>
          <a:spcPct val="0"/>
        </a:spcAft>
        <a:defRPr sz="4158">
          <a:solidFill>
            <a:schemeClr val="tx1"/>
          </a:solidFill>
          <a:latin typeface="Calibri" pitchFamily="34" charset="0"/>
        </a:defRPr>
      </a:lvl2pPr>
      <a:lvl3pPr algn="ctr" rtl="0" eaLnBrk="0" fontAlgn="base" hangingPunct="0">
        <a:spcBef>
          <a:spcPct val="0"/>
        </a:spcBef>
        <a:spcAft>
          <a:spcPct val="0"/>
        </a:spcAft>
        <a:defRPr sz="4158">
          <a:solidFill>
            <a:schemeClr val="tx1"/>
          </a:solidFill>
          <a:latin typeface="Calibri" pitchFamily="34" charset="0"/>
        </a:defRPr>
      </a:lvl3pPr>
      <a:lvl4pPr algn="ctr" rtl="0" eaLnBrk="0" fontAlgn="base" hangingPunct="0">
        <a:spcBef>
          <a:spcPct val="0"/>
        </a:spcBef>
        <a:spcAft>
          <a:spcPct val="0"/>
        </a:spcAft>
        <a:defRPr sz="4158">
          <a:solidFill>
            <a:schemeClr val="tx1"/>
          </a:solidFill>
          <a:latin typeface="Calibri" pitchFamily="34" charset="0"/>
        </a:defRPr>
      </a:lvl4pPr>
      <a:lvl5pPr algn="ctr" rtl="0" eaLnBrk="0" fontAlgn="base" hangingPunct="0">
        <a:spcBef>
          <a:spcPct val="0"/>
        </a:spcBef>
        <a:spcAft>
          <a:spcPct val="0"/>
        </a:spcAft>
        <a:defRPr sz="4158">
          <a:solidFill>
            <a:schemeClr val="tx1"/>
          </a:solidFill>
          <a:latin typeface="Calibri" pitchFamily="34" charset="0"/>
        </a:defRPr>
      </a:lvl5pPr>
      <a:lvl6pPr marL="432054" algn="ctr" rtl="0" fontAlgn="base">
        <a:spcBef>
          <a:spcPct val="0"/>
        </a:spcBef>
        <a:spcAft>
          <a:spcPct val="0"/>
        </a:spcAft>
        <a:defRPr sz="4158">
          <a:solidFill>
            <a:schemeClr val="tx1"/>
          </a:solidFill>
          <a:latin typeface="Calibri" pitchFamily="34" charset="0"/>
        </a:defRPr>
      </a:lvl6pPr>
      <a:lvl7pPr marL="864108" algn="ctr" rtl="0" fontAlgn="base">
        <a:spcBef>
          <a:spcPct val="0"/>
        </a:spcBef>
        <a:spcAft>
          <a:spcPct val="0"/>
        </a:spcAft>
        <a:defRPr sz="4158">
          <a:solidFill>
            <a:schemeClr val="tx1"/>
          </a:solidFill>
          <a:latin typeface="Calibri" pitchFamily="34" charset="0"/>
        </a:defRPr>
      </a:lvl7pPr>
      <a:lvl8pPr marL="1296162" algn="ctr" rtl="0" fontAlgn="base">
        <a:spcBef>
          <a:spcPct val="0"/>
        </a:spcBef>
        <a:spcAft>
          <a:spcPct val="0"/>
        </a:spcAft>
        <a:defRPr sz="4158">
          <a:solidFill>
            <a:schemeClr val="tx1"/>
          </a:solidFill>
          <a:latin typeface="Calibri" pitchFamily="34" charset="0"/>
        </a:defRPr>
      </a:lvl8pPr>
      <a:lvl9pPr marL="1728216" algn="ctr" rtl="0" fontAlgn="base">
        <a:spcBef>
          <a:spcPct val="0"/>
        </a:spcBef>
        <a:spcAft>
          <a:spcPct val="0"/>
        </a:spcAft>
        <a:defRPr sz="4158">
          <a:solidFill>
            <a:schemeClr val="tx1"/>
          </a:solidFill>
          <a:latin typeface="Calibri" pitchFamily="34" charset="0"/>
        </a:defRPr>
      </a:lvl9pPr>
    </p:titleStyle>
    <p:bodyStyle>
      <a:lvl1pPr marL="324041" indent="-324041" algn="l" rtl="0" eaLnBrk="0" fontAlgn="base" hangingPunct="0">
        <a:spcBef>
          <a:spcPct val="20000"/>
        </a:spcBef>
        <a:spcAft>
          <a:spcPct val="0"/>
        </a:spcAft>
        <a:buFont typeface="Arial" pitchFamily="34" charset="0"/>
        <a:buChar char="•"/>
        <a:defRPr sz="3024" kern="1200">
          <a:solidFill>
            <a:schemeClr val="tx1"/>
          </a:solidFill>
          <a:latin typeface="+mn-lt"/>
          <a:ea typeface="+mn-ea"/>
          <a:cs typeface="+mn-cs"/>
        </a:defRPr>
      </a:lvl1pPr>
      <a:lvl2pPr marL="702088" indent="-270034" algn="l" rtl="0" eaLnBrk="0" fontAlgn="base" hangingPunct="0">
        <a:spcBef>
          <a:spcPct val="20000"/>
        </a:spcBef>
        <a:spcAft>
          <a:spcPct val="0"/>
        </a:spcAft>
        <a:buFont typeface="Arial" pitchFamily="34" charset="0"/>
        <a:buChar char="–"/>
        <a:defRPr sz="2646" kern="1200">
          <a:solidFill>
            <a:schemeClr val="tx1"/>
          </a:solidFill>
          <a:latin typeface="+mn-lt"/>
          <a:ea typeface="+mn-ea"/>
          <a:cs typeface="+mn-cs"/>
        </a:defRPr>
      </a:lvl2pPr>
      <a:lvl3pPr marL="1080135" indent="-216027" algn="l" rtl="0" eaLnBrk="0" fontAlgn="base" hangingPunct="0">
        <a:spcBef>
          <a:spcPct val="20000"/>
        </a:spcBef>
        <a:spcAft>
          <a:spcPct val="0"/>
        </a:spcAft>
        <a:buFont typeface="Arial" pitchFamily="34" charset="0"/>
        <a:buChar char="•"/>
        <a:defRPr sz="2268" kern="1200">
          <a:solidFill>
            <a:schemeClr val="tx1"/>
          </a:solidFill>
          <a:latin typeface="+mn-lt"/>
          <a:ea typeface="+mn-ea"/>
          <a:cs typeface="+mn-cs"/>
        </a:defRPr>
      </a:lvl3pPr>
      <a:lvl4pPr marL="1512189" indent="-216027" algn="l" rtl="0" eaLnBrk="0" fontAlgn="base" hangingPunct="0">
        <a:spcBef>
          <a:spcPct val="20000"/>
        </a:spcBef>
        <a:spcAft>
          <a:spcPct val="0"/>
        </a:spcAft>
        <a:buFont typeface="Arial" pitchFamily="34" charset="0"/>
        <a:buChar char="–"/>
        <a:defRPr sz="1890" kern="1200">
          <a:solidFill>
            <a:schemeClr val="tx1"/>
          </a:solidFill>
          <a:latin typeface="+mn-lt"/>
          <a:ea typeface="+mn-ea"/>
          <a:cs typeface="+mn-cs"/>
        </a:defRPr>
      </a:lvl4pPr>
      <a:lvl5pPr marL="1944243" indent="-216027" algn="l" rtl="0" eaLnBrk="0" fontAlgn="base" hangingPunct="0">
        <a:spcBef>
          <a:spcPct val="20000"/>
        </a:spcBef>
        <a:spcAft>
          <a:spcPct val="0"/>
        </a:spcAft>
        <a:buFont typeface="Arial" pitchFamily="34" charset="0"/>
        <a:buChar char="»"/>
        <a:defRPr sz="1890" kern="1200">
          <a:solidFill>
            <a:schemeClr val="tx1"/>
          </a:solidFill>
          <a:latin typeface="+mn-lt"/>
          <a:ea typeface="+mn-ea"/>
          <a:cs typeface="+mn-cs"/>
        </a:defRPr>
      </a:lvl5pPr>
      <a:lvl6pPr marL="2376297" indent="-216027" algn="l" defTabSz="864108"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351" indent="-216027" algn="l" defTabSz="864108"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405" indent="-216027" algn="l" defTabSz="864108"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459" indent="-216027" algn="l" defTabSz="864108"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ora.ox.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ox.libguides.com/orcid"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hyperlink" Target="http://openaccess.ox.ac.uk/faq-next-ref/" TargetMode="External"/><Relationship Id="rId3" Type="http://schemas.openxmlformats.org/officeDocument/2006/relationships/hyperlink" Target="http://openaccess.ox.ac.uk/" TargetMode="External"/><Relationship Id="rId7" Type="http://schemas.openxmlformats.org/officeDocument/2006/relationships/hyperlink" Target="mailto:apc@bodleian.ox.ac.uk"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mailto:ora@bodleian.ox.ac.uk" TargetMode="External"/><Relationship Id="rId5" Type="http://schemas.openxmlformats.org/officeDocument/2006/relationships/hyperlink" Target="mailto:symplectic@admin.ox.ac.uk" TargetMode="External"/><Relationship Id="rId4" Type="http://schemas.openxmlformats.org/officeDocument/2006/relationships/hyperlink" Target="mailto:openaccess@bodleian.ox.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9794" y="1093561"/>
            <a:ext cx="5968542" cy="2368096"/>
          </a:xfrm>
          <a:prstGeom prst="rect">
            <a:avLst/>
          </a:prstGeom>
          <a:solidFill>
            <a:srgbClr val="00B0F0">
              <a:alpha val="41000"/>
            </a:srgb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 name="TextBox 2"/>
          <p:cNvSpPr txBox="1"/>
          <p:nvPr/>
        </p:nvSpPr>
        <p:spPr>
          <a:xfrm>
            <a:off x="309794" y="1093561"/>
            <a:ext cx="5939948" cy="2893100"/>
          </a:xfrm>
          <a:prstGeom prst="rect">
            <a:avLst/>
          </a:prstGeom>
          <a:noFill/>
        </p:spPr>
        <p:txBody>
          <a:bodyPr wrap="square" rtlCol="0">
            <a:spAutoFit/>
          </a:bodyPr>
          <a:lstStyle/>
          <a:p>
            <a:r>
              <a:rPr lang="en-GB" altLang="en-US" sz="4000" dirty="0">
                <a:solidFill>
                  <a:schemeClr val="bg1"/>
                </a:solidFill>
              </a:rPr>
              <a:t>Open Access </a:t>
            </a:r>
            <a:r>
              <a:rPr lang="en-GB" altLang="en-US" sz="4000" dirty="0" smtClean="0">
                <a:solidFill>
                  <a:schemeClr val="bg1"/>
                </a:solidFill>
              </a:rPr>
              <a:t>&amp; Act </a:t>
            </a:r>
            <a:r>
              <a:rPr lang="en-GB" altLang="en-US" sz="4000" dirty="0">
                <a:solidFill>
                  <a:schemeClr val="bg1"/>
                </a:solidFill>
              </a:rPr>
              <a:t>on </a:t>
            </a:r>
            <a:r>
              <a:rPr lang="en-GB" altLang="en-US" sz="4000" dirty="0" smtClean="0">
                <a:solidFill>
                  <a:schemeClr val="bg1"/>
                </a:solidFill>
              </a:rPr>
              <a:t>Acceptance</a:t>
            </a:r>
          </a:p>
          <a:p>
            <a:endParaRPr lang="en-US" sz="1400" dirty="0" smtClean="0">
              <a:solidFill>
                <a:schemeClr val="bg1"/>
              </a:solidFill>
              <a:latin typeface="FoundrySterling-Book"/>
            </a:endParaRPr>
          </a:p>
          <a:p>
            <a:r>
              <a:rPr lang="en-US" sz="2800" b="1" dirty="0" smtClean="0">
                <a:solidFill>
                  <a:schemeClr val="bg1"/>
                </a:solidFill>
                <a:latin typeface="FoundrySterling-Book"/>
              </a:rPr>
              <a:t>Juliet Ralph </a:t>
            </a:r>
            <a:endParaRPr lang="en-US" sz="2800" b="1" dirty="0">
              <a:solidFill>
                <a:schemeClr val="bg1"/>
              </a:solidFill>
              <a:latin typeface="FoundrySterling-Book"/>
            </a:endParaRPr>
          </a:p>
          <a:p>
            <a:r>
              <a:rPr lang="en-US" sz="2800" b="1" dirty="0" smtClean="0">
                <a:solidFill>
                  <a:schemeClr val="bg1"/>
                </a:solidFill>
                <a:latin typeface="FoundrySterling-Book"/>
              </a:rPr>
              <a:t>Bodleian Libraries</a:t>
            </a:r>
          </a:p>
          <a:p>
            <a:endParaRPr lang="en-US" sz="1400" dirty="0">
              <a:solidFill>
                <a:schemeClr val="bg1"/>
              </a:solidFill>
              <a:latin typeface="FoundrySterling-Book"/>
            </a:endParaRPr>
          </a:p>
          <a:p>
            <a:r>
              <a:rPr lang="en-US" sz="1800" dirty="0" smtClean="0">
                <a:solidFill>
                  <a:schemeClr val="bg1"/>
                </a:solidFill>
                <a:latin typeface="FoundrySterling-Book"/>
              </a:rPr>
              <a:t>2018</a:t>
            </a:r>
          </a:p>
        </p:txBody>
      </p:sp>
    </p:spTree>
    <p:extLst>
      <p:ext uri="{BB962C8B-B14F-4D97-AF65-F5344CB8AC3E}">
        <p14:creationId xmlns:p14="http://schemas.microsoft.com/office/powerpoint/2010/main" val="422592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78" t="17152" r="25422" b="15885"/>
          <a:stretch/>
        </p:blipFill>
        <p:spPr bwMode="auto">
          <a:xfrm>
            <a:off x="-1" y="-27444"/>
            <a:ext cx="8640763" cy="650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64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8640763" cy="6483350"/>
          </a:xfrm>
          <a:prstGeom prst="rect">
            <a:avLst/>
          </a:prstGeom>
        </p:spPr>
      </p:pic>
      <p:sp>
        <p:nvSpPr>
          <p:cNvPr id="5" name="Rounded Rectangle 4"/>
          <p:cNvSpPr/>
          <p:nvPr/>
        </p:nvSpPr>
        <p:spPr>
          <a:xfrm>
            <a:off x="3895595" y="5436296"/>
            <a:ext cx="4635410" cy="935452"/>
          </a:xfrm>
          <a:prstGeom prst="roundRect">
            <a:avLst/>
          </a:prstGeom>
        </p:spPr>
        <p:style>
          <a:lnRef idx="2">
            <a:schemeClr val="accent1"/>
          </a:lnRef>
          <a:fillRef idx="1">
            <a:schemeClr val="lt1"/>
          </a:fillRef>
          <a:effectRef idx="0">
            <a:schemeClr val="accent1"/>
          </a:effectRef>
          <a:fontRef idx="minor">
            <a:schemeClr val="dk1"/>
          </a:fontRef>
        </p:style>
        <p:txBody>
          <a:bodyPr lIns="91420" tIns="45710" rIns="91420" bIns="45710" rtlCol="0" anchor="ctr"/>
          <a:lstStyle/>
          <a:p>
            <a:pPr algn="ctr"/>
            <a:r>
              <a:rPr lang="en-GB" sz="4158" dirty="0" smtClean="0">
                <a:hlinkClick r:id="rId4"/>
              </a:rPr>
              <a:t>https://</a:t>
            </a:r>
            <a:r>
              <a:rPr lang="en-GB" sz="4158" dirty="0">
                <a:hlinkClick r:id="rId4"/>
              </a:rPr>
              <a:t>ora.ox.ac.uk</a:t>
            </a:r>
            <a:endParaRPr lang="en-GB" sz="4158" dirty="0"/>
          </a:p>
        </p:txBody>
      </p:sp>
    </p:spTree>
    <p:extLst>
      <p:ext uri="{BB962C8B-B14F-4D97-AF65-F5344CB8AC3E}">
        <p14:creationId xmlns:p14="http://schemas.microsoft.com/office/powerpoint/2010/main" val="401043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36156" y="747186"/>
            <a:ext cx="7344649" cy="883956"/>
          </a:xfrm>
        </p:spPr>
        <p:txBody>
          <a:bodyPr/>
          <a:lstStyle/>
          <a:p>
            <a:pPr algn="l" eaLnBrk="1" hangingPunct="1"/>
            <a:r>
              <a:rPr lang="en-GB" altLang="en-US" sz="4000" b="1" dirty="0" smtClean="0"/>
              <a:t>Open Access</a:t>
            </a:r>
            <a:r>
              <a:rPr lang="en-GB" altLang="en-US" sz="4000" dirty="0" smtClean="0"/>
              <a:t> </a:t>
            </a:r>
            <a:r>
              <a:rPr lang="en-GB" altLang="en-US" sz="4000" b="1" dirty="0" smtClean="0"/>
              <a:t>&amp; next REF</a:t>
            </a:r>
          </a:p>
        </p:txBody>
      </p:sp>
      <p:sp>
        <p:nvSpPr>
          <p:cNvPr id="4099" name="Content Placeholder 2"/>
          <p:cNvSpPr>
            <a:spLocks noGrp="1"/>
          </p:cNvSpPr>
          <p:nvPr>
            <p:ph idx="1"/>
          </p:nvPr>
        </p:nvSpPr>
        <p:spPr>
          <a:xfrm>
            <a:off x="150313" y="1597574"/>
            <a:ext cx="7716032" cy="4074381"/>
          </a:xfrm>
        </p:spPr>
        <p:txBody>
          <a:bodyPr/>
          <a:lstStyle/>
          <a:p>
            <a:pPr marL="0" indent="0" eaLnBrk="1" hangingPunct="1">
              <a:buNone/>
            </a:pPr>
            <a:r>
              <a:rPr lang="en-GB" altLang="en-US" sz="2800" b="1" i="1" dirty="0" smtClean="0"/>
              <a:t>REF2021 policy</a:t>
            </a:r>
            <a:endParaRPr lang="en-GB" altLang="en-US" sz="2800" i="1" dirty="0"/>
          </a:p>
          <a:p>
            <a:r>
              <a:rPr lang="en-GB" altLang="en-US" sz="2800" dirty="0" smtClean="0"/>
              <a:t>What? Journal articles &amp; conference papers </a:t>
            </a:r>
            <a:r>
              <a:rPr lang="en-GB" altLang="en-US" sz="2800" dirty="0"/>
              <a:t>(with </a:t>
            </a:r>
            <a:r>
              <a:rPr lang="en-GB" altLang="en-US" sz="2800" dirty="0" smtClean="0"/>
              <a:t>ISSN) accepted since 1 </a:t>
            </a:r>
            <a:r>
              <a:rPr lang="en-GB" altLang="en-US" sz="2800" dirty="0"/>
              <a:t>A</a:t>
            </a:r>
            <a:r>
              <a:rPr lang="en-GB" altLang="en-US" sz="2800" dirty="0" smtClean="0"/>
              <a:t>pril 2016 </a:t>
            </a:r>
          </a:p>
          <a:p>
            <a:r>
              <a:rPr lang="en-GB" altLang="en-US" sz="2800" dirty="0" smtClean="0"/>
              <a:t>Where? deposit the ‘Author </a:t>
            </a:r>
            <a:r>
              <a:rPr lang="en-GB" altLang="en-US" sz="2800" dirty="0"/>
              <a:t>A</a:t>
            </a:r>
            <a:r>
              <a:rPr lang="en-GB" altLang="en-US" sz="2800" dirty="0" smtClean="0"/>
              <a:t>ccepted Manuscript</a:t>
            </a:r>
            <a:r>
              <a:rPr lang="en-GB" altLang="en-US" sz="2800" dirty="0"/>
              <a:t>' (AAM) into ORA via Symplectic </a:t>
            </a:r>
            <a:endParaRPr lang="en-GB" altLang="en-US" sz="2800" dirty="0" smtClean="0"/>
          </a:p>
          <a:p>
            <a:r>
              <a:rPr lang="en-GB" altLang="en-US" sz="2800" dirty="0" smtClean="0"/>
              <a:t>When? </a:t>
            </a:r>
            <a:r>
              <a:rPr lang="en-GB" altLang="en-US" sz="2800" dirty="0"/>
              <a:t>within 3</a:t>
            </a:r>
            <a:r>
              <a:rPr lang="en-GB" altLang="en-US" sz="2800" dirty="0" smtClean="0"/>
              <a:t> </a:t>
            </a:r>
            <a:r>
              <a:rPr lang="en-GB" altLang="en-US" sz="2800" dirty="0"/>
              <a:t>months </a:t>
            </a:r>
            <a:r>
              <a:rPr lang="en-GB" altLang="en-US" sz="2800" dirty="0" smtClean="0"/>
              <a:t>of acceptance date</a:t>
            </a:r>
            <a:endParaRPr lang="en-GB" altLang="en-US" sz="28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326" y="5671956"/>
            <a:ext cx="2007292" cy="67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5514"/>
            <a:ext cx="8640763" cy="931619"/>
          </a:xfrm>
          <a:prstGeom prst="rect">
            <a:avLst/>
          </a:prstGeom>
        </p:spPr>
      </p:pic>
    </p:spTree>
    <p:extLst>
      <p:ext uri="{BB962C8B-B14F-4D97-AF65-F5344CB8AC3E}">
        <p14:creationId xmlns:p14="http://schemas.microsoft.com/office/powerpoint/2010/main" val="1639487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What do I need to get started</a:t>
            </a:r>
            <a:endParaRPr lang="en-GB" sz="4000" b="1" dirty="0"/>
          </a:p>
        </p:txBody>
      </p:sp>
      <p:sp>
        <p:nvSpPr>
          <p:cNvPr id="3" name="Content Placeholder 2"/>
          <p:cNvSpPr>
            <a:spLocks noGrp="1"/>
          </p:cNvSpPr>
          <p:nvPr>
            <p:ph idx="1"/>
          </p:nvPr>
        </p:nvSpPr>
        <p:spPr/>
        <p:txBody>
          <a:bodyPr/>
          <a:lstStyle/>
          <a:p>
            <a:pPr marL="0" indent="0">
              <a:buNone/>
            </a:pPr>
            <a:r>
              <a:rPr lang="en-GB" dirty="0" smtClean="0"/>
              <a:t>1.Symplectic account 	</a:t>
            </a:r>
          </a:p>
          <a:p>
            <a:pPr marL="0" indent="0">
              <a:buNone/>
            </a:pPr>
            <a:r>
              <a:rPr lang="en-GB" dirty="0" smtClean="0"/>
              <a:t>2.AAM and Date of Acceptance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690" y="2915247"/>
            <a:ext cx="6964867" cy="3464756"/>
          </a:xfrm>
          <a:prstGeom prst="rect">
            <a:avLst/>
          </a:prstGeom>
        </p:spPr>
      </p:pic>
    </p:spTree>
    <p:extLst>
      <p:ext uri="{BB962C8B-B14F-4D97-AF65-F5344CB8AC3E}">
        <p14:creationId xmlns:p14="http://schemas.microsoft.com/office/powerpoint/2010/main" val="111138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52" y="1398779"/>
            <a:ext cx="4474852" cy="12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nvPr/>
        </p:nvPicPr>
        <p:blipFill>
          <a:blip r:embed="rId4"/>
          <a:stretch>
            <a:fillRect/>
          </a:stretch>
        </p:blipFill>
        <p:spPr>
          <a:xfrm>
            <a:off x="126251" y="1744684"/>
            <a:ext cx="8344878" cy="449097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13" y="1050328"/>
            <a:ext cx="7808417" cy="3960519"/>
          </a:xfrm>
          <a:prstGeom prst="rect">
            <a:avLst/>
          </a:prstGeom>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723" y="2357089"/>
            <a:ext cx="7778749" cy="155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7"/>
          <a:stretch>
            <a:fillRect/>
          </a:stretch>
        </p:blipFill>
        <p:spPr>
          <a:xfrm>
            <a:off x="1153840" y="179648"/>
            <a:ext cx="6360566" cy="5998637"/>
          </a:xfrm>
          <a:prstGeom prst="rect">
            <a:avLst/>
          </a:prstGeom>
        </p:spPr>
      </p:pic>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795" y="2041687"/>
            <a:ext cx="7776686" cy="414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3"/>
          <p:cNvPicPr>
            <a:picLocks/>
          </p:cNvPicPr>
          <p:nvPr/>
        </p:nvPicPr>
        <p:blipFill>
          <a:blip r:embed="rId9"/>
          <a:stretch>
            <a:fillRect/>
          </a:stretch>
        </p:blipFill>
        <p:spPr>
          <a:xfrm>
            <a:off x="3315411" y="1132279"/>
            <a:ext cx="4674550" cy="523410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8137" y="2729449"/>
            <a:ext cx="2883307" cy="1539350"/>
          </a:xfrm>
          <a:prstGeom prst="rect">
            <a:avLst/>
          </a:prstGeom>
        </p:spPr>
      </p:pic>
    </p:spTree>
    <p:extLst>
      <p:ext uri="{BB962C8B-B14F-4D97-AF65-F5344CB8AC3E}">
        <p14:creationId xmlns:p14="http://schemas.microsoft.com/office/powerpoint/2010/main" val="39882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44" y="916609"/>
            <a:ext cx="7344649" cy="883956"/>
          </a:xfrm>
        </p:spPr>
        <p:txBody>
          <a:bodyPr/>
          <a:lstStyle/>
          <a:p>
            <a:r>
              <a:rPr lang="en-GB" sz="4000" b="1" dirty="0" smtClean="0"/>
              <a:t>Oxford’s Open Access Service</a:t>
            </a:r>
            <a:endParaRPr lang="en-GB" sz="4000" b="1" dirty="0"/>
          </a:p>
        </p:txBody>
      </p:sp>
      <p:sp>
        <p:nvSpPr>
          <p:cNvPr id="3" name="Content Placeholder 2"/>
          <p:cNvSpPr>
            <a:spLocks noGrp="1"/>
          </p:cNvSpPr>
          <p:nvPr>
            <p:ph idx="1"/>
          </p:nvPr>
        </p:nvSpPr>
        <p:spPr>
          <a:xfrm>
            <a:off x="159488" y="2938332"/>
            <a:ext cx="5991930" cy="2957183"/>
          </a:xfrm>
        </p:spPr>
        <p:txBody>
          <a:bodyPr/>
          <a:lstStyle/>
          <a:p>
            <a:r>
              <a:rPr lang="en-GB" dirty="0" smtClean="0"/>
              <a:t>Bodleian team check copyright &amp; licensing, create ORA record and release full-text after embargo</a:t>
            </a:r>
          </a:p>
          <a:p>
            <a:r>
              <a:rPr lang="en-GB" dirty="0" smtClean="0"/>
              <a:t>Help with other funder policies</a:t>
            </a:r>
          </a:p>
          <a:p>
            <a:r>
              <a:rPr lang="en-GB" dirty="0" smtClean="0"/>
              <a:t>Payment service for Open Access costs (RCUK &amp; Wellcome/COAF).</a:t>
            </a:r>
          </a:p>
          <a:p>
            <a:endParaRPr lang="en-GB" dirty="0"/>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556" y="3399445"/>
            <a:ext cx="2045266" cy="2034956"/>
          </a:xfrm>
          <a:prstGeom prst="rect">
            <a:avLst/>
          </a:prstGeom>
        </p:spPr>
      </p:pic>
      <p:sp>
        <p:nvSpPr>
          <p:cNvPr id="6" name="Rounded Rectangle 5"/>
          <p:cNvSpPr/>
          <p:nvPr/>
        </p:nvSpPr>
        <p:spPr>
          <a:xfrm>
            <a:off x="159488" y="1949420"/>
            <a:ext cx="8229600" cy="75013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smtClean="0"/>
              <a:t>You deposit, we’ll take care of the rest</a:t>
            </a:r>
            <a:endParaRPr lang="en-GB" sz="3600" b="1" dirty="0"/>
          </a:p>
        </p:txBody>
      </p:sp>
    </p:spTree>
    <p:extLst>
      <p:ext uri="{BB962C8B-B14F-4D97-AF65-F5344CB8AC3E}">
        <p14:creationId xmlns:p14="http://schemas.microsoft.com/office/powerpoint/2010/main" val="41765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34628" y="647683"/>
            <a:ext cx="2423678" cy="855359"/>
          </a:xfrm>
          <a:prstGeom prst="rect">
            <a:avLst/>
          </a:prstGeom>
          <a:noFill/>
          <a:ln>
            <a:noFill/>
          </a:ln>
        </p:spPr>
      </p:pic>
      <p:pic>
        <p:nvPicPr>
          <p:cNvPr id="6" name="Picture 5" descr="ox_small_cmyk_pos"/>
          <p:cNvPicPr/>
          <p:nvPr/>
        </p:nvPicPr>
        <p:blipFill>
          <a:blip r:embed="rId4">
            <a:extLst>
              <a:ext uri="{28A0092B-C50C-407E-A947-70E740481C1C}">
                <a14:useLocalDpi xmlns:a14="http://schemas.microsoft.com/office/drawing/2010/main" val="0"/>
              </a:ext>
            </a:extLst>
          </a:blip>
          <a:srcRect/>
          <a:stretch>
            <a:fillRect/>
          </a:stretch>
        </p:blipFill>
        <p:spPr bwMode="auto">
          <a:xfrm>
            <a:off x="6953221" y="559789"/>
            <a:ext cx="1177825" cy="1263970"/>
          </a:xfrm>
          <a:prstGeom prst="rect">
            <a:avLst/>
          </a:prstGeom>
          <a:noFill/>
          <a:ln>
            <a:noFill/>
          </a:ln>
          <a:extLst/>
        </p:spPr>
      </p:pic>
      <p:sp>
        <p:nvSpPr>
          <p:cNvPr id="7" name="TextBox 6"/>
          <p:cNvSpPr txBox="1"/>
          <p:nvPr/>
        </p:nvSpPr>
        <p:spPr>
          <a:xfrm>
            <a:off x="2494285" y="559789"/>
            <a:ext cx="3523530" cy="1068355"/>
          </a:xfrm>
          <a:prstGeom prst="rect">
            <a:avLst/>
          </a:prstGeom>
          <a:noFill/>
        </p:spPr>
        <p:txBody>
          <a:bodyPr wrap="square" lIns="150609" tIns="75304" rIns="150609" bIns="75304" rtlCol="0">
            <a:spAutoFit/>
          </a:bodyPr>
          <a:lstStyle/>
          <a:p>
            <a:pPr defTabSz="864108" fontAlgn="base">
              <a:spcBef>
                <a:spcPct val="0"/>
              </a:spcBef>
              <a:spcAft>
                <a:spcPct val="0"/>
              </a:spcAft>
            </a:pPr>
            <a:r>
              <a:rPr lang="en-US" sz="5954" dirty="0">
                <a:solidFill>
                  <a:srgbClr val="4F81BD">
                    <a:lumMod val="50000"/>
                  </a:srgbClr>
                </a:solidFill>
                <a:latin typeface="Arial" pitchFamily="34" charset="0"/>
              </a:rPr>
              <a:t>at Oxford</a:t>
            </a:r>
          </a:p>
        </p:txBody>
      </p:sp>
      <p:sp>
        <p:nvSpPr>
          <p:cNvPr id="10" name="Rectangle 9"/>
          <p:cNvSpPr/>
          <p:nvPr/>
        </p:nvSpPr>
        <p:spPr>
          <a:xfrm>
            <a:off x="284080" y="1823759"/>
            <a:ext cx="8102315" cy="2653276"/>
          </a:xfrm>
          <a:prstGeom prst="rect">
            <a:avLst/>
          </a:prstGeom>
        </p:spPr>
        <p:txBody>
          <a:bodyPr wrap="square" lIns="150609" tIns="75304" rIns="150609" bIns="75304">
            <a:spAutoFit/>
          </a:bodyPr>
          <a:lstStyle/>
          <a:p>
            <a:pPr defTabSz="864108" fontAlgn="base">
              <a:spcBef>
                <a:spcPct val="0"/>
              </a:spcBef>
              <a:spcAft>
                <a:spcPct val="0"/>
              </a:spcAft>
            </a:pPr>
            <a:r>
              <a:rPr lang="en-US" sz="2646" dirty="0">
                <a:solidFill>
                  <a:prstClr val="black"/>
                </a:solidFill>
                <a:latin typeface="Arial" pitchFamily="34" charset="0"/>
              </a:rPr>
              <a:t>ORCID – the unique ID for researchers worldwide</a:t>
            </a:r>
          </a:p>
          <a:p>
            <a:pPr marL="564803" indent="-564803" defTabSz="864108" fontAlgn="base">
              <a:spcBef>
                <a:spcPct val="0"/>
              </a:spcBef>
              <a:spcAft>
                <a:spcPct val="0"/>
              </a:spcAft>
              <a:buClr>
                <a:srgbClr val="99CC33"/>
              </a:buClr>
              <a:buFont typeface="Wingdings" charset="2"/>
              <a:buChar char="ü"/>
            </a:pPr>
            <a:endParaRPr lang="en-US" sz="2268" dirty="0">
              <a:solidFill>
                <a:prstClr val="black"/>
              </a:solidFill>
              <a:latin typeface="Arial" pitchFamily="34" charset="0"/>
            </a:endParaRPr>
          </a:p>
          <a:p>
            <a:pPr marL="564803" indent="-564803" defTabSz="864108" fontAlgn="base">
              <a:spcBef>
                <a:spcPct val="0"/>
              </a:spcBef>
              <a:spcAft>
                <a:spcPct val="0"/>
              </a:spcAft>
              <a:buClr>
                <a:srgbClr val="99CC33"/>
              </a:buClr>
              <a:buFont typeface="Wingdings" charset="2"/>
              <a:buChar char="ü"/>
            </a:pPr>
            <a:r>
              <a:rPr lang="en-US" sz="2268" dirty="0">
                <a:solidFill>
                  <a:prstClr val="black"/>
                </a:solidFill>
                <a:latin typeface="Arial" pitchFamily="34" charset="0"/>
              </a:rPr>
              <a:t>Distinguishes you from others with same name</a:t>
            </a:r>
          </a:p>
          <a:p>
            <a:pPr marL="564803" indent="-564803" defTabSz="864108" fontAlgn="base">
              <a:spcBef>
                <a:spcPct val="0"/>
              </a:spcBef>
              <a:spcAft>
                <a:spcPct val="0"/>
              </a:spcAft>
              <a:buClr>
                <a:srgbClr val="99CC33"/>
              </a:buClr>
              <a:buFont typeface="Wingdings" charset="2"/>
              <a:buChar char="ü"/>
            </a:pPr>
            <a:r>
              <a:rPr lang="en-US" sz="2268" dirty="0">
                <a:solidFill>
                  <a:prstClr val="black"/>
                </a:solidFill>
                <a:latin typeface="Arial" pitchFamily="34" charset="0"/>
              </a:rPr>
              <a:t>Helps you link and display your publications  </a:t>
            </a:r>
          </a:p>
          <a:p>
            <a:pPr marL="564803" indent="-564803" defTabSz="864108" fontAlgn="base">
              <a:spcBef>
                <a:spcPct val="0"/>
              </a:spcBef>
              <a:spcAft>
                <a:spcPct val="0"/>
              </a:spcAft>
              <a:buClr>
                <a:srgbClr val="99CC33"/>
              </a:buClr>
              <a:buFont typeface="Wingdings" charset="2"/>
              <a:buChar char="ü"/>
            </a:pPr>
            <a:r>
              <a:rPr lang="en-US" sz="2268" dirty="0">
                <a:solidFill>
                  <a:prstClr val="black"/>
                </a:solidFill>
                <a:latin typeface="Arial" pitchFamily="34" charset="0"/>
              </a:rPr>
              <a:t>Stays with you wherever you go </a:t>
            </a:r>
          </a:p>
          <a:p>
            <a:pPr marL="564803" indent="-564803" defTabSz="864108" fontAlgn="base">
              <a:spcBef>
                <a:spcPct val="0"/>
              </a:spcBef>
              <a:spcAft>
                <a:spcPct val="0"/>
              </a:spcAft>
              <a:buClr>
                <a:srgbClr val="99CC33"/>
              </a:buClr>
              <a:buFont typeface="Wingdings" charset="2"/>
              <a:buChar char="ü"/>
            </a:pPr>
            <a:r>
              <a:rPr lang="en-US" sz="2268" dirty="0">
                <a:solidFill>
                  <a:prstClr val="black"/>
                </a:solidFill>
                <a:latin typeface="Arial" pitchFamily="34" charset="0"/>
              </a:rPr>
              <a:t>Increasingly used by publishers, funders &amp; websites</a:t>
            </a:r>
          </a:p>
          <a:p>
            <a:pPr marL="564803" indent="-564803" defTabSz="864108" fontAlgn="base">
              <a:spcBef>
                <a:spcPct val="0"/>
              </a:spcBef>
              <a:spcAft>
                <a:spcPct val="0"/>
              </a:spcAft>
              <a:buClr>
                <a:srgbClr val="99CC33"/>
              </a:buClr>
              <a:buFont typeface="Wingdings" charset="2"/>
              <a:buChar char="ü"/>
            </a:pPr>
            <a:r>
              <a:rPr lang="en-US" sz="2268" dirty="0" smtClean="0">
                <a:solidFill>
                  <a:prstClr val="black"/>
                </a:solidFill>
                <a:latin typeface="Arial" pitchFamily="34" charset="0"/>
              </a:rPr>
              <a:t>NEW Link it to Symplectic for Automatic Claiming</a:t>
            </a:r>
            <a:endParaRPr lang="en-US" sz="2268" dirty="0">
              <a:solidFill>
                <a:prstClr val="black"/>
              </a:solidFill>
              <a:latin typeface="Arial" pitchFamily="34" charset="0"/>
            </a:endParaRPr>
          </a:p>
        </p:txBody>
      </p:sp>
      <p:sp>
        <p:nvSpPr>
          <p:cNvPr id="8" name="Rectangle 7"/>
          <p:cNvSpPr/>
          <p:nvPr/>
        </p:nvSpPr>
        <p:spPr>
          <a:xfrm>
            <a:off x="1346466" y="4477046"/>
            <a:ext cx="6892888" cy="1548230"/>
          </a:xfrm>
          <a:prstGeom prst="rect">
            <a:avLst/>
          </a:prstGeom>
        </p:spPr>
        <p:txBody>
          <a:bodyPr wrap="square" lIns="150609" tIns="75304" rIns="150609" bIns="75304">
            <a:spAutoFit/>
          </a:bodyPr>
          <a:lstStyle/>
          <a:p>
            <a:pPr defTabSz="864108" fontAlgn="base">
              <a:spcBef>
                <a:spcPct val="0"/>
              </a:spcBef>
              <a:spcAft>
                <a:spcPct val="0"/>
              </a:spcAft>
            </a:pPr>
            <a:r>
              <a:rPr lang="en-US" sz="3024" dirty="0">
                <a:solidFill>
                  <a:srgbClr val="92D050"/>
                </a:solidFill>
                <a:latin typeface="Arial" pitchFamily="34" charset="0"/>
              </a:rPr>
              <a:t>NEW</a:t>
            </a:r>
            <a:r>
              <a:rPr lang="en-US" sz="3024" b="1" dirty="0">
                <a:solidFill>
                  <a:prstClr val="black"/>
                </a:solidFill>
                <a:latin typeface="Arial" pitchFamily="34" charset="0"/>
              </a:rPr>
              <a:t> ORCID at Oxford </a:t>
            </a:r>
            <a:r>
              <a:rPr lang="en-US" sz="3024" dirty="0">
                <a:solidFill>
                  <a:prstClr val="black"/>
                </a:solidFill>
                <a:latin typeface="Arial" pitchFamily="34" charset="0"/>
              </a:rPr>
              <a:t>service</a:t>
            </a:r>
            <a:r>
              <a:rPr lang="en-US" sz="3024" b="1" dirty="0">
                <a:solidFill>
                  <a:prstClr val="black"/>
                </a:solidFill>
                <a:latin typeface="Arial" pitchFamily="34" charset="0"/>
              </a:rPr>
              <a:t> </a:t>
            </a:r>
            <a:r>
              <a:rPr lang="en-US" sz="3024" dirty="0">
                <a:solidFill>
                  <a:prstClr val="black"/>
                </a:solidFill>
                <a:latin typeface="Arial" pitchFamily="34" charset="0"/>
              </a:rPr>
              <a:t>– for ORCIDs with verified Oxford affiliation</a:t>
            </a:r>
            <a:endParaRPr lang="en-US" sz="3024" strike="sngStrike" dirty="0">
              <a:solidFill>
                <a:prstClr val="black"/>
              </a:solidFill>
              <a:latin typeface="Arial" pitchFamily="34" charset="0"/>
            </a:endParaRPr>
          </a:p>
          <a:p>
            <a:pPr defTabSz="864108" fontAlgn="base">
              <a:spcBef>
                <a:spcPct val="0"/>
              </a:spcBef>
              <a:spcAft>
                <a:spcPct val="0"/>
              </a:spcAft>
            </a:pPr>
            <a:r>
              <a:rPr lang="en-GB" sz="3024" u="sng" dirty="0">
                <a:solidFill>
                  <a:prstClr val="black"/>
                </a:solidFill>
                <a:latin typeface="Arial" pitchFamily="34" charset="0"/>
                <a:hlinkClick r:id="rId5"/>
              </a:rPr>
              <a:t>http://ox.libguides.com/orcid</a:t>
            </a:r>
            <a:endParaRPr lang="en-GB" sz="3024" i="1" dirty="0">
              <a:solidFill>
                <a:prstClr val="black"/>
              </a:solidFill>
              <a:latin typeface="Arial" pitchFamily="34" charset="0"/>
            </a:endParaRPr>
          </a:p>
        </p:txBody>
      </p:sp>
      <p:pic>
        <p:nvPicPr>
          <p:cNvPr id="11" name="Picture 10" descr="orcid_64x6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00" y="4768269"/>
            <a:ext cx="1121812" cy="1119910"/>
          </a:xfrm>
          <a:prstGeom prst="rect">
            <a:avLst/>
          </a:prstGeom>
        </p:spPr>
      </p:pic>
    </p:spTree>
    <p:extLst>
      <p:ext uri="{BB962C8B-B14F-4D97-AF65-F5344CB8AC3E}">
        <p14:creationId xmlns:p14="http://schemas.microsoft.com/office/powerpoint/2010/main" val="3083993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41731" y="852219"/>
            <a:ext cx="7344649" cy="883956"/>
          </a:xfrm>
        </p:spPr>
        <p:txBody>
          <a:bodyPr/>
          <a:lstStyle/>
          <a:p>
            <a:r>
              <a:rPr lang="en-GB" altLang="en-US" sz="3600" b="1" dirty="0" smtClean="0"/>
              <a:t>Where to get help </a:t>
            </a:r>
          </a:p>
        </p:txBody>
      </p:sp>
      <p:sp>
        <p:nvSpPr>
          <p:cNvPr id="20484" name="Slide Number Placeholder 3"/>
          <p:cNvSpPr>
            <a:spLocks noGrp="1"/>
          </p:cNvSpPr>
          <p:nvPr>
            <p:ph type="sldNum" sz="quarter" idx="4294967295"/>
          </p:nvPr>
        </p:nvSpPr>
        <p:spPr>
          <a:xfrm>
            <a:off x="7140630" y="5919059"/>
            <a:ext cx="1291615" cy="2386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02162" indent="-270062">
              <a:defRPr sz="2300">
                <a:solidFill>
                  <a:schemeClr val="tx1"/>
                </a:solidFill>
                <a:latin typeface="Arial" pitchFamily="34" charset="0"/>
                <a:ea typeface="ＭＳ Ｐゴシック" pitchFamily="34" charset="-128"/>
              </a:defRPr>
            </a:lvl2pPr>
            <a:lvl3pPr marL="1080249" indent="-216050">
              <a:defRPr sz="2300">
                <a:solidFill>
                  <a:schemeClr val="tx1"/>
                </a:solidFill>
                <a:latin typeface="Arial" pitchFamily="34" charset="0"/>
                <a:ea typeface="ＭＳ Ｐゴシック" pitchFamily="34" charset="-128"/>
              </a:defRPr>
            </a:lvl3pPr>
            <a:lvl4pPr marL="1512349" indent="-216050">
              <a:defRPr sz="2300">
                <a:solidFill>
                  <a:schemeClr val="tx1"/>
                </a:solidFill>
                <a:latin typeface="Arial" pitchFamily="34" charset="0"/>
                <a:ea typeface="ＭＳ Ｐゴシック" pitchFamily="34" charset="-128"/>
              </a:defRPr>
            </a:lvl4pPr>
            <a:lvl5pPr marL="1944449" indent="-216050">
              <a:defRPr sz="2300">
                <a:solidFill>
                  <a:schemeClr val="tx1"/>
                </a:solidFill>
                <a:latin typeface="Arial" pitchFamily="34" charset="0"/>
                <a:ea typeface="ＭＳ Ｐゴシック" pitchFamily="34" charset="-128"/>
              </a:defRPr>
            </a:lvl5pPr>
            <a:lvl6pPr marL="2376548" indent="-216050"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08648" indent="-216050"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0748" indent="-216050"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2848" indent="-216050"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r>
              <a:rPr lang="en-US" altLang="en-US" sz="900">
                <a:solidFill>
                  <a:srgbClr val="002147"/>
                </a:solidFill>
              </a:rPr>
              <a:t>Page </a:t>
            </a:r>
            <a:fld id="{306D3FAD-ABFF-482F-A6E2-E0DBFA01E17B}" type="slidenum">
              <a:rPr lang="en-US" altLang="en-US" sz="900">
                <a:solidFill>
                  <a:srgbClr val="002147"/>
                </a:solidFill>
              </a:rPr>
              <a:pPr/>
              <a:t>9</a:t>
            </a:fld>
            <a:endParaRPr lang="en-US" altLang="en-US" sz="900">
              <a:solidFill>
                <a:srgbClr val="002147"/>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02183980"/>
              </p:ext>
            </p:extLst>
          </p:nvPr>
        </p:nvGraphicFramePr>
        <p:xfrm>
          <a:off x="148855" y="1736176"/>
          <a:ext cx="8367824" cy="4136300"/>
        </p:xfrm>
        <a:graphic>
          <a:graphicData uri="http://schemas.openxmlformats.org/drawingml/2006/table">
            <a:tbl>
              <a:tblPr firstRow="1" bandRow="1">
                <a:tableStyleId>{5940675A-B579-460E-94D1-54222C63F5DA}</a:tableStyleId>
              </a:tblPr>
              <a:tblGrid>
                <a:gridCol w="2998382">
                  <a:extLst>
                    <a:ext uri="{9D8B030D-6E8A-4147-A177-3AD203B41FA5}">
                      <a16:colId xmlns:a16="http://schemas.microsoft.com/office/drawing/2014/main" val="20000"/>
                    </a:ext>
                  </a:extLst>
                </a:gridCol>
                <a:gridCol w="5369442">
                  <a:extLst>
                    <a:ext uri="{9D8B030D-6E8A-4147-A177-3AD203B41FA5}">
                      <a16:colId xmlns:a16="http://schemas.microsoft.com/office/drawing/2014/main" val="20001"/>
                    </a:ext>
                  </a:extLst>
                </a:gridCol>
              </a:tblGrid>
              <a:tr h="714416">
                <a:tc>
                  <a:txBody>
                    <a:bodyPr/>
                    <a:lstStyle/>
                    <a:p>
                      <a:r>
                        <a:rPr lang="en-GB" sz="2000" dirty="0" smtClean="0"/>
                        <a:t>OAO website:</a:t>
                      </a:r>
                      <a:endParaRPr lang="en-GB" sz="2000" dirty="0"/>
                    </a:p>
                  </a:txBody>
                  <a:tcPr anchor="ctr">
                    <a:solidFill>
                      <a:schemeClr val="accent3">
                        <a:lumMod val="40000"/>
                        <a:lumOff val="60000"/>
                      </a:schemeClr>
                    </a:solidFill>
                  </a:tcPr>
                </a:tc>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en-GB" sz="2000" u="sng" dirty="0" smtClean="0">
                          <a:hlinkClick r:id="rId3"/>
                        </a:rPr>
                        <a:t>http://openaccess.ox.ac.uk</a:t>
                      </a:r>
                      <a:endParaRPr lang="en-GB" sz="2000" dirty="0" smtClean="0"/>
                    </a:p>
                  </a:txBody>
                  <a:tcPr anchor="ctr">
                    <a:solidFill>
                      <a:schemeClr val="accent3">
                        <a:lumMod val="40000"/>
                        <a:lumOff val="60000"/>
                      </a:schemeClr>
                    </a:solidFill>
                  </a:tcPr>
                </a:tc>
                <a:extLst>
                  <a:ext uri="{0D108BD9-81ED-4DB2-BD59-A6C34878D82A}">
                    <a16:rowId xmlns:a16="http://schemas.microsoft.com/office/drawing/2014/main" val="10000"/>
                  </a:ext>
                </a:extLst>
              </a:tr>
              <a:tr h="685800">
                <a:tc>
                  <a:txBody>
                    <a:bodyPr/>
                    <a:lstStyle/>
                    <a:p>
                      <a:r>
                        <a:rPr lang="en-GB" altLang="en-US" sz="2000" dirty="0" smtClean="0"/>
                        <a:t>OA Team:</a:t>
                      </a:r>
                      <a:endParaRPr lang="en-GB" sz="2000" dirty="0"/>
                    </a:p>
                  </a:txBody>
                  <a:tcPr anchor="ctr">
                    <a:solidFill>
                      <a:schemeClr val="accent3">
                        <a:lumMod val="40000"/>
                        <a:lumOff val="60000"/>
                      </a:schemeClr>
                    </a:solidFill>
                  </a:tcPr>
                </a:tc>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en-GB" altLang="en-US" sz="2000" dirty="0" smtClean="0">
                          <a:hlinkClick r:id="rId4"/>
                        </a:rPr>
                        <a:t>openaccess@bodleian.ox.ac.uk</a:t>
                      </a:r>
                      <a:r>
                        <a:rPr lang="en-GB" altLang="en-US" sz="2000" baseline="0" dirty="0" smtClean="0"/>
                        <a:t> </a:t>
                      </a:r>
                      <a:endParaRPr lang="en-GB" altLang="en-US" sz="2000" dirty="0" smtClean="0"/>
                    </a:p>
                  </a:txBody>
                  <a:tcPr anchor="ctr">
                    <a:solidFill>
                      <a:schemeClr val="accent3">
                        <a:lumMod val="40000"/>
                        <a:lumOff val="60000"/>
                      </a:schemeClr>
                    </a:solidFill>
                  </a:tcPr>
                </a:tc>
                <a:extLst>
                  <a:ext uri="{0D108BD9-81ED-4DB2-BD59-A6C34878D82A}">
                    <a16:rowId xmlns:a16="http://schemas.microsoft.com/office/drawing/2014/main" val="10001"/>
                  </a:ext>
                </a:extLst>
              </a:tr>
              <a:tr h="735834">
                <a:tc>
                  <a:txBody>
                    <a:bodyPr/>
                    <a:lstStyle/>
                    <a:p>
                      <a:r>
                        <a:rPr lang="en-GB" altLang="en-US" sz="2000" dirty="0" smtClean="0"/>
                        <a:t>Symplectic Elements: </a:t>
                      </a:r>
                      <a:endParaRPr lang="en-GB" sz="2000" dirty="0"/>
                    </a:p>
                  </a:txBody>
                  <a:tcPr anchor="ctr">
                    <a:solidFill>
                      <a:schemeClr val="bg1"/>
                    </a:solidFill>
                  </a:tcPr>
                </a:tc>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en-GB" sz="2000" dirty="0" smtClean="0">
                          <a:hlinkClick r:id="rId5" tooltip="symplectic@admin.ox.ac.uk"/>
                        </a:rPr>
                        <a:t>symplectic@admin.ox.ac.uk</a:t>
                      </a:r>
                      <a:endParaRPr lang="en-GB" sz="2000" dirty="0" smtClean="0"/>
                    </a:p>
                  </a:txBody>
                  <a:tcPr anchor="ctr">
                    <a:solidFill>
                      <a:schemeClr val="bg1"/>
                    </a:solidFill>
                  </a:tcPr>
                </a:tc>
                <a:extLst>
                  <a:ext uri="{0D108BD9-81ED-4DB2-BD59-A6C34878D82A}">
                    <a16:rowId xmlns:a16="http://schemas.microsoft.com/office/drawing/2014/main" val="10002"/>
                  </a:ext>
                </a:extLst>
              </a:tr>
              <a:tr h="666750">
                <a:tc>
                  <a:txBody>
                    <a:bodyPr/>
                    <a:lstStyle/>
                    <a:p>
                      <a:r>
                        <a:rPr lang="en-GB" altLang="en-US" sz="2000" dirty="0" smtClean="0"/>
                        <a:t>ORA:</a:t>
                      </a:r>
                      <a:endParaRPr lang="en-GB" sz="2000" dirty="0"/>
                    </a:p>
                  </a:txBody>
                  <a:tcPr anchor="ctr">
                    <a:solidFill>
                      <a:schemeClr val="bg1"/>
                    </a:solidFill>
                  </a:tcPr>
                </a:tc>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en-GB" altLang="en-US" sz="2000" dirty="0" smtClean="0">
                          <a:hlinkClick r:id="rId6"/>
                        </a:rPr>
                        <a:t>ora@bodleian.ox.ac.uk</a:t>
                      </a:r>
                      <a:r>
                        <a:rPr lang="en-GB" altLang="en-US" sz="2000" dirty="0" smtClean="0"/>
                        <a:t> </a:t>
                      </a:r>
                    </a:p>
                  </a:txBody>
                  <a:tcPr anchor="ctr">
                    <a:solidFill>
                      <a:schemeClr val="bg1"/>
                    </a:solidFill>
                  </a:tcPr>
                </a:tc>
                <a:extLst>
                  <a:ext uri="{0D108BD9-81ED-4DB2-BD59-A6C34878D82A}">
                    <a16:rowId xmlns:a16="http://schemas.microsoft.com/office/drawing/2014/main" val="10003"/>
                  </a:ext>
                </a:extLst>
              </a:tr>
              <a:tr h="666750">
                <a:tc>
                  <a:txBody>
                    <a:bodyPr/>
                    <a:lstStyle/>
                    <a:p>
                      <a:r>
                        <a:rPr lang="en-GB" sz="2000" dirty="0" smtClean="0"/>
                        <a:t>APC Team</a:t>
                      </a:r>
                      <a:endParaRPr lang="en-GB" sz="2000" dirty="0"/>
                    </a:p>
                  </a:txBody>
                  <a:tcPr anchor="ctr">
                    <a:solidFill>
                      <a:schemeClr val="bg1"/>
                    </a:solidFill>
                  </a:tcPr>
                </a:tc>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en-GB" altLang="en-US" sz="2000" dirty="0" smtClean="0">
                          <a:hlinkClick r:id="rId7"/>
                        </a:rPr>
                        <a:t>apc@bodleian.ox.ac.uk</a:t>
                      </a:r>
                      <a:r>
                        <a:rPr lang="en-GB" altLang="en-US" sz="2000" dirty="0" smtClean="0"/>
                        <a:t> </a:t>
                      </a:r>
                    </a:p>
                  </a:txBody>
                  <a:tcPr anchor="ctr">
                    <a:solidFill>
                      <a:schemeClr val="bg1"/>
                    </a:solidFill>
                  </a:tcPr>
                </a:tc>
                <a:extLst>
                  <a:ext uri="{0D108BD9-81ED-4DB2-BD59-A6C34878D82A}">
                    <a16:rowId xmlns:a16="http://schemas.microsoft.com/office/drawing/2014/main" val="10004"/>
                  </a:ext>
                </a:extLst>
              </a:tr>
              <a:tr h="666750">
                <a:tc>
                  <a:txBody>
                    <a:bodyPr/>
                    <a:lstStyle/>
                    <a:p>
                      <a:r>
                        <a:rPr lang="en-GB" sz="2000" dirty="0" smtClean="0"/>
                        <a:t>REF FAQ</a:t>
                      </a:r>
                      <a:endParaRPr lang="en-GB" sz="2000" dirty="0"/>
                    </a:p>
                  </a:txBody>
                  <a:tcPr anchor="ctr">
                    <a:solidFill>
                      <a:schemeClr val="bg1"/>
                    </a:solidFill>
                  </a:tcPr>
                </a:tc>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en-GB" altLang="en-US" sz="2000" dirty="0" smtClean="0">
                          <a:hlinkClick r:id="rId8"/>
                        </a:rPr>
                        <a:t>http://openaccess.ox.ac.uk/faq-next-ref</a:t>
                      </a:r>
                      <a:endParaRPr lang="en-GB" altLang="en-US" sz="2000" dirty="0" smtClean="0"/>
                    </a:p>
                  </a:txBody>
                  <a:tcPr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12438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TotalTime>
  <Words>1251</Words>
  <Application>Microsoft Office PowerPoint</Application>
  <PresentationFormat>Custom</PresentationFormat>
  <Paragraphs>102</Paragraphs>
  <Slides>9</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ＭＳ Ｐゴシック</vt:lpstr>
      <vt:lpstr>Arial</vt:lpstr>
      <vt:lpstr>Calibri</vt:lpstr>
      <vt:lpstr>FoundrySterling-Book</vt:lpstr>
      <vt:lpstr>Wingdings</vt:lpstr>
      <vt:lpstr>Opening slide</vt:lpstr>
      <vt:lpstr>Text slide</vt:lpstr>
      <vt:lpstr>Office Theme</vt:lpstr>
      <vt:lpstr>PowerPoint Presentation</vt:lpstr>
      <vt:lpstr>PowerPoint Presentation</vt:lpstr>
      <vt:lpstr>PowerPoint Presentation</vt:lpstr>
      <vt:lpstr>Open Access &amp; next REF</vt:lpstr>
      <vt:lpstr>What do I need to get started</vt:lpstr>
      <vt:lpstr>PowerPoint Presentation</vt:lpstr>
      <vt:lpstr>Oxford’s Open Access Service</vt:lpstr>
      <vt:lpstr>PowerPoint Presentation</vt:lpstr>
      <vt:lpstr>Where to get help </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Lucy Curtin</cp:lastModifiedBy>
  <cp:revision>213</cp:revision>
  <cp:lastPrinted>2016-11-02T11:45:09Z</cp:lastPrinted>
  <dcterms:created xsi:type="dcterms:W3CDTF">2014-03-20T14:30:16Z</dcterms:created>
  <dcterms:modified xsi:type="dcterms:W3CDTF">2018-07-11T12:04:51Z</dcterms:modified>
</cp:coreProperties>
</file>