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Lst>
  <p:notesMasterIdLst>
    <p:notesMasterId r:id="rId3"/>
  </p:notesMasterIdLst>
  <p:sldIdLst>
    <p:sldId id="257" r:id="rId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3E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5AD68A-DD2F-4F16-BD06-B9963FD5B3C7}" v="1" dt="2023-07-26T09:57:22.3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821" y="4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9AFDC-EFD0-1441-9AC7-904E0020301D}"/>
              </a:ext>
            </a:extLst>
          </p:cNvPr>
          <p:cNvSpPr>
            <a:spLocks noGrp="1"/>
          </p:cNvSpPr>
          <p:nvPr>
            <p:ph type="title"/>
          </p:nvPr>
        </p:nvSpPr>
        <p:spPr>
          <a:xfrm>
            <a:off x="838200" y="365127"/>
            <a:ext cx="10515600" cy="865467"/>
          </a:xfrm>
        </p:spPr>
        <p:txBody>
          <a:bodyPr>
            <a:normAutofit/>
          </a:bodyPr>
          <a:lstStyle>
            <a:lvl1pPr>
              <a:defRPr sz="3200">
                <a:solidFill>
                  <a:srgbClr val="193E72"/>
                </a:solidFill>
              </a:defRPr>
            </a:lvl1pPr>
          </a:lstStyle>
          <a:p>
            <a:r>
              <a:rPr lang="en-US" dirty="0"/>
              <a:t>Click to edit Master title style</a:t>
            </a:r>
          </a:p>
        </p:txBody>
      </p:sp>
      <p:pic>
        <p:nvPicPr>
          <p:cNvPr id="7" name="Picture 6" descr="Text&#10;&#10;Description automatically generated">
            <a:extLst>
              <a:ext uri="{FF2B5EF4-FFF2-40B4-BE49-F238E27FC236}">
                <a16:creationId xmlns:a16="http://schemas.microsoft.com/office/drawing/2014/main" id="{360F2F17-1C71-46EF-9BA2-B5DD7B3B3229}"/>
              </a:ext>
            </a:extLst>
          </p:cNvPr>
          <p:cNvPicPr>
            <a:picLocks noChangeAspect="1"/>
          </p:cNvPicPr>
          <p:nvPr userDrawn="1"/>
        </p:nvPicPr>
        <p:blipFill>
          <a:blip r:embed="rId2"/>
          <a:stretch>
            <a:fillRect/>
          </a:stretch>
        </p:blipFill>
        <p:spPr>
          <a:xfrm>
            <a:off x="244736" y="6152939"/>
            <a:ext cx="4499668" cy="717812"/>
          </a:xfrm>
          <a:prstGeom prst="rect">
            <a:avLst/>
          </a:prstGeom>
        </p:spPr>
      </p:pic>
      <p:sp>
        <p:nvSpPr>
          <p:cNvPr id="3" name="Content Placeholder 2">
            <a:extLst>
              <a:ext uri="{FF2B5EF4-FFF2-40B4-BE49-F238E27FC236}">
                <a16:creationId xmlns:a16="http://schemas.microsoft.com/office/drawing/2014/main" id="{137B93FD-A511-F946-93C8-9398D1A826E5}"/>
              </a:ext>
            </a:extLst>
          </p:cNvPr>
          <p:cNvSpPr>
            <a:spLocks noGrp="1"/>
          </p:cNvSpPr>
          <p:nvPr>
            <p:ph idx="1"/>
          </p:nvPr>
        </p:nvSpPr>
        <p:spPr>
          <a:xfrm>
            <a:off x="838200" y="1535065"/>
            <a:ext cx="10515600" cy="4256453"/>
          </a:xfrm>
        </p:spPr>
        <p:txBody>
          <a:bodyPr>
            <a:normAutofit/>
          </a:bodyPr>
          <a:lstStyle>
            <a:lvl1pPr>
              <a:defRPr sz="2400">
                <a:solidFill>
                  <a:srgbClr val="193E72"/>
                </a:solidFill>
              </a:defRPr>
            </a:lvl1pPr>
          </a:lstStyle>
          <a:p>
            <a:pPr lvl="0"/>
            <a:r>
              <a:rPr lang="en-US" dirty="0"/>
              <a:t>Edit Master text styles</a:t>
            </a:r>
          </a:p>
        </p:txBody>
      </p:sp>
      <p:sp>
        <p:nvSpPr>
          <p:cNvPr id="6" name="Slide Number Placeholder 5">
            <a:extLst>
              <a:ext uri="{FF2B5EF4-FFF2-40B4-BE49-F238E27FC236}">
                <a16:creationId xmlns:a16="http://schemas.microsoft.com/office/drawing/2014/main" id="{35E6DB81-3C1D-8A49-8C87-0F6BE5A9E9C0}"/>
              </a:ext>
            </a:extLst>
          </p:cNvPr>
          <p:cNvSpPr>
            <a:spLocks noGrp="1"/>
          </p:cNvSpPr>
          <p:nvPr>
            <p:ph type="sldNum" sz="quarter" idx="12"/>
          </p:nvPr>
        </p:nvSpPr>
        <p:spPr/>
        <p:txBody>
          <a:bodyPr/>
          <a:lstStyle/>
          <a:p>
            <a:fld id="{EE1A55DE-D795-7B44-9085-719E51EC44B5}" type="slidenum">
              <a:rPr lang="en-US" smtClean="0"/>
              <a:t>‹#›</a:t>
            </a:fld>
            <a:endParaRPr lang="en-US"/>
          </a:p>
        </p:txBody>
      </p:sp>
      <p:pic>
        <p:nvPicPr>
          <p:cNvPr id="9" name="Picture 8">
            <a:extLst>
              <a:ext uri="{FF2B5EF4-FFF2-40B4-BE49-F238E27FC236}">
                <a16:creationId xmlns:a16="http://schemas.microsoft.com/office/drawing/2014/main" id="{D3EA3455-F170-324C-88B5-287718264867}"/>
              </a:ext>
            </a:extLst>
          </p:cNvPr>
          <p:cNvPicPr>
            <a:picLocks noChangeAspect="1"/>
          </p:cNvPicPr>
          <p:nvPr userDrawn="1"/>
        </p:nvPicPr>
        <p:blipFill rotWithShape="1">
          <a:blip r:embed="rId3"/>
          <a:srcRect t="5" r="8043" b="-142998"/>
          <a:stretch/>
        </p:blipFill>
        <p:spPr>
          <a:xfrm>
            <a:off x="400051" y="6070928"/>
            <a:ext cx="11056823" cy="60118"/>
          </a:xfrm>
          <a:prstGeom prst="rect">
            <a:avLst/>
          </a:prstGeom>
        </p:spPr>
      </p:pic>
    </p:spTree>
    <p:extLst>
      <p:ext uri="{BB962C8B-B14F-4D97-AF65-F5344CB8AC3E}">
        <p14:creationId xmlns:p14="http://schemas.microsoft.com/office/powerpoint/2010/main" val="6286078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7"/>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 name="Google Shape;8;p1"/>
          <p:cNvSpPr txBox="1">
            <a:spLocks noGrp="1"/>
          </p:cNvSpPr>
          <p:nvPr>
            <p:ph type="dt" idx="10"/>
          </p:nvPr>
        </p:nvSpPr>
        <p:spPr>
          <a:xfrm>
            <a:off x="838200" y="6356352"/>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1"/>
          <p:cNvSpPr txBox="1">
            <a:spLocks noGrp="1"/>
          </p:cNvSpPr>
          <p:nvPr>
            <p:ph type="ftr" idx="11"/>
          </p:nvPr>
        </p:nvSpPr>
        <p:spPr>
          <a:xfrm>
            <a:off x="4038600" y="6356352"/>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1"/>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Arial"/>
                <a:ea typeface="Arial"/>
                <a:cs typeface="Arial"/>
                <a:sym typeface="Arial"/>
              </a:defRPr>
            </a:lvl1pPr>
            <a:lvl2pPr marL="0" marR="0" lvl="1" indent="0" algn="r" rtl="0">
              <a:spcBef>
                <a:spcPts val="0"/>
              </a:spcBef>
              <a:buNone/>
              <a:defRPr sz="1200" b="0" i="0" u="none" strike="noStrike" cap="none">
                <a:solidFill>
                  <a:srgbClr val="888888"/>
                </a:solidFill>
                <a:latin typeface="Arial"/>
                <a:ea typeface="Arial"/>
                <a:cs typeface="Arial"/>
                <a:sym typeface="Arial"/>
              </a:defRPr>
            </a:lvl2pPr>
            <a:lvl3pPr marL="0" marR="0" lvl="2" indent="0" algn="r" rtl="0">
              <a:spcBef>
                <a:spcPts val="0"/>
              </a:spcBef>
              <a:buNone/>
              <a:defRPr sz="1200" b="0" i="0" u="none" strike="noStrike" cap="none">
                <a:solidFill>
                  <a:srgbClr val="888888"/>
                </a:solidFill>
                <a:latin typeface="Arial"/>
                <a:ea typeface="Arial"/>
                <a:cs typeface="Arial"/>
                <a:sym typeface="Arial"/>
              </a:defRPr>
            </a:lvl3pPr>
            <a:lvl4pPr marL="0" marR="0" lvl="3" indent="0" algn="r" rtl="0">
              <a:spcBef>
                <a:spcPts val="0"/>
              </a:spcBef>
              <a:buNone/>
              <a:defRPr sz="1200" b="0" i="0" u="none" strike="noStrike" cap="none">
                <a:solidFill>
                  <a:srgbClr val="888888"/>
                </a:solidFill>
                <a:latin typeface="Arial"/>
                <a:ea typeface="Arial"/>
                <a:cs typeface="Arial"/>
                <a:sym typeface="Arial"/>
              </a:defRPr>
            </a:lvl4pPr>
            <a:lvl5pPr marL="0" marR="0" lvl="4" indent="0" algn="r" rtl="0">
              <a:spcBef>
                <a:spcPts val="0"/>
              </a:spcBef>
              <a:buNone/>
              <a:defRPr sz="1200" b="0" i="0" u="none" strike="noStrike" cap="none">
                <a:solidFill>
                  <a:srgbClr val="888888"/>
                </a:solidFill>
                <a:latin typeface="Arial"/>
                <a:ea typeface="Arial"/>
                <a:cs typeface="Arial"/>
                <a:sym typeface="Arial"/>
              </a:defRPr>
            </a:lvl5pPr>
            <a:lvl6pPr marL="0" marR="0" lvl="5" indent="0" algn="r" rtl="0">
              <a:spcBef>
                <a:spcPts val="0"/>
              </a:spcBef>
              <a:buNone/>
              <a:defRPr sz="1200" b="0" i="0" u="none" strike="noStrike" cap="none">
                <a:solidFill>
                  <a:srgbClr val="888888"/>
                </a:solidFill>
                <a:latin typeface="Arial"/>
                <a:ea typeface="Arial"/>
                <a:cs typeface="Arial"/>
                <a:sym typeface="Arial"/>
              </a:defRPr>
            </a:lvl6pPr>
            <a:lvl7pPr marL="0" marR="0" lvl="6" indent="0" algn="r" rtl="0">
              <a:spcBef>
                <a:spcPts val="0"/>
              </a:spcBef>
              <a:buNone/>
              <a:defRPr sz="1200" b="0" i="0" u="none" strike="noStrike" cap="none">
                <a:solidFill>
                  <a:srgbClr val="888888"/>
                </a:solidFill>
                <a:latin typeface="Arial"/>
                <a:ea typeface="Arial"/>
                <a:cs typeface="Arial"/>
                <a:sym typeface="Arial"/>
              </a:defRPr>
            </a:lvl7pPr>
            <a:lvl8pPr marL="0" marR="0" lvl="7" indent="0" algn="r" rtl="0">
              <a:spcBef>
                <a:spcPts val="0"/>
              </a:spcBef>
              <a:buNone/>
              <a:defRPr sz="1200" b="0" i="0" u="none" strike="noStrike" cap="none">
                <a:solidFill>
                  <a:srgbClr val="888888"/>
                </a:solidFill>
                <a:latin typeface="Arial"/>
                <a:ea typeface="Arial"/>
                <a:cs typeface="Arial"/>
                <a:sym typeface="Arial"/>
              </a:defRPr>
            </a:lvl8pPr>
            <a:lvl9pPr marL="0" marR="0" lvl="8" indent="0" algn="r" rtl="0">
              <a:spcBef>
                <a:spcPts val="0"/>
              </a:spcBef>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eventbrite.co.uk/e/building-capacity-in-patient-and-public-involvement-ppi-leadership-tickets-677263141287?aff=oddtdtcreator" TargetMode="Externa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93E72">
            <a:alpha val="20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18247" y="147711"/>
            <a:ext cx="10155505" cy="865467"/>
          </a:xfrm>
        </p:spPr>
        <p:txBody>
          <a:bodyPr>
            <a:normAutofit fontScale="90000"/>
          </a:bodyPr>
          <a:lstStyle/>
          <a:p>
            <a:r>
              <a:rPr lang="en-GB" sz="3200" b="1" kern="1200" dirty="0">
                <a:solidFill>
                  <a:srgbClr val="193E72"/>
                </a:solidFill>
                <a:latin typeface="Calibri Light" panose="020F0302020204030204" pitchFamily="34" charset="0"/>
                <a:ea typeface="+mn-ea"/>
                <a:cs typeface="Times New Roman" panose="02020603050405020304" pitchFamily="18" charset="0"/>
              </a:rPr>
              <a:t>Building capacity in Patient and Public Involvement (PPI) </a:t>
            </a:r>
            <a:r>
              <a:rPr lang="en-GB" b="1" kern="1200" dirty="0">
                <a:latin typeface="Calibri Light" panose="020F0302020204030204" pitchFamily="34" charset="0"/>
                <a:ea typeface="+mn-ea"/>
                <a:cs typeface="Times New Roman" panose="02020603050405020304" pitchFamily="18" charset="0"/>
              </a:rPr>
              <a:t>leader</a:t>
            </a:r>
            <a:r>
              <a:rPr lang="en-GB" sz="3200" b="1" kern="1200" dirty="0">
                <a:solidFill>
                  <a:srgbClr val="193E72"/>
                </a:solidFill>
                <a:latin typeface="Calibri Light" panose="020F0302020204030204" pitchFamily="34" charset="0"/>
                <a:ea typeface="+mn-ea"/>
                <a:cs typeface="Times New Roman" panose="02020603050405020304" pitchFamily="18" charset="0"/>
              </a:rPr>
              <a:t>ship </a:t>
            </a:r>
            <a:endParaRPr lang="en-GB" dirty="0"/>
          </a:p>
        </p:txBody>
      </p:sp>
      <p:sp>
        <p:nvSpPr>
          <p:cNvPr id="7" name="TextBox 6">
            <a:extLst>
              <a:ext uri="{FF2B5EF4-FFF2-40B4-BE49-F238E27FC236}">
                <a16:creationId xmlns:a16="http://schemas.microsoft.com/office/drawing/2014/main" id="{1171742D-6BB2-4B86-B33A-2BB05AACFB03}"/>
              </a:ext>
            </a:extLst>
          </p:cNvPr>
          <p:cNvSpPr txBox="1"/>
          <p:nvPr/>
        </p:nvSpPr>
        <p:spPr>
          <a:xfrm>
            <a:off x="426940" y="1786993"/>
            <a:ext cx="5058260" cy="2862322"/>
          </a:xfrm>
          <a:prstGeom prst="rect">
            <a:avLst/>
          </a:prstGeom>
          <a:noFill/>
        </p:spPr>
        <p:txBody>
          <a:bodyPr wrap="square" rtlCol="0">
            <a:spAutoFit/>
          </a:bodyPr>
          <a:lstStyle/>
          <a:p>
            <a:pPr>
              <a:buClrTx/>
              <a:buFontTx/>
              <a:buNone/>
            </a:pPr>
            <a:endParaRPr lang="en-GB" sz="2000" b="1" kern="1200" dirty="0">
              <a:solidFill>
                <a:srgbClr val="193E72"/>
              </a:solidFill>
              <a:latin typeface="Calibri Light" panose="020F0302020204030204" pitchFamily="34" charset="0"/>
              <a:ea typeface="+mn-ea"/>
              <a:cs typeface="Times New Roman" panose="02020603050405020304" pitchFamily="18" charset="0"/>
            </a:endParaRPr>
          </a:p>
          <a:p>
            <a:pPr>
              <a:buClrTx/>
              <a:buFontTx/>
              <a:buNone/>
            </a:pPr>
            <a:r>
              <a:rPr lang="en-GB" sz="1600" b="1" kern="1200" dirty="0">
                <a:solidFill>
                  <a:srgbClr val="193E72"/>
                </a:solidFill>
                <a:latin typeface="Calibri Light" panose="020F0302020204030204" pitchFamily="34" charset="0"/>
                <a:ea typeface="+mn-ea"/>
                <a:cs typeface="Times New Roman" panose="02020603050405020304" pitchFamily="18" charset="0"/>
              </a:rPr>
              <a:t>When: </a:t>
            </a:r>
            <a:r>
              <a:rPr lang="en-GB" sz="1600" kern="1200" dirty="0">
                <a:solidFill>
                  <a:srgbClr val="193E72"/>
                </a:solidFill>
                <a:latin typeface="Calibri Light" panose="020F0302020204030204" pitchFamily="34" charset="0"/>
                <a:ea typeface="+mn-ea"/>
                <a:cs typeface="Times New Roman" panose="02020603050405020304" pitchFamily="18" charset="0"/>
              </a:rPr>
              <a:t>13</a:t>
            </a:r>
            <a:r>
              <a:rPr lang="en-GB" sz="1600" kern="1200" baseline="30000" dirty="0">
                <a:solidFill>
                  <a:srgbClr val="193E72"/>
                </a:solidFill>
                <a:latin typeface="Calibri Light" panose="020F0302020204030204" pitchFamily="34" charset="0"/>
                <a:ea typeface="+mn-ea"/>
                <a:cs typeface="Times New Roman" panose="02020603050405020304" pitchFamily="18" charset="0"/>
              </a:rPr>
              <a:t>th</a:t>
            </a:r>
            <a:r>
              <a:rPr lang="en-GB" sz="1600" kern="1200" dirty="0">
                <a:solidFill>
                  <a:srgbClr val="193E72"/>
                </a:solidFill>
                <a:latin typeface="Calibri Light" panose="020F0302020204030204" pitchFamily="34" charset="0"/>
                <a:ea typeface="+mn-ea"/>
                <a:cs typeface="Times New Roman" panose="02020603050405020304" pitchFamily="18" charset="0"/>
              </a:rPr>
              <a:t> September 2023, 12.30-2.00pm </a:t>
            </a:r>
          </a:p>
          <a:p>
            <a:pPr>
              <a:buClrTx/>
              <a:buFontTx/>
              <a:buNone/>
            </a:pPr>
            <a:r>
              <a:rPr lang="en-GB" sz="1600" b="1" kern="1200" dirty="0">
                <a:solidFill>
                  <a:srgbClr val="193E72"/>
                </a:solidFill>
                <a:latin typeface="Calibri Light" panose="020F0302020204030204" pitchFamily="34" charset="0"/>
                <a:ea typeface="+mn-ea"/>
                <a:cs typeface="Times New Roman" panose="02020603050405020304" pitchFamily="18" charset="0"/>
              </a:rPr>
              <a:t>Where: </a:t>
            </a:r>
            <a:r>
              <a:rPr lang="en-GB" sz="1600" kern="1200" dirty="0">
                <a:solidFill>
                  <a:srgbClr val="193E72"/>
                </a:solidFill>
                <a:latin typeface="Calibri Light" panose="020F0302020204030204" pitchFamily="34" charset="0"/>
                <a:ea typeface="+mn-ea"/>
                <a:cs typeface="Times New Roman" panose="02020603050405020304" pitchFamily="18" charset="0"/>
              </a:rPr>
              <a:t>Online (Zoom) </a:t>
            </a:r>
          </a:p>
          <a:p>
            <a:pPr>
              <a:buClrTx/>
              <a:buFontTx/>
              <a:buNone/>
            </a:pPr>
            <a:r>
              <a:rPr lang="en-GB" sz="1600" b="1" kern="1200" dirty="0">
                <a:solidFill>
                  <a:srgbClr val="193E72"/>
                </a:solidFill>
                <a:latin typeface="Calibri Light" panose="020F0302020204030204" pitchFamily="34" charset="0"/>
                <a:ea typeface="+mn-ea"/>
                <a:cs typeface="Times New Roman" panose="02020603050405020304" pitchFamily="18" charset="0"/>
              </a:rPr>
              <a:t>Booking: </a:t>
            </a:r>
            <a:r>
              <a:rPr lang="en-GB" sz="1600" kern="1200" dirty="0">
                <a:solidFill>
                  <a:srgbClr val="193E72"/>
                </a:solidFill>
                <a:latin typeface="Calibri Light" panose="020F0302020204030204" pitchFamily="34" charset="0"/>
                <a:ea typeface="+mn-ea"/>
                <a:cs typeface="Times New Roman" panose="02020603050405020304" pitchFamily="18" charset="0"/>
                <a:hlinkClick r:id="rId2"/>
              </a:rPr>
              <a:t>Eventbrite link </a:t>
            </a:r>
            <a:endParaRPr lang="en-GB" sz="1600" kern="1200" dirty="0">
              <a:solidFill>
                <a:srgbClr val="193E72"/>
              </a:solidFill>
              <a:latin typeface="Calibri Light" panose="020F0302020204030204" pitchFamily="34" charset="0"/>
              <a:ea typeface="+mn-ea"/>
              <a:cs typeface="Times New Roman" panose="02020603050405020304" pitchFamily="18" charset="0"/>
            </a:endParaRPr>
          </a:p>
          <a:p>
            <a:pPr>
              <a:buClrTx/>
              <a:buFontTx/>
              <a:buNone/>
            </a:pPr>
            <a:endParaRPr lang="en-GB" sz="1600" dirty="0">
              <a:solidFill>
                <a:srgbClr val="193E72"/>
              </a:solidFill>
              <a:latin typeface="Calibri Light" panose="020F0302020204030204" pitchFamily="34" charset="0"/>
              <a:cs typeface="Times New Roman" panose="02020603050405020304" pitchFamily="18" charset="0"/>
            </a:endParaRPr>
          </a:p>
          <a:p>
            <a:pPr>
              <a:buClrTx/>
              <a:buFontTx/>
              <a:buNone/>
            </a:pPr>
            <a:r>
              <a:rPr lang="en-GB" sz="1600" kern="1200" dirty="0">
                <a:solidFill>
                  <a:srgbClr val="193E72"/>
                </a:solidFill>
                <a:latin typeface="Calibri Light" panose="020F0302020204030204" pitchFamily="34" charset="0"/>
                <a:ea typeface="+mn-ea"/>
                <a:cs typeface="Times New Roman" panose="02020603050405020304" pitchFamily="18" charset="0"/>
              </a:rPr>
              <a:t>In the first webinar of the series, we will welcome guest speakers to share their inclusive approaches that enable collaboration and build capacity within public involvement leadership. Join us to explore how we can develop good practice and share solutions to support public partners in children’s and maternity health research. </a:t>
            </a:r>
          </a:p>
        </p:txBody>
      </p:sp>
      <p:pic>
        <p:nvPicPr>
          <p:cNvPr id="6" name="Content Placeholder 5" descr="A group of women talking&#10;&#10;Description automatically generated">
            <a:extLst>
              <a:ext uri="{FF2B5EF4-FFF2-40B4-BE49-F238E27FC236}">
                <a16:creationId xmlns:a16="http://schemas.microsoft.com/office/drawing/2014/main" id="{AEB86C1C-2EAE-4D4F-BED8-36BF5D209FE6}"/>
              </a:ext>
            </a:extLst>
          </p:cNvPr>
          <p:cNvPicPr>
            <a:picLocks noGrp="1" noChangeAspect="1"/>
          </p:cNvPicPr>
          <p:nvPr>
            <p:ph idx="1"/>
          </p:nvPr>
        </p:nvPicPr>
        <p:blipFill>
          <a:blip r:embed="rId3"/>
          <a:stretch>
            <a:fillRect/>
          </a:stretch>
        </p:blipFill>
        <p:spPr>
          <a:xfrm>
            <a:off x="5125985" y="321270"/>
            <a:ext cx="7242592" cy="7242592"/>
          </a:xfrm>
        </p:spPr>
      </p:pic>
      <p:sp>
        <p:nvSpPr>
          <p:cNvPr id="3" name="TextBox 2">
            <a:extLst>
              <a:ext uri="{FF2B5EF4-FFF2-40B4-BE49-F238E27FC236}">
                <a16:creationId xmlns:a16="http://schemas.microsoft.com/office/drawing/2014/main" id="{D81C6EA0-F7AE-4816-A1B7-D3CA427D127E}"/>
              </a:ext>
            </a:extLst>
          </p:cNvPr>
          <p:cNvSpPr txBox="1"/>
          <p:nvPr/>
        </p:nvSpPr>
        <p:spPr>
          <a:xfrm>
            <a:off x="749408" y="1036323"/>
            <a:ext cx="11210313" cy="369332"/>
          </a:xfrm>
          <a:prstGeom prst="rect">
            <a:avLst/>
          </a:prstGeom>
          <a:noFill/>
        </p:spPr>
        <p:txBody>
          <a:bodyPr wrap="none" rtlCol="0">
            <a:spAutoFit/>
          </a:bodyPr>
          <a:lstStyle/>
          <a:p>
            <a:pPr>
              <a:buClrTx/>
              <a:buFontTx/>
              <a:buNone/>
            </a:pPr>
            <a:r>
              <a:rPr lang="en-GB" sz="1800" kern="1200" dirty="0">
                <a:solidFill>
                  <a:srgbClr val="193E72"/>
                </a:solidFill>
                <a:latin typeface="Calibri Light" panose="020F0302020204030204" pitchFamily="34" charset="0"/>
                <a:ea typeface="+mn-ea"/>
                <a:cs typeface="Times New Roman" panose="02020603050405020304" pitchFamily="18" charset="0"/>
              </a:rPr>
              <a:t>Join us for a series of Public Involvement webinars, part of the NIHR ARCs Children’s Health and Maternity programme. </a:t>
            </a:r>
          </a:p>
        </p:txBody>
      </p:sp>
      <p:sp>
        <p:nvSpPr>
          <p:cNvPr id="4" name="TextBox 3">
            <a:extLst>
              <a:ext uri="{FF2B5EF4-FFF2-40B4-BE49-F238E27FC236}">
                <a16:creationId xmlns:a16="http://schemas.microsoft.com/office/drawing/2014/main" id="{9DC8A32B-3D6E-40CD-B767-E0D99FF77A39}"/>
              </a:ext>
            </a:extLst>
          </p:cNvPr>
          <p:cNvSpPr txBox="1"/>
          <p:nvPr/>
        </p:nvSpPr>
        <p:spPr>
          <a:xfrm>
            <a:off x="113100" y="4976048"/>
            <a:ext cx="5372100" cy="1169551"/>
          </a:xfrm>
          <a:prstGeom prst="rect">
            <a:avLst/>
          </a:prstGeom>
          <a:noFill/>
        </p:spPr>
        <p:txBody>
          <a:bodyPr wrap="square" rtlCol="0">
            <a:spAutoFit/>
          </a:bodyPr>
          <a:lstStyle/>
          <a:p>
            <a:pPr>
              <a:buClrTx/>
              <a:buFontTx/>
              <a:buNone/>
            </a:pPr>
            <a:r>
              <a:rPr lang="en-GB" b="1" kern="1200">
                <a:solidFill>
                  <a:srgbClr val="193E72"/>
                </a:solidFill>
                <a:latin typeface="Calibri Light" panose="020F0302020204030204" pitchFamily="34" charset="0"/>
                <a:ea typeface="+mn-ea"/>
                <a:cs typeface="Times New Roman" panose="02020603050405020304" pitchFamily="18" charset="0"/>
              </a:rPr>
              <a:t>Upcoming </a:t>
            </a:r>
            <a:r>
              <a:rPr lang="en-GB" b="1" kern="1200" dirty="0">
                <a:solidFill>
                  <a:srgbClr val="193E72"/>
                </a:solidFill>
                <a:latin typeface="Calibri Light" panose="020F0302020204030204" pitchFamily="34" charset="0"/>
                <a:ea typeface="+mn-ea"/>
                <a:cs typeface="Times New Roman" panose="02020603050405020304" pitchFamily="18" charset="0"/>
              </a:rPr>
              <a:t>webinars in series: </a:t>
            </a:r>
          </a:p>
          <a:p>
            <a:pPr marL="457200" lvl="3" indent="-285750">
              <a:buFont typeface="Arial" panose="020B0604020202020204" pitchFamily="34" charset="0"/>
              <a:buChar char="•"/>
            </a:pPr>
            <a:r>
              <a:rPr lang="en-GB" kern="1200" dirty="0">
                <a:solidFill>
                  <a:srgbClr val="193E72"/>
                </a:solidFill>
                <a:latin typeface="Calibri Light" panose="020F0302020204030204" pitchFamily="34" charset="0"/>
                <a:ea typeface="+mn-ea"/>
                <a:cs typeface="Times New Roman" panose="02020603050405020304" pitchFamily="18" charset="0"/>
              </a:rPr>
              <a:t>Equity, ethics and budgeting in public involvement in research: 11th October 2023, 12.30-2pm</a:t>
            </a:r>
          </a:p>
          <a:p>
            <a:pPr marL="457200" lvl="3" indent="-285750">
              <a:buFont typeface="Arial" panose="020B0604020202020204" pitchFamily="34" charset="0"/>
              <a:buChar char="•"/>
            </a:pPr>
            <a:r>
              <a:rPr lang="en-GB" kern="1200" dirty="0">
                <a:solidFill>
                  <a:srgbClr val="193E72"/>
                </a:solidFill>
                <a:latin typeface="Calibri Light" panose="020F0302020204030204" pitchFamily="34" charset="0"/>
                <a:ea typeface="+mn-ea"/>
                <a:cs typeface="Times New Roman" panose="02020603050405020304" pitchFamily="18" charset="0"/>
              </a:rPr>
              <a:t>Emotions in public involvement: 8th November 2023, 12.30-2pm</a:t>
            </a:r>
          </a:p>
          <a:p>
            <a:endParaRPr lang="en-GB" dirty="0"/>
          </a:p>
        </p:txBody>
      </p:sp>
      <p:pic>
        <p:nvPicPr>
          <p:cNvPr id="12" name="Picture 11">
            <a:extLst>
              <a:ext uri="{FF2B5EF4-FFF2-40B4-BE49-F238E27FC236}">
                <a16:creationId xmlns:a16="http://schemas.microsoft.com/office/drawing/2014/main" id="{49E6418A-CA38-5D8B-5D9E-5E7F8A5F7F00}"/>
              </a:ext>
            </a:extLst>
          </p:cNvPr>
          <p:cNvPicPr>
            <a:picLocks noChangeAspect="1"/>
          </p:cNvPicPr>
          <p:nvPr/>
        </p:nvPicPr>
        <p:blipFill>
          <a:blip r:embed="rId4"/>
          <a:stretch>
            <a:fillRect/>
          </a:stretch>
        </p:blipFill>
        <p:spPr>
          <a:xfrm>
            <a:off x="4650858" y="6209258"/>
            <a:ext cx="4436583" cy="628616"/>
          </a:xfrm>
          <a:prstGeom prst="rect">
            <a:avLst/>
          </a:prstGeom>
        </p:spPr>
      </p:pic>
    </p:spTree>
    <p:extLst>
      <p:ext uri="{BB962C8B-B14F-4D97-AF65-F5344CB8AC3E}">
        <p14:creationId xmlns:p14="http://schemas.microsoft.com/office/powerpoint/2010/main" val="377214370"/>
      </p:ext>
    </p:extLst>
  </p:cSld>
  <p:clrMapOvr>
    <a:masterClrMapping/>
  </p:clrMapOvr>
</p:sld>
</file>

<file path=ppt/theme/theme1.xml><?xml version="1.0" encoding="utf-8"?>
<a:theme xmlns:a="http://schemas.openxmlformats.org/drawingml/2006/main" name="Custom Design">
  <a:themeElements>
    <a:clrScheme name="Grayscale">
      <a:dk1>
        <a:srgbClr val="000000"/>
      </a:dk1>
      <a:lt1>
        <a:srgbClr val="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5105</TotalTime>
  <Words>133</Words>
  <Application>Microsoft Office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 Light</vt:lpstr>
      <vt:lpstr>Custom Design</vt:lpstr>
      <vt:lpstr>Building capacity in Patient and Public Involvement (PPI) leadership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Morley, Naomi</dc:creator>
  <cp:lastModifiedBy>Hayley Shakespeare</cp:lastModifiedBy>
  <cp:revision>4</cp:revision>
  <dcterms:modified xsi:type="dcterms:W3CDTF">2023-08-11T10:27:13Z</dcterms:modified>
</cp:coreProperties>
</file>