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5"/>
  </p:notesMasterIdLst>
  <p:sldIdLst>
    <p:sldId id="357" r:id="rId4"/>
  </p:sldIdLst>
  <p:sldSz cx="6858000" cy="9907588"/>
  <p:notesSz cx="6858000" cy="9144000"/>
  <p:defaultTextStyle>
    <a:defPPr>
      <a:defRPr lang="en-US"/>
    </a:defPPr>
    <a:lvl1pPr marL="0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1pPr>
    <a:lvl2pPr marL="478886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2pPr>
    <a:lvl3pPr marL="957771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3pPr>
    <a:lvl4pPr marL="1436657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4pPr>
    <a:lvl5pPr marL="1915541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5pPr>
    <a:lvl6pPr marL="2394428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6pPr>
    <a:lvl7pPr marL="2873313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7pPr>
    <a:lvl8pPr marL="3352198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8pPr>
    <a:lvl9pPr marL="3831085" algn="l" defTabSz="478886" rtl="0" eaLnBrk="1" latinLnBrk="0" hangingPunct="1">
      <a:defRPr sz="18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6"/>
    <a:srgbClr val="25335D"/>
    <a:srgbClr val="DDE5EA"/>
    <a:srgbClr val="DDE4EA"/>
    <a:srgbClr val="0097B7"/>
    <a:srgbClr val="C3D1DE"/>
    <a:srgbClr val="F5E4D3"/>
    <a:srgbClr val="005751"/>
    <a:srgbClr val="E67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/>
    <p:restoredTop sz="87286"/>
  </p:normalViewPr>
  <p:slideViewPr>
    <p:cSldViewPr snapToGrid="0" snapToObjects="1">
      <p:cViewPr>
        <p:scale>
          <a:sx n="129" d="100"/>
          <a:sy n="129" d="100"/>
        </p:scale>
        <p:origin x="544" y="-2344"/>
      </p:cViewPr>
      <p:guideLst>
        <p:guide orient="horz" pos="312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B310-3EF4-3F46-BF46-6D7F29EE180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A2D5B-72CC-2D42-B7F6-46875C838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1pPr>
    <a:lvl2pPr marL="506703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2pPr>
    <a:lvl3pPr marL="1013407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3pPr>
    <a:lvl4pPr marL="1520110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4pPr>
    <a:lvl5pPr marL="2026815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5pPr>
    <a:lvl6pPr marL="2533518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6pPr>
    <a:lvl7pPr marL="3040221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7pPr>
    <a:lvl8pPr marL="3546924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8pPr>
    <a:lvl9pPr marL="4053628" algn="l" defTabSz="1013407" rtl="0" eaLnBrk="1" latinLnBrk="0" hangingPunct="1">
      <a:defRPr sz="13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5CB43-018D-421C-B3EA-D78A4B5A2298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32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1859F-60A2-69BE-D583-F91060D6A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91" y="268390"/>
            <a:ext cx="2193211" cy="842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398D1-19B1-F9E4-CB95-877864A72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12" t="7343" r="2227" b="-8177"/>
          <a:stretch/>
        </p:blipFill>
        <p:spPr>
          <a:xfrm>
            <a:off x="3847301" y="268390"/>
            <a:ext cx="1450199" cy="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59A34-5BE4-9F9D-5039-F41CE5CE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8C742-9ADF-8D87-E075-D06451C6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E0D95-B1F6-3DAC-E21D-91F58377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1F31-1A41-6942-8CC0-F600D2B1B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77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560"/>
            <a:ext cx="6858000" cy="8662030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930" y="273364"/>
            <a:ext cx="1207241" cy="715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0" y="184378"/>
            <a:ext cx="1427087" cy="893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2DDF08-B99B-A2D7-55CB-C523DA67E3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91" y="268390"/>
            <a:ext cx="2193211" cy="842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D552C6-3A3D-487E-7990-877A46EAA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012" t="7343" r="2227" b="-8177"/>
          <a:stretch/>
        </p:blipFill>
        <p:spPr>
          <a:xfrm>
            <a:off x="3847301" y="268390"/>
            <a:ext cx="1450199" cy="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316447" rtl="0" eaLnBrk="1" latinLnBrk="0" hangingPunct="1">
        <a:spcBef>
          <a:spcPct val="0"/>
        </a:spcBef>
        <a:buNone/>
        <a:defRPr sz="30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36" indent="-237336" algn="l" defTabSz="316447" rtl="0" eaLnBrk="1" latinLnBrk="0" hangingPunct="1">
        <a:spcBef>
          <a:spcPct val="20000"/>
        </a:spcBef>
        <a:buFont typeface="Arial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14227" indent="-197779" algn="l" defTabSz="316447" rtl="0" eaLnBrk="1" latinLnBrk="0" hangingPunct="1">
        <a:spcBef>
          <a:spcPct val="20000"/>
        </a:spcBef>
        <a:buFont typeface="Arial"/>
        <a:buChar char="–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791117" indent="-158224" algn="l" defTabSz="316447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3pPr>
      <a:lvl4pPr marL="1107565" indent="-158224" algn="l" defTabSz="316447" rtl="0" eaLnBrk="1" latinLnBrk="0" hangingPunct="1">
        <a:spcBef>
          <a:spcPct val="20000"/>
        </a:spcBef>
        <a:buFont typeface="Arial"/>
        <a:buChar char="–"/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24012" indent="-158224" algn="l" defTabSz="316447" rtl="0" eaLnBrk="1" latinLnBrk="0" hangingPunct="1">
        <a:spcBef>
          <a:spcPct val="20000"/>
        </a:spcBef>
        <a:buFont typeface="Arial"/>
        <a:buChar char="»"/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40457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6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373353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689800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1pPr>
      <a:lvl2pPr marL="31644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632894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3pPr>
      <a:lvl4pPr marL="949341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265788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582235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2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215129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53157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560"/>
            <a:ext cx="6855832" cy="8662030"/>
          </a:xfrm>
          <a:prstGeom prst="rect">
            <a:avLst/>
          </a:prstGeom>
        </p:spPr>
      </p:pic>
      <p:pic>
        <p:nvPicPr>
          <p:cNvPr id="4" name="Picture 3" descr="ox_small_cmyk_pos_rect.jpg">
            <a:extLst>
              <a:ext uri="{FF2B5EF4-FFF2-40B4-BE49-F238E27FC236}">
                <a16:creationId xmlns:a16="http://schemas.microsoft.com/office/drawing/2014/main" id="{D3156622-A9E2-498E-97F3-6E5E9E1DC9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25" y="235685"/>
            <a:ext cx="1219311" cy="78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0B498-D8E8-EE64-E3D7-B04CED0807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4" y="174304"/>
            <a:ext cx="1244814" cy="845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8D7859-26AD-2FE3-D131-70556304ED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06" y="94731"/>
            <a:ext cx="2522661" cy="1050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ECEBEC-0977-FDFA-4048-886C35C13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012" t="7343" r="2227" b="-8177"/>
          <a:stretch/>
        </p:blipFill>
        <p:spPr>
          <a:xfrm>
            <a:off x="3927507" y="196296"/>
            <a:ext cx="1450952" cy="9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316447" rtl="0" eaLnBrk="1" latinLnBrk="0" hangingPunct="1">
        <a:spcBef>
          <a:spcPct val="0"/>
        </a:spcBef>
        <a:buNone/>
        <a:defRPr sz="30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36" indent="-237336" algn="l" defTabSz="316447" rtl="0" eaLnBrk="1" latinLnBrk="0" hangingPunct="1">
        <a:spcBef>
          <a:spcPct val="20000"/>
        </a:spcBef>
        <a:buFont typeface="Arial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14227" indent="-197779" algn="l" defTabSz="316447" rtl="0" eaLnBrk="1" latinLnBrk="0" hangingPunct="1">
        <a:spcBef>
          <a:spcPct val="20000"/>
        </a:spcBef>
        <a:buFont typeface="Arial"/>
        <a:buChar char="–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791117" indent="-158224" algn="l" defTabSz="316447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3pPr>
      <a:lvl4pPr marL="1107565" indent="-158224" algn="l" defTabSz="316447" rtl="0" eaLnBrk="1" latinLnBrk="0" hangingPunct="1">
        <a:spcBef>
          <a:spcPct val="20000"/>
        </a:spcBef>
        <a:buFont typeface="Arial"/>
        <a:buChar char="–"/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24012" indent="-158224" algn="l" defTabSz="316447" rtl="0" eaLnBrk="1" latinLnBrk="0" hangingPunct="1">
        <a:spcBef>
          <a:spcPct val="20000"/>
        </a:spcBef>
        <a:buFont typeface="Arial"/>
        <a:buChar char="»"/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40457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6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373353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689800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1pPr>
      <a:lvl2pPr marL="31644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632894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3pPr>
      <a:lvl4pPr marL="949341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265788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582235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2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215129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53157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083F0-D6F1-FAE9-62F2-0FA5098430AA}"/>
              </a:ext>
            </a:extLst>
          </p:cNvPr>
          <p:cNvSpPr/>
          <p:nvPr userDrawn="1"/>
        </p:nvSpPr>
        <p:spPr>
          <a:xfrm>
            <a:off x="1" y="-1"/>
            <a:ext cx="6858000" cy="400374"/>
          </a:xfrm>
          <a:prstGeom prst="rect">
            <a:avLst/>
          </a:prstGeom>
          <a:solidFill>
            <a:schemeClr val="bg1"/>
          </a:solidFill>
          <a:ln w="9525">
            <a:solidFill>
              <a:srgbClr val="25335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80"/>
          </a:p>
        </p:txBody>
      </p:sp>
      <p:pic>
        <p:nvPicPr>
          <p:cNvPr id="4" name="Picture 3" descr="ox_small_cmyk_pos_rect.jpg">
            <a:extLst>
              <a:ext uri="{FF2B5EF4-FFF2-40B4-BE49-F238E27FC236}">
                <a16:creationId xmlns:a16="http://schemas.microsoft.com/office/drawing/2014/main" id="{ED5E5E4C-719E-07F4-F836-51F9DFF720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1" y="6066"/>
            <a:ext cx="1280115" cy="394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B06C0-6972-B379-639A-4DBDA3A986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1" y="34054"/>
            <a:ext cx="971458" cy="316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9A11C0-4F4E-9A58-B687-2936AEB6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19079"/>
          <a:stretch/>
        </p:blipFill>
        <p:spPr>
          <a:xfrm>
            <a:off x="2622768" y="22084"/>
            <a:ext cx="2826709" cy="339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42501-00C9-51CB-CD04-7B2866C54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012" t="7343" r="2227" b="4945"/>
          <a:stretch/>
        </p:blipFill>
        <p:spPr>
          <a:xfrm>
            <a:off x="0" y="4981"/>
            <a:ext cx="1487811" cy="3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ctr" defTabSz="316447" rtl="0" eaLnBrk="1" latinLnBrk="0" hangingPunct="1">
        <a:spcBef>
          <a:spcPct val="0"/>
        </a:spcBef>
        <a:buNone/>
        <a:defRPr sz="30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36" indent="-237336" algn="l" defTabSz="316447" rtl="0" eaLnBrk="1" latinLnBrk="0" hangingPunct="1">
        <a:spcBef>
          <a:spcPct val="20000"/>
        </a:spcBef>
        <a:buFont typeface="Arial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14227" indent="-197779" algn="l" defTabSz="316447" rtl="0" eaLnBrk="1" latinLnBrk="0" hangingPunct="1">
        <a:spcBef>
          <a:spcPct val="20000"/>
        </a:spcBef>
        <a:buFont typeface="Arial"/>
        <a:buChar char="–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791117" indent="-158224" algn="l" defTabSz="316447" rtl="0" eaLnBrk="1" latinLnBrk="0" hangingPunct="1">
        <a:spcBef>
          <a:spcPct val="20000"/>
        </a:spcBef>
        <a:buFont typeface="Arial"/>
        <a:buChar char="•"/>
        <a:defRPr sz="1684" kern="1200">
          <a:solidFill>
            <a:schemeClr val="tx1"/>
          </a:solidFill>
          <a:latin typeface="+mn-lt"/>
          <a:ea typeface="+mn-ea"/>
          <a:cs typeface="+mn-cs"/>
        </a:defRPr>
      </a:lvl3pPr>
      <a:lvl4pPr marL="1107565" indent="-158224" algn="l" defTabSz="316447" rtl="0" eaLnBrk="1" latinLnBrk="0" hangingPunct="1">
        <a:spcBef>
          <a:spcPct val="20000"/>
        </a:spcBef>
        <a:buFont typeface="Arial"/>
        <a:buChar char="–"/>
        <a:defRPr sz="1392" kern="1200">
          <a:solidFill>
            <a:schemeClr val="tx1"/>
          </a:solidFill>
          <a:latin typeface="+mn-lt"/>
          <a:ea typeface="+mn-ea"/>
          <a:cs typeface="+mn-cs"/>
        </a:defRPr>
      </a:lvl4pPr>
      <a:lvl5pPr marL="1424012" indent="-158224" algn="l" defTabSz="316447" rtl="0" eaLnBrk="1" latinLnBrk="0" hangingPunct="1">
        <a:spcBef>
          <a:spcPct val="20000"/>
        </a:spcBef>
        <a:buFont typeface="Arial"/>
        <a:buChar char="»"/>
        <a:defRPr sz="1392" kern="1200">
          <a:solidFill>
            <a:schemeClr val="tx1"/>
          </a:solidFill>
          <a:latin typeface="+mn-lt"/>
          <a:ea typeface="+mn-ea"/>
          <a:cs typeface="+mn-cs"/>
        </a:defRPr>
      </a:lvl5pPr>
      <a:lvl6pPr marL="1740457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6pPr>
      <a:lvl7pPr marL="2056906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7pPr>
      <a:lvl8pPr marL="2373353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8pPr>
      <a:lvl9pPr marL="2689800" indent="-158224" algn="l" defTabSz="316447" rtl="0" eaLnBrk="1" latinLnBrk="0" hangingPunct="1">
        <a:spcBef>
          <a:spcPct val="20000"/>
        </a:spcBef>
        <a:buFont typeface="Arial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1pPr>
      <a:lvl2pPr marL="31644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2pPr>
      <a:lvl3pPr marL="632894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3pPr>
      <a:lvl4pPr marL="949341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4pPr>
      <a:lvl5pPr marL="1265788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5pPr>
      <a:lvl6pPr marL="1582235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2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7pPr>
      <a:lvl8pPr marL="2215129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8pPr>
      <a:lvl9pPr marL="2531577" algn="l" defTabSz="316447" rtl="0" eaLnBrk="1" latinLnBrk="0" hangingPunct="1">
        <a:defRPr sz="12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A627EFC-C642-57AA-1A5B-B8303E4F4FCF}"/>
              </a:ext>
            </a:extLst>
          </p:cNvPr>
          <p:cNvSpPr/>
          <p:nvPr/>
        </p:nvSpPr>
        <p:spPr>
          <a:xfrm>
            <a:off x="-2059" y="6809285"/>
            <a:ext cx="6884797" cy="1675319"/>
          </a:xfrm>
          <a:prstGeom prst="rect">
            <a:avLst/>
          </a:prstGeom>
          <a:solidFill>
            <a:srgbClr val="DDE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D02B30-BF52-B385-59D6-EBBBE32995F5}"/>
              </a:ext>
            </a:extLst>
          </p:cNvPr>
          <p:cNvSpPr/>
          <p:nvPr/>
        </p:nvSpPr>
        <p:spPr>
          <a:xfrm>
            <a:off x="-9238" y="1594962"/>
            <a:ext cx="6884797" cy="3358832"/>
          </a:xfrm>
          <a:prstGeom prst="rect">
            <a:avLst/>
          </a:prstGeom>
          <a:solidFill>
            <a:srgbClr val="DDE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FE5BB-A274-8407-CCE3-A2DFCB8E7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84" y="1611995"/>
            <a:ext cx="456709" cy="456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1BF25-5A6E-5B7F-B437-634D7E3CD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" y="2148681"/>
            <a:ext cx="456709" cy="456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F8C27-DA87-7005-6E19-05734ABA895C}"/>
              </a:ext>
            </a:extLst>
          </p:cNvPr>
          <p:cNvSpPr txBox="1"/>
          <p:nvPr/>
        </p:nvSpPr>
        <p:spPr>
          <a:xfrm>
            <a:off x="24477" y="1659235"/>
            <a:ext cx="6345003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access care in modern GP, patients must: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 and navigate services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assert and articulate their needs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self-advocate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negotiate</a:t>
            </a:r>
            <a:r>
              <a:rPr lang="en-GB" sz="96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way through multiple stages in the access pathway.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52049-A3B0-B804-091B-6FAD6EDE766B}"/>
              </a:ext>
            </a:extLst>
          </p:cNvPr>
          <p:cNvSpPr txBox="1"/>
          <p:nvPr/>
        </p:nvSpPr>
        <p:spPr>
          <a:xfrm>
            <a:off x="504334" y="2122860"/>
            <a:ext cx="6396863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22"/>
              </a:spcAft>
            </a:pP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pathways and technologies have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inbuilt assumptions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capacities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‘intended users’, limiting who can use them effectively. There is a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disparity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patients' capability to judge their health needs as worthy of care, access digital healthcare platforms, advocate for themselves, and navigate the healthcare system.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11D48-B536-DDE9-43F5-F4AC005B1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90" y="2785616"/>
            <a:ext cx="453005" cy="453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72C327-A046-D23D-BAB9-6C326D50C477}"/>
              </a:ext>
            </a:extLst>
          </p:cNvPr>
          <p:cNvSpPr txBox="1"/>
          <p:nvPr/>
        </p:nvSpPr>
        <p:spPr>
          <a:xfrm>
            <a:off x="5070" y="2753554"/>
            <a:ext cx="6448487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22"/>
              </a:spcAft>
            </a:pP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well patients can use these technologies dictates how accurate the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facsimile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create is. Patients with low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literacy, health literacy, and system literacy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less likely to create an accurate digital facsimile, misrepresenting their needs to the practice, or sending them down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algorithmic pathways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into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‘safety-traps’.</a:t>
            </a:r>
            <a:endParaRPr lang="en-GB" sz="969" dirty="0">
              <a:solidFill>
                <a:srgbClr val="00214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C621E-63A5-63E5-8B8F-45B95B9E4535}"/>
              </a:ext>
            </a:extLst>
          </p:cNvPr>
          <p:cNvSpPr txBox="1"/>
          <p:nvPr/>
        </p:nvSpPr>
        <p:spPr>
          <a:xfrm>
            <a:off x="5069" y="3928801"/>
            <a:ext cx="6365739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22"/>
              </a:spcAft>
            </a:pP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staff could share situated knowledge about their patient population and individual patients to fill in the gaps, help patients create more accurate digital facsimiles, 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patients likely to have inaccurate digital facsimiles</a:t>
            </a:r>
            <a:r>
              <a:rPr lang="en-GB" sz="969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BFA781-580B-8EAB-E9EA-7B3E093F6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237" y="4468578"/>
            <a:ext cx="395131" cy="395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EF1846-8779-1637-7EEC-B4DC0599E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8" b="91115" l="9747" r="89892">
                        <a14:foregroundMark x1="20578" y1="8362" x2="31588" y2="8362"/>
                        <a14:foregroundMark x1="9747" y1="91115" x2="84477" y2="904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85" y="3387737"/>
            <a:ext cx="413670" cy="428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9856B8-4E7F-3877-DC4B-69C778751CFA}"/>
              </a:ext>
            </a:extLst>
          </p:cNvPr>
          <p:cNvSpPr txBox="1"/>
          <p:nvPr/>
        </p:nvSpPr>
        <p:spPr>
          <a:xfrm>
            <a:off x="444255" y="3412423"/>
            <a:ext cx="6365739" cy="39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22"/>
              </a:spcAft>
            </a:pP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use the information provided digitally by patients to help them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their eligibility for care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appropriately triage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An accurate </a:t>
            </a:r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relies on the accuracy of the digital facsimile</a:t>
            </a:r>
            <a:r>
              <a:rPr lang="en-GB" sz="96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96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BF7E0-5779-CEA4-D4E2-A9F68C4CC5B9}"/>
              </a:ext>
            </a:extLst>
          </p:cNvPr>
          <p:cNvSpPr txBox="1"/>
          <p:nvPr/>
        </p:nvSpPr>
        <p:spPr>
          <a:xfrm>
            <a:off x="296530" y="4485029"/>
            <a:ext cx="6579030" cy="39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69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Patients’ experiences at the ‘digital front door’ of general practice influenced their ongoing engagement with the healthcare system</a:t>
            </a:r>
            <a:r>
              <a:rPr lang="en-GB" sz="96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Being deemed ‘not eligible’ for care on one occasion shaped their future self-assessment and help-seeking behaviour.</a:t>
            </a:r>
            <a:endParaRPr lang="en-GB" sz="969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EE18B1-0B27-D866-DDFE-B6F8B46FF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525" y="3894589"/>
            <a:ext cx="461077" cy="461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4DBECA-F217-8EFE-D2D0-A8571659FC86}"/>
              </a:ext>
            </a:extLst>
          </p:cNvPr>
          <p:cNvSpPr txBox="1"/>
          <p:nvPr/>
        </p:nvSpPr>
        <p:spPr>
          <a:xfrm>
            <a:off x="-2056" y="8476822"/>
            <a:ext cx="68580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digitalised pathways and systems mean new competencies are required of staff and patients.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C446A6-3578-B30C-7A6D-D419A92E6DA4}"/>
              </a:ext>
            </a:extLst>
          </p:cNvPr>
          <p:cNvGrpSpPr/>
          <p:nvPr/>
        </p:nvGrpSpPr>
        <p:grpSpPr>
          <a:xfrm>
            <a:off x="859889" y="8725180"/>
            <a:ext cx="5134109" cy="1128492"/>
            <a:chOff x="681428" y="8603962"/>
            <a:chExt cx="5134109" cy="11284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056F61-0C42-1CC7-BB7E-77D2D5515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58828" y="8603962"/>
              <a:ext cx="702791" cy="7070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FBCF0D-DF81-AF8B-7B71-E048BF6B2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3749" y="8625707"/>
              <a:ext cx="663564" cy="66356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C5D59-B872-BD92-0ACF-CAFCDC7254FF}"/>
                </a:ext>
              </a:extLst>
            </p:cNvPr>
            <p:cNvSpPr txBox="1"/>
            <p:nvPr/>
          </p:nvSpPr>
          <p:spPr>
            <a:xfrm>
              <a:off x="681428" y="9311037"/>
              <a:ext cx="748206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</a:t>
              </a:r>
              <a:r>
                <a:rPr kumimoji="0" lang="en-GB" sz="7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ummary</a:t>
              </a: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 of staff digital competencies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2A9470-1BCE-5A83-1B89-27755FEC1EDE}"/>
                </a:ext>
              </a:extLst>
            </p:cNvPr>
            <p:cNvSpPr txBox="1"/>
            <p:nvPr/>
          </p:nvSpPr>
          <p:spPr>
            <a:xfrm>
              <a:off x="1558774" y="9311037"/>
              <a:ext cx="748207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Patient guide for telephone appointments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AF794A-40A8-4ED0-556B-E40623E2B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3054" y="8624940"/>
              <a:ext cx="681020" cy="68533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056FF4-6305-B27A-A649-0480A6A68A28}"/>
                </a:ext>
              </a:extLst>
            </p:cNvPr>
            <p:cNvSpPr txBox="1"/>
            <p:nvPr/>
          </p:nvSpPr>
          <p:spPr>
            <a:xfrm>
              <a:off x="2436121" y="9315535"/>
              <a:ext cx="748206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Additional public-facing study outputs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853AF7-2D11-999A-7756-1A3F5ED4D1E9}"/>
                </a:ext>
              </a:extLst>
            </p:cNvPr>
            <p:cNvSpPr txBox="1"/>
            <p:nvPr/>
          </p:nvSpPr>
          <p:spPr>
            <a:xfrm>
              <a:off x="3313466" y="9311037"/>
              <a:ext cx="748206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Academic paper: clinical staff training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6E8BC14-D737-16DF-FDC8-878A45151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4248" y="8618598"/>
              <a:ext cx="686641" cy="6777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3BEDAAA-7D5A-3038-F037-91B4B8D2FACA}"/>
                </a:ext>
              </a:extLst>
            </p:cNvPr>
            <p:cNvSpPr txBox="1"/>
            <p:nvPr/>
          </p:nvSpPr>
          <p:spPr>
            <a:xfrm>
              <a:off x="4190811" y="9316956"/>
              <a:ext cx="748206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Academic paper: support staff training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37AB15-E22B-05D0-6175-DFEFCC360327}"/>
                </a:ext>
              </a:extLst>
            </p:cNvPr>
            <p:cNvSpPr txBox="1"/>
            <p:nvPr/>
          </p:nvSpPr>
          <p:spPr>
            <a:xfrm>
              <a:off x="5067331" y="9315455"/>
              <a:ext cx="748206" cy="415498"/>
            </a:xfrm>
            <a:prstGeom prst="rect">
              <a:avLst/>
            </a:prstGeom>
            <a:solidFill>
              <a:srgbClr val="DDE4EA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788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70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Academic paper: digital candidacy</a:t>
              </a:r>
              <a:endPara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2DE695-D2C6-9179-E8BA-F57C1D04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90038" y="8603962"/>
              <a:ext cx="702792" cy="71588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E0927DB-4792-8FD8-3823-46D486AD0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43476" y="8635962"/>
              <a:ext cx="674308" cy="674308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25B8104-3DFA-AB40-DD26-838D08EB21FE}"/>
              </a:ext>
            </a:extLst>
          </p:cNvPr>
          <p:cNvSpPr txBox="1"/>
          <p:nvPr/>
        </p:nvSpPr>
        <p:spPr>
          <a:xfrm>
            <a:off x="-2058" y="965687"/>
            <a:ext cx="68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landscape of UK general practice has fundamentally changed. It now involves a web of multiple organisations, people, and technologies. Patients and staff navigate this multi-modal network to access and deliver care. This resource outlines how the assumptions made by technologies can introduce, compound, and reinforce inequities in access to care.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3A52F0-C058-4096-0044-F38C9E1B40C7}"/>
              </a:ext>
            </a:extLst>
          </p:cNvPr>
          <p:cNvSpPr txBox="1"/>
          <p:nvPr/>
        </p:nvSpPr>
        <p:spPr>
          <a:xfrm>
            <a:off x="0" y="431700"/>
            <a:ext cx="6858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access, triage, and inequalities: navigating digital candidacy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1B7791-1F90-F88D-27A0-A524AAB56A71}"/>
              </a:ext>
            </a:extLst>
          </p:cNvPr>
          <p:cNvSpPr txBox="1"/>
          <p:nvPr/>
        </p:nvSpPr>
        <p:spPr>
          <a:xfrm>
            <a:off x="-2057" y="717054"/>
            <a:ext cx="68580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Reflections from the Remote by Default 2 study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AF68E-600D-73B0-EF07-A50805A25512}"/>
              </a:ext>
            </a:extLst>
          </p:cNvPr>
          <p:cNvSpPr txBox="1"/>
          <p:nvPr/>
        </p:nvSpPr>
        <p:spPr>
          <a:xfrm>
            <a:off x="-9239" y="5259072"/>
            <a:ext cx="6910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Digitalised access and triage require patients to successfully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 with technological gatekeepers to build a digital picture of their candidacy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technologies are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encoded with inbuilt assumptions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users, which limits how they can be used, and by whom.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some patients, </a:t>
            </a:r>
            <a:r>
              <a:rPr lang="en-GB" sz="1000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 are intuitive and can speed up triage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simpler cases for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technologies’ assumptions push back other users, with downstream effects</a:t>
            </a:r>
            <a:r>
              <a:rPr lang="en-GB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patients' willingness to engage with health services.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access much easier for some but not all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obscure those who find access more difficult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careful design,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digitalised systems may exacerbate existing inequities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create new 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findings underscore the need for</a:t>
            </a:r>
            <a:r>
              <a:rPr lang="en-GB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1" dirty="0">
                <a:solidFill>
                  <a:srgbClr val="0021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localised approaches to multi-modal service configuration and design</a:t>
            </a:r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47F53E-1E7F-0569-B77B-F1E99C80D348}"/>
              </a:ext>
            </a:extLst>
          </p:cNvPr>
          <p:cNvSpPr txBox="1"/>
          <p:nvPr/>
        </p:nvSpPr>
        <p:spPr>
          <a:xfrm>
            <a:off x="-88921" y="4980946"/>
            <a:ext cx="68580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summary for practice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C8A560-4A59-54F0-6004-BE4BE15934A3}"/>
              </a:ext>
            </a:extLst>
          </p:cNvPr>
          <p:cNvSpPr txBox="1"/>
          <p:nvPr/>
        </p:nvSpPr>
        <p:spPr>
          <a:xfrm>
            <a:off x="-2059" y="6835152"/>
            <a:ext cx="68580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summary for policy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F4BA52-B83E-2357-48AB-FC86EFA8E678}"/>
              </a:ext>
            </a:extLst>
          </p:cNvPr>
          <p:cNvSpPr txBox="1"/>
          <p:nvPr/>
        </p:nvSpPr>
        <p:spPr>
          <a:xfrm>
            <a:off x="-9239" y="7114447"/>
            <a:ext cx="6910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b="1" i="0" u="none" strike="noStrike" dirty="0">
                <a:solidFill>
                  <a:srgbClr val="25335D"/>
                </a:solidFill>
                <a:effectLst/>
              </a:rPr>
              <a:t>Avoid top-down mandates</a:t>
            </a:r>
            <a:r>
              <a:rPr lang="en-GB" sz="1000" b="0" i="0" u="none" strike="noStrike" dirty="0">
                <a:solidFill>
                  <a:srgbClr val="25335D"/>
                </a:solidFill>
                <a:effectLst/>
              </a:rPr>
              <a:t> </a:t>
            </a: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for using specific modalities or taking up specific technologies, allow the practice the space to determine what works locally (for staff and patients). 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When investing in new technologies, </a:t>
            </a:r>
            <a:r>
              <a:rPr lang="en-GB" sz="1000" b="1" i="0" u="none" strike="noStrike" dirty="0">
                <a:solidFill>
                  <a:srgbClr val="25335D"/>
                </a:solidFill>
                <a:effectLst/>
              </a:rPr>
              <a:t>be critical of the research &amp; development</a:t>
            </a:r>
            <a:r>
              <a:rPr lang="en-GB" sz="1000" b="0" i="0" u="none" strike="noStrike" dirty="0">
                <a:solidFill>
                  <a:srgbClr val="25335D"/>
                </a:solidFill>
                <a:effectLst/>
              </a:rPr>
              <a:t> </a:t>
            </a: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behind the product, and whose voices/needs may have been overlooked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Don’t be afraid to </a:t>
            </a:r>
            <a:r>
              <a:rPr lang="en-GB" sz="1000" b="1" i="0" u="none" strike="noStrike" dirty="0">
                <a:solidFill>
                  <a:srgbClr val="25335D"/>
                </a:solidFill>
                <a:effectLst/>
              </a:rPr>
              <a:t>allow for de-implementation</a:t>
            </a:r>
            <a:r>
              <a:rPr lang="en-GB" sz="1000" b="0" i="0" u="none" strike="noStrike" dirty="0">
                <a:solidFill>
                  <a:srgbClr val="25335D"/>
                </a:solidFill>
                <a:effectLst/>
              </a:rPr>
              <a:t> </a:t>
            </a: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when a technology/modality has proven inappropriate for local needs (and do not measure success or efficiency based on use of such technologies)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000" b="1" i="0" u="none" strike="noStrike" dirty="0">
                <a:solidFill>
                  <a:srgbClr val="25335D"/>
                </a:solidFill>
                <a:effectLst/>
              </a:rPr>
              <a:t>Avoid over-protocolization</a:t>
            </a:r>
            <a:r>
              <a:rPr lang="en-GB" sz="1000" b="0" i="0" u="none" strike="noStrike" dirty="0">
                <a:solidFill>
                  <a:srgbClr val="25335D"/>
                </a:solidFill>
                <a:effectLst/>
              </a:rPr>
              <a:t> </a:t>
            </a:r>
            <a:r>
              <a:rPr lang="en-GB" sz="1000" b="0" i="0" u="none" strike="noStrike" dirty="0">
                <a:solidFill>
                  <a:srgbClr val="212121"/>
                </a:solidFill>
                <a:effectLst/>
              </a:rPr>
              <a:t>of access/triage pathways: staff need to be able to work creatively for solutions to inequities and misrepresentations caused by digitalised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95090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8918</TotalTime>
  <Words>649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Opening slide</vt:lpstr>
      <vt:lpstr>Opening slide alternative</vt:lpstr>
      <vt:lpstr>Text slide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Francesca Dakin</cp:lastModifiedBy>
  <cp:revision>85</cp:revision>
  <cp:lastPrinted>2024-04-22T12:52:58Z</cp:lastPrinted>
  <dcterms:created xsi:type="dcterms:W3CDTF">2014-03-20T14:30:16Z</dcterms:created>
  <dcterms:modified xsi:type="dcterms:W3CDTF">2024-04-22T17:51:41Z</dcterms:modified>
</cp:coreProperties>
</file>