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 ContentType="image/tiff"/>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5.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6.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2" r:id="rId5"/>
    <p:sldMasterId id="2147483660" r:id="rId6"/>
    <p:sldMasterId id="2147483664" r:id="rId7"/>
    <p:sldMasterId id="2147483667" r:id="rId8"/>
    <p:sldMasterId id="2147483694" r:id="rId9"/>
    <p:sldMasterId id="2147483706" r:id="rId10"/>
  </p:sldMasterIdLst>
  <p:notesMasterIdLst>
    <p:notesMasterId r:id="rId80"/>
  </p:notesMasterIdLst>
  <p:handoutMasterIdLst>
    <p:handoutMasterId r:id="rId81"/>
  </p:handoutMasterIdLst>
  <p:sldIdLst>
    <p:sldId id="256" r:id="rId11"/>
    <p:sldId id="271" r:id="rId12"/>
    <p:sldId id="405" r:id="rId13"/>
    <p:sldId id="281" r:id="rId14"/>
    <p:sldId id="290" r:id="rId15"/>
    <p:sldId id="388" r:id="rId16"/>
    <p:sldId id="258" r:id="rId17"/>
    <p:sldId id="377" r:id="rId18"/>
    <p:sldId id="306" r:id="rId19"/>
    <p:sldId id="379" r:id="rId20"/>
    <p:sldId id="362" r:id="rId21"/>
    <p:sldId id="393" r:id="rId22"/>
    <p:sldId id="394" r:id="rId23"/>
    <p:sldId id="389" r:id="rId24"/>
    <p:sldId id="260" r:id="rId25"/>
    <p:sldId id="365" r:id="rId26"/>
    <p:sldId id="307" r:id="rId27"/>
    <p:sldId id="361" r:id="rId28"/>
    <p:sldId id="386" r:id="rId29"/>
    <p:sldId id="305" r:id="rId30"/>
    <p:sldId id="387" r:id="rId31"/>
    <p:sldId id="302" r:id="rId32"/>
    <p:sldId id="395" r:id="rId33"/>
    <p:sldId id="396" r:id="rId34"/>
    <p:sldId id="293" r:id="rId35"/>
    <p:sldId id="351" r:id="rId36"/>
    <p:sldId id="327" r:id="rId37"/>
    <p:sldId id="354" r:id="rId38"/>
    <p:sldId id="392" r:id="rId39"/>
    <p:sldId id="353" r:id="rId40"/>
    <p:sldId id="358" r:id="rId41"/>
    <p:sldId id="383" r:id="rId42"/>
    <p:sldId id="369" r:id="rId43"/>
    <p:sldId id="406" r:id="rId44"/>
    <p:sldId id="282" r:id="rId45"/>
    <p:sldId id="297" r:id="rId46"/>
    <p:sldId id="295" r:id="rId47"/>
    <p:sldId id="296" r:id="rId48"/>
    <p:sldId id="299" r:id="rId49"/>
    <p:sldId id="298" r:id="rId50"/>
    <p:sldId id="407" r:id="rId51"/>
    <p:sldId id="397" r:id="rId52"/>
    <p:sldId id="398" r:id="rId53"/>
    <p:sldId id="399" r:id="rId54"/>
    <p:sldId id="400" r:id="rId55"/>
    <p:sldId id="401" r:id="rId56"/>
    <p:sldId id="402" r:id="rId57"/>
    <p:sldId id="408" r:id="rId58"/>
    <p:sldId id="284" r:id="rId59"/>
    <p:sldId id="275" r:id="rId60"/>
    <p:sldId id="403" r:id="rId61"/>
    <p:sldId id="410" r:id="rId62"/>
    <p:sldId id="411" r:id="rId63"/>
    <p:sldId id="412" r:id="rId64"/>
    <p:sldId id="262" r:id="rId65"/>
    <p:sldId id="266" r:id="rId66"/>
    <p:sldId id="263" r:id="rId67"/>
    <p:sldId id="264" r:id="rId68"/>
    <p:sldId id="265" r:id="rId69"/>
    <p:sldId id="267" r:id="rId70"/>
    <p:sldId id="268" r:id="rId71"/>
    <p:sldId id="269" r:id="rId72"/>
    <p:sldId id="270" r:id="rId73"/>
    <p:sldId id="413" r:id="rId74"/>
    <p:sldId id="274" r:id="rId75"/>
    <p:sldId id="272" r:id="rId76"/>
    <p:sldId id="273" r:id="rId77"/>
    <p:sldId id="409" r:id="rId78"/>
    <p:sldId id="404" r:id="rId79"/>
  </p:sldIdLst>
  <p:sldSz cx="11525250" cy="6483350"/>
  <p:notesSz cx="6858000" cy="9144000"/>
  <p:defaultTextStyle>
    <a:defPPr>
      <a:defRPr lang="en-US"/>
    </a:defPPr>
    <a:lvl1pPr marL="0" algn="l" defTabSz="432100" rtl="0" eaLnBrk="1" latinLnBrk="0" hangingPunct="1">
      <a:defRPr sz="1700" kern="1200">
        <a:solidFill>
          <a:schemeClr val="tx1"/>
        </a:solidFill>
        <a:latin typeface="+mn-lt"/>
        <a:ea typeface="+mn-ea"/>
        <a:cs typeface="+mn-cs"/>
      </a:defRPr>
    </a:lvl1pPr>
    <a:lvl2pPr marL="432100" algn="l" defTabSz="432100" rtl="0" eaLnBrk="1" latinLnBrk="0" hangingPunct="1">
      <a:defRPr sz="1700" kern="1200">
        <a:solidFill>
          <a:schemeClr val="tx1"/>
        </a:solidFill>
        <a:latin typeface="+mn-lt"/>
        <a:ea typeface="+mn-ea"/>
        <a:cs typeface="+mn-cs"/>
      </a:defRPr>
    </a:lvl2pPr>
    <a:lvl3pPr marL="864199" algn="l" defTabSz="432100" rtl="0" eaLnBrk="1" latinLnBrk="0" hangingPunct="1">
      <a:defRPr sz="1700" kern="1200">
        <a:solidFill>
          <a:schemeClr val="tx1"/>
        </a:solidFill>
        <a:latin typeface="+mn-lt"/>
        <a:ea typeface="+mn-ea"/>
        <a:cs typeface="+mn-cs"/>
      </a:defRPr>
    </a:lvl3pPr>
    <a:lvl4pPr marL="1296299" algn="l" defTabSz="432100" rtl="0" eaLnBrk="1" latinLnBrk="0" hangingPunct="1">
      <a:defRPr sz="1700" kern="1200">
        <a:solidFill>
          <a:schemeClr val="tx1"/>
        </a:solidFill>
        <a:latin typeface="+mn-lt"/>
        <a:ea typeface="+mn-ea"/>
        <a:cs typeface="+mn-cs"/>
      </a:defRPr>
    </a:lvl4pPr>
    <a:lvl5pPr marL="1728399" algn="l" defTabSz="432100" rtl="0" eaLnBrk="1" latinLnBrk="0" hangingPunct="1">
      <a:defRPr sz="1700" kern="1200">
        <a:solidFill>
          <a:schemeClr val="tx1"/>
        </a:solidFill>
        <a:latin typeface="+mn-lt"/>
        <a:ea typeface="+mn-ea"/>
        <a:cs typeface="+mn-cs"/>
      </a:defRPr>
    </a:lvl5pPr>
    <a:lvl6pPr marL="2160499" algn="l" defTabSz="432100" rtl="0" eaLnBrk="1" latinLnBrk="0" hangingPunct="1">
      <a:defRPr sz="1700" kern="1200">
        <a:solidFill>
          <a:schemeClr val="tx1"/>
        </a:solidFill>
        <a:latin typeface="+mn-lt"/>
        <a:ea typeface="+mn-ea"/>
        <a:cs typeface="+mn-cs"/>
      </a:defRPr>
    </a:lvl6pPr>
    <a:lvl7pPr marL="2592598" algn="l" defTabSz="432100" rtl="0" eaLnBrk="1" latinLnBrk="0" hangingPunct="1">
      <a:defRPr sz="1700" kern="1200">
        <a:solidFill>
          <a:schemeClr val="tx1"/>
        </a:solidFill>
        <a:latin typeface="+mn-lt"/>
        <a:ea typeface="+mn-ea"/>
        <a:cs typeface="+mn-cs"/>
      </a:defRPr>
    </a:lvl7pPr>
    <a:lvl8pPr marL="3024698" algn="l" defTabSz="432100" rtl="0" eaLnBrk="1" latinLnBrk="0" hangingPunct="1">
      <a:defRPr sz="1700" kern="1200">
        <a:solidFill>
          <a:schemeClr val="tx1"/>
        </a:solidFill>
        <a:latin typeface="+mn-lt"/>
        <a:ea typeface="+mn-ea"/>
        <a:cs typeface="+mn-cs"/>
      </a:defRPr>
    </a:lvl8pPr>
    <a:lvl9pPr marL="3456798" algn="l" defTabSz="432100" rtl="0" eaLnBrk="1" latinLnBrk="0" hangingPunct="1">
      <a:defRPr sz="17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42" userDrawn="1">
          <p15:clr>
            <a:srgbClr val="A4A3A4"/>
          </p15:clr>
        </p15:guide>
        <p15:guide id="2" pos="3631"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n Richards-Doran" initials="DR" lastIdx="1" clrIdx="0">
    <p:extLst>
      <p:ext uri="{19B8F6BF-5375-455C-9EA6-DF929625EA0E}">
        <p15:presenceInfo xmlns:p15="http://schemas.microsoft.com/office/powerpoint/2012/main" userId="S::prhc0144@ox.ac.uk::2d2ca865-095f-4c95-93d9-838216be85a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3CFF"/>
    <a:srgbClr val="002147"/>
    <a:srgbClr val="FF0066"/>
    <a:srgbClr val="000000"/>
    <a:srgbClr val="94188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3" d="100"/>
          <a:sy n="113" d="100"/>
        </p:scale>
        <p:origin x="714" y="90"/>
      </p:cViewPr>
      <p:guideLst>
        <p:guide orient="horz" pos="2042"/>
        <p:guide pos="3631"/>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6.xml"/><Relationship Id="rId21" Type="http://schemas.openxmlformats.org/officeDocument/2006/relationships/slide" Target="slides/slide11.xml"/><Relationship Id="rId42" Type="http://schemas.openxmlformats.org/officeDocument/2006/relationships/slide" Target="slides/slide32.xml"/><Relationship Id="rId47" Type="http://schemas.openxmlformats.org/officeDocument/2006/relationships/slide" Target="slides/slide37.xml"/><Relationship Id="rId63" Type="http://schemas.openxmlformats.org/officeDocument/2006/relationships/slide" Target="slides/slide53.xml"/><Relationship Id="rId68" Type="http://schemas.openxmlformats.org/officeDocument/2006/relationships/slide" Target="slides/slide58.xml"/><Relationship Id="rId84" Type="http://schemas.openxmlformats.org/officeDocument/2006/relationships/viewProps" Target="viewProps.xml"/><Relationship Id="rId16" Type="http://schemas.openxmlformats.org/officeDocument/2006/relationships/slide" Target="slides/slide6.xml"/><Relationship Id="rId11" Type="http://schemas.openxmlformats.org/officeDocument/2006/relationships/slide" Target="slides/slide1.xml"/><Relationship Id="rId32" Type="http://schemas.openxmlformats.org/officeDocument/2006/relationships/slide" Target="slides/slide22.xml"/><Relationship Id="rId37" Type="http://schemas.openxmlformats.org/officeDocument/2006/relationships/slide" Target="slides/slide27.xml"/><Relationship Id="rId53" Type="http://schemas.openxmlformats.org/officeDocument/2006/relationships/slide" Target="slides/slide43.xml"/><Relationship Id="rId58" Type="http://schemas.openxmlformats.org/officeDocument/2006/relationships/slide" Target="slides/slide48.xml"/><Relationship Id="rId74" Type="http://schemas.openxmlformats.org/officeDocument/2006/relationships/slide" Target="slides/slide64.xml"/><Relationship Id="rId79" Type="http://schemas.openxmlformats.org/officeDocument/2006/relationships/slide" Target="slides/slide69.xml"/><Relationship Id="rId5" Type="http://schemas.openxmlformats.org/officeDocument/2006/relationships/slideMaster" Target="slideMasters/slideMaster2.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64" Type="http://schemas.openxmlformats.org/officeDocument/2006/relationships/slide" Target="slides/slide54.xml"/><Relationship Id="rId69" Type="http://schemas.openxmlformats.org/officeDocument/2006/relationships/slide" Target="slides/slide59.xml"/><Relationship Id="rId77" Type="http://schemas.openxmlformats.org/officeDocument/2006/relationships/slide" Target="slides/slide67.xml"/><Relationship Id="rId8" Type="http://schemas.openxmlformats.org/officeDocument/2006/relationships/slideMaster" Target="slideMasters/slideMaster5.xml"/><Relationship Id="rId51" Type="http://schemas.openxmlformats.org/officeDocument/2006/relationships/slide" Target="slides/slide41.xml"/><Relationship Id="rId72" Type="http://schemas.openxmlformats.org/officeDocument/2006/relationships/slide" Target="slides/slide62.xml"/><Relationship Id="rId80" Type="http://schemas.openxmlformats.org/officeDocument/2006/relationships/notesMaster" Target="notesMasters/notesMaster1.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slide" Target="slides/slide49.xml"/><Relationship Id="rId67" Type="http://schemas.openxmlformats.org/officeDocument/2006/relationships/slide" Target="slides/slide57.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openxmlformats.org/officeDocument/2006/relationships/slide" Target="slides/slide52.xml"/><Relationship Id="rId70" Type="http://schemas.openxmlformats.org/officeDocument/2006/relationships/slide" Target="slides/slide60.xml"/><Relationship Id="rId75" Type="http://schemas.openxmlformats.org/officeDocument/2006/relationships/slide" Target="slides/slide65.xml"/><Relationship Id="rId83"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slide" Target="slides/slide47.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slide" Target="slides/slide50.xml"/><Relationship Id="rId65" Type="http://schemas.openxmlformats.org/officeDocument/2006/relationships/slide" Target="slides/slide55.xml"/><Relationship Id="rId73" Type="http://schemas.openxmlformats.org/officeDocument/2006/relationships/slide" Target="slides/slide63.xml"/><Relationship Id="rId78" Type="http://schemas.openxmlformats.org/officeDocument/2006/relationships/slide" Target="slides/slide68.xml"/><Relationship Id="rId81" Type="http://schemas.openxmlformats.org/officeDocument/2006/relationships/handoutMaster" Target="handoutMasters/handoutMaster1.xml"/><Relationship Id="rId86"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3.xml"/><Relationship Id="rId18" Type="http://schemas.openxmlformats.org/officeDocument/2006/relationships/slide" Target="slides/slide8.xml"/><Relationship Id="rId39" Type="http://schemas.openxmlformats.org/officeDocument/2006/relationships/slide" Target="slides/slide29.xml"/><Relationship Id="rId34" Type="http://schemas.openxmlformats.org/officeDocument/2006/relationships/slide" Target="slides/slide24.xml"/><Relationship Id="rId50" Type="http://schemas.openxmlformats.org/officeDocument/2006/relationships/slide" Target="slides/slide40.xml"/><Relationship Id="rId55" Type="http://schemas.openxmlformats.org/officeDocument/2006/relationships/slide" Target="slides/slide45.xml"/><Relationship Id="rId76" Type="http://schemas.openxmlformats.org/officeDocument/2006/relationships/slide" Target="slides/slide66.xml"/><Relationship Id="rId7" Type="http://schemas.openxmlformats.org/officeDocument/2006/relationships/slideMaster" Target="slideMasters/slideMaster4.xml"/><Relationship Id="rId71" Type="http://schemas.openxmlformats.org/officeDocument/2006/relationships/slide" Target="slides/slide61.xml"/><Relationship Id="rId2" Type="http://schemas.openxmlformats.org/officeDocument/2006/relationships/customXml" Target="../customXml/item2.xml"/><Relationship Id="rId29" Type="http://schemas.openxmlformats.org/officeDocument/2006/relationships/slide" Target="slides/slide19.xml"/><Relationship Id="rId24" Type="http://schemas.openxmlformats.org/officeDocument/2006/relationships/slide" Target="slides/slide14.xml"/><Relationship Id="rId40" Type="http://schemas.openxmlformats.org/officeDocument/2006/relationships/slide" Target="slides/slide30.xml"/><Relationship Id="rId45" Type="http://schemas.openxmlformats.org/officeDocument/2006/relationships/slide" Target="slides/slide35.xml"/><Relationship Id="rId66" Type="http://schemas.openxmlformats.org/officeDocument/2006/relationships/slide" Target="slides/slide56.xml"/><Relationship Id="rId87" Type="http://schemas.microsoft.com/office/2016/11/relationships/changesInfo" Target="changesInfos/changesInfo1.xml"/><Relationship Id="rId61" Type="http://schemas.openxmlformats.org/officeDocument/2006/relationships/slide" Target="slides/slide51.xml"/><Relationship Id="rId82"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ley Mills" userId="0889dede-832e-4a93-9252-bb98fc29655c" providerId="ADAL" clId="{1349DD39-BCD7-4326-8FEA-8C268EC2D0DD}"/>
    <pc:docChg chg="undo custSel addSld delSld modSld sldOrd">
      <pc:chgData name="Hayley Mills" userId="0889dede-832e-4a93-9252-bb98fc29655c" providerId="ADAL" clId="{1349DD39-BCD7-4326-8FEA-8C268EC2D0DD}" dt="2023-10-19T08:40:03.429" v="507" actId="6549"/>
      <pc:docMkLst>
        <pc:docMk/>
      </pc:docMkLst>
      <pc:sldChg chg="addSp modSp mod">
        <pc:chgData name="Hayley Mills" userId="0889dede-832e-4a93-9252-bb98fc29655c" providerId="ADAL" clId="{1349DD39-BCD7-4326-8FEA-8C268EC2D0DD}" dt="2023-10-19T08:28:08.823" v="506" actId="20577"/>
        <pc:sldMkLst>
          <pc:docMk/>
          <pc:sldMk cId="2014101797" sldId="275"/>
        </pc:sldMkLst>
        <pc:spChg chg="mod">
          <ac:chgData name="Hayley Mills" userId="0889dede-832e-4a93-9252-bb98fc29655c" providerId="ADAL" clId="{1349DD39-BCD7-4326-8FEA-8C268EC2D0DD}" dt="2023-10-19T08:28:08.823" v="506" actId="20577"/>
          <ac:spMkLst>
            <pc:docMk/>
            <pc:sldMk cId="2014101797" sldId="275"/>
            <ac:spMk id="6" creationId="{EF4EB156-AE26-226D-30AE-132B99302405}"/>
          </ac:spMkLst>
        </pc:spChg>
        <pc:spChg chg="mod">
          <ac:chgData name="Hayley Mills" userId="0889dede-832e-4a93-9252-bb98fc29655c" providerId="ADAL" clId="{1349DD39-BCD7-4326-8FEA-8C268EC2D0DD}" dt="2023-10-18T16:29:48.094" v="230" actId="1076"/>
          <ac:spMkLst>
            <pc:docMk/>
            <pc:sldMk cId="2014101797" sldId="275"/>
            <ac:spMk id="8" creationId="{0E394C2B-296D-33D5-F876-3AAB305407C3}"/>
          </ac:spMkLst>
        </pc:spChg>
        <pc:picChg chg="add mod">
          <ac:chgData name="Hayley Mills" userId="0889dede-832e-4a93-9252-bb98fc29655c" providerId="ADAL" clId="{1349DD39-BCD7-4326-8FEA-8C268EC2D0DD}" dt="2023-10-18T16:32:21.587" v="233" actId="1076"/>
          <ac:picMkLst>
            <pc:docMk/>
            <pc:sldMk cId="2014101797" sldId="275"/>
            <ac:picMk id="5" creationId="{4FD52AF2-2C3B-4764-8FC2-B9EBFB12932B}"/>
          </ac:picMkLst>
        </pc:picChg>
      </pc:sldChg>
      <pc:sldChg chg="del">
        <pc:chgData name="Hayley Mills" userId="0889dede-832e-4a93-9252-bb98fc29655c" providerId="ADAL" clId="{1349DD39-BCD7-4326-8FEA-8C268EC2D0DD}" dt="2023-10-19T07:29:12.581" v="470" actId="47"/>
        <pc:sldMkLst>
          <pc:docMk/>
          <pc:sldMk cId="4277538321" sldId="276"/>
        </pc:sldMkLst>
      </pc:sldChg>
      <pc:sldChg chg="del">
        <pc:chgData name="Hayley Mills" userId="0889dede-832e-4a93-9252-bb98fc29655c" providerId="ADAL" clId="{1349DD39-BCD7-4326-8FEA-8C268EC2D0DD}" dt="2023-10-18T16:26:06.077" v="83" actId="47"/>
        <pc:sldMkLst>
          <pc:docMk/>
          <pc:sldMk cId="1412625144" sldId="277"/>
        </pc:sldMkLst>
      </pc:sldChg>
      <pc:sldChg chg="del">
        <pc:chgData name="Hayley Mills" userId="0889dede-832e-4a93-9252-bb98fc29655c" providerId="ADAL" clId="{1349DD39-BCD7-4326-8FEA-8C268EC2D0DD}" dt="2023-10-19T07:29:14.318" v="471" actId="47"/>
        <pc:sldMkLst>
          <pc:docMk/>
          <pc:sldMk cId="106765023" sldId="278"/>
        </pc:sldMkLst>
      </pc:sldChg>
      <pc:sldChg chg="del">
        <pc:chgData name="Hayley Mills" userId="0889dede-832e-4a93-9252-bb98fc29655c" providerId="ADAL" clId="{1349DD39-BCD7-4326-8FEA-8C268EC2D0DD}" dt="2023-10-18T16:26:06.077" v="83" actId="47"/>
        <pc:sldMkLst>
          <pc:docMk/>
          <pc:sldMk cId="2689920559" sldId="279"/>
        </pc:sldMkLst>
      </pc:sldChg>
      <pc:sldChg chg="del">
        <pc:chgData name="Hayley Mills" userId="0889dede-832e-4a93-9252-bb98fc29655c" providerId="ADAL" clId="{1349DD39-BCD7-4326-8FEA-8C268EC2D0DD}" dt="2023-10-18T16:26:06.077" v="83" actId="47"/>
        <pc:sldMkLst>
          <pc:docMk/>
          <pc:sldMk cId="4074381104" sldId="280"/>
        </pc:sldMkLst>
      </pc:sldChg>
      <pc:sldChg chg="addSp modSp mod">
        <pc:chgData name="Hayley Mills" userId="0889dede-832e-4a93-9252-bb98fc29655c" providerId="ADAL" clId="{1349DD39-BCD7-4326-8FEA-8C268EC2D0DD}" dt="2023-10-18T16:23:54.190" v="38" actId="1076"/>
        <pc:sldMkLst>
          <pc:docMk/>
          <pc:sldMk cId="2069921717" sldId="282"/>
        </pc:sldMkLst>
        <pc:spChg chg="mod">
          <ac:chgData name="Hayley Mills" userId="0889dede-832e-4a93-9252-bb98fc29655c" providerId="ADAL" clId="{1349DD39-BCD7-4326-8FEA-8C268EC2D0DD}" dt="2023-10-18T16:23:36.649" v="36" actId="20577"/>
          <ac:spMkLst>
            <pc:docMk/>
            <pc:sldMk cId="2069921717" sldId="282"/>
            <ac:spMk id="2" creationId="{7966B50B-249D-8AD6-7061-9B0598754329}"/>
          </ac:spMkLst>
        </pc:spChg>
        <pc:picChg chg="add mod">
          <ac:chgData name="Hayley Mills" userId="0889dede-832e-4a93-9252-bb98fc29655c" providerId="ADAL" clId="{1349DD39-BCD7-4326-8FEA-8C268EC2D0DD}" dt="2023-10-18T16:23:54.190" v="38" actId="1076"/>
          <ac:picMkLst>
            <pc:docMk/>
            <pc:sldMk cId="2069921717" sldId="282"/>
            <ac:picMk id="3" creationId="{F215D3A9-7B7A-4A7F-B785-2537655F705E}"/>
          </ac:picMkLst>
        </pc:picChg>
      </pc:sldChg>
      <pc:sldChg chg="modSp del mod">
        <pc:chgData name="Hayley Mills" userId="0889dede-832e-4a93-9252-bb98fc29655c" providerId="ADAL" clId="{1349DD39-BCD7-4326-8FEA-8C268EC2D0DD}" dt="2023-10-18T16:25:28.989" v="82" actId="47"/>
        <pc:sldMkLst>
          <pc:docMk/>
          <pc:sldMk cId="424044236" sldId="283"/>
        </pc:sldMkLst>
        <pc:spChg chg="mod">
          <ac:chgData name="Hayley Mills" userId="0889dede-832e-4a93-9252-bb98fc29655c" providerId="ADAL" clId="{1349DD39-BCD7-4326-8FEA-8C268EC2D0DD}" dt="2023-10-18T16:24:33.793" v="81" actId="20577"/>
          <ac:spMkLst>
            <pc:docMk/>
            <pc:sldMk cId="424044236" sldId="283"/>
            <ac:spMk id="2" creationId="{D58E48D9-7A12-262E-FA51-6FB3E7F8A8B4}"/>
          </ac:spMkLst>
        </pc:spChg>
      </pc:sldChg>
      <pc:sldChg chg="modSp mod">
        <pc:chgData name="Hayley Mills" userId="0889dede-832e-4a93-9252-bb98fc29655c" providerId="ADAL" clId="{1349DD39-BCD7-4326-8FEA-8C268EC2D0DD}" dt="2023-10-18T16:27:32.640" v="142" actId="20577"/>
        <pc:sldMkLst>
          <pc:docMk/>
          <pc:sldMk cId="3322755259" sldId="284"/>
        </pc:sldMkLst>
        <pc:spChg chg="mod">
          <ac:chgData name="Hayley Mills" userId="0889dede-832e-4a93-9252-bb98fc29655c" providerId="ADAL" clId="{1349DD39-BCD7-4326-8FEA-8C268EC2D0DD}" dt="2023-10-18T16:27:32.640" v="142" actId="20577"/>
          <ac:spMkLst>
            <pc:docMk/>
            <pc:sldMk cId="3322755259" sldId="284"/>
            <ac:spMk id="2" creationId="{171F20DC-9884-E505-E7CC-6E00C1C61072}"/>
          </ac:spMkLst>
        </pc:spChg>
      </pc:sldChg>
      <pc:sldChg chg="del">
        <pc:chgData name="Hayley Mills" userId="0889dede-832e-4a93-9252-bb98fc29655c" providerId="ADAL" clId="{1349DD39-BCD7-4326-8FEA-8C268EC2D0DD}" dt="2023-10-18T16:26:06.077" v="83" actId="47"/>
        <pc:sldMkLst>
          <pc:docMk/>
          <pc:sldMk cId="2091501902" sldId="285"/>
        </pc:sldMkLst>
      </pc:sldChg>
      <pc:sldChg chg="del">
        <pc:chgData name="Hayley Mills" userId="0889dede-832e-4a93-9252-bb98fc29655c" providerId="ADAL" clId="{1349DD39-BCD7-4326-8FEA-8C268EC2D0DD}" dt="2023-10-18T16:26:06.077" v="83" actId="47"/>
        <pc:sldMkLst>
          <pc:docMk/>
          <pc:sldMk cId="243130934" sldId="286"/>
        </pc:sldMkLst>
      </pc:sldChg>
      <pc:sldChg chg="del">
        <pc:chgData name="Hayley Mills" userId="0889dede-832e-4a93-9252-bb98fc29655c" providerId="ADAL" clId="{1349DD39-BCD7-4326-8FEA-8C268EC2D0DD}" dt="2023-10-18T16:26:06.077" v="83" actId="47"/>
        <pc:sldMkLst>
          <pc:docMk/>
          <pc:sldMk cId="1037786149" sldId="287"/>
        </pc:sldMkLst>
      </pc:sldChg>
      <pc:sldChg chg="del">
        <pc:chgData name="Hayley Mills" userId="0889dede-832e-4a93-9252-bb98fc29655c" providerId="ADAL" clId="{1349DD39-BCD7-4326-8FEA-8C268EC2D0DD}" dt="2023-10-18T16:26:06.077" v="83" actId="47"/>
        <pc:sldMkLst>
          <pc:docMk/>
          <pc:sldMk cId="1419415313" sldId="288"/>
        </pc:sldMkLst>
      </pc:sldChg>
      <pc:sldChg chg="del">
        <pc:chgData name="Hayley Mills" userId="0889dede-832e-4a93-9252-bb98fc29655c" providerId="ADAL" clId="{1349DD39-BCD7-4326-8FEA-8C268EC2D0DD}" dt="2023-10-18T16:26:06.077" v="83" actId="47"/>
        <pc:sldMkLst>
          <pc:docMk/>
          <pc:sldMk cId="560971653" sldId="289"/>
        </pc:sldMkLst>
      </pc:sldChg>
      <pc:sldChg chg="addSp modSp new mod">
        <pc:chgData name="Hayley Mills" userId="0889dede-832e-4a93-9252-bb98fc29655c" providerId="ADAL" clId="{1349DD39-BCD7-4326-8FEA-8C268EC2D0DD}" dt="2023-10-18T16:33:23.828" v="278" actId="20577"/>
        <pc:sldMkLst>
          <pc:docMk/>
          <pc:sldMk cId="2193726882" sldId="403"/>
        </pc:sldMkLst>
        <pc:spChg chg="add mod">
          <ac:chgData name="Hayley Mills" userId="0889dede-832e-4a93-9252-bb98fc29655c" providerId="ADAL" clId="{1349DD39-BCD7-4326-8FEA-8C268EC2D0DD}" dt="2023-10-18T16:33:23.828" v="278" actId="20577"/>
          <ac:spMkLst>
            <pc:docMk/>
            <pc:sldMk cId="2193726882" sldId="403"/>
            <ac:spMk id="2" creationId="{78440E94-79DB-48E7-9F80-AC466B546F30}"/>
          </ac:spMkLst>
        </pc:spChg>
      </pc:sldChg>
      <pc:sldChg chg="addSp delSp modSp new mod">
        <pc:chgData name="Hayley Mills" userId="0889dede-832e-4a93-9252-bb98fc29655c" providerId="ADAL" clId="{1349DD39-BCD7-4326-8FEA-8C268EC2D0DD}" dt="2023-10-19T07:35:47.200" v="504" actId="404"/>
        <pc:sldMkLst>
          <pc:docMk/>
          <pc:sldMk cId="4178655073" sldId="404"/>
        </pc:sldMkLst>
        <pc:spChg chg="add del mod">
          <ac:chgData name="Hayley Mills" userId="0889dede-832e-4a93-9252-bb98fc29655c" providerId="ADAL" clId="{1349DD39-BCD7-4326-8FEA-8C268EC2D0DD}" dt="2023-10-18T16:34:57.060" v="297" actId="478"/>
          <ac:spMkLst>
            <pc:docMk/>
            <pc:sldMk cId="4178655073" sldId="404"/>
            <ac:spMk id="2" creationId="{BD42A4A8-A689-49B4-840A-C9871FEB30F0}"/>
          </ac:spMkLst>
        </pc:spChg>
        <pc:spChg chg="add mod">
          <ac:chgData name="Hayley Mills" userId="0889dede-832e-4a93-9252-bb98fc29655c" providerId="ADAL" clId="{1349DD39-BCD7-4326-8FEA-8C268EC2D0DD}" dt="2023-10-19T07:35:47.200" v="504" actId="404"/>
          <ac:spMkLst>
            <pc:docMk/>
            <pc:sldMk cId="4178655073" sldId="404"/>
            <ac:spMk id="4" creationId="{3D252258-20E8-4B27-92A3-99FBE110CAF3}"/>
          </ac:spMkLst>
        </pc:spChg>
      </pc:sldChg>
      <pc:sldChg chg="addSp delSp modSp new mod">
        <pc:chgData name="Hayley Mills" userId="0889dede-832e-4a93-9252-bb98fc29655c" providerId="ADAL" clId="{1349DD39-BCD7-4326-8FEA-8C268EC2D0DD}" dt="2023-10-19T07:32:28.486" v="497" actId="1076"/>
        <pc:sldMkLst>
          <pc:docMk/>
          <pc:sldMk cId="2392648799" sldId="405"/>
        </pc:sldMkLst>
        <pc:spChg chg="del">
          <ac:chgData name="Hayley Mills" userId="0889dede-832e-4a93-9252-bb98fc29655c" providerId="ADAL" clId="{1349DD39-BCD7-4326-8FEA-8C268EC2D0DD}" dt="2023-10-19T07:27:23.174" v="459" actId="478"/>
          <ac:spMkLst>
            <pc:docMk/>
            <pc:sldMk cId="2392648799" sldId="405"/>
            <ac:spMk id="2" creationId="{476ABF1B-CFF7-4879-8124-493E49B1C1BD}"/>
          </ac:spMkLst>
        </pc:spChg>
        <pc:spChg chg="del">
          <ac:chgData name="Hayley Mills" userId="0889dede-832e-4a93-9252-bb98fc29655c" providerId="ADAL" clId="{1349DD39-BCD7-4326-8FEA-8C268EC2D0DD}" dt="2023-10-19T07:27:28.981" v="461" actId="478"/>
          <ac:spMkLst>
            <pc:docMk/>
            <pc:sldMk cId="2392648799" sldId="405"/>
            <ac:spMk id="3" creationId="{612876E3-FBC1-440A-9A99-86AE18E06ED5}"/>
          </ac:spMkLst>
        </pc:spChg>
        <pc:spChg chg="add mod">
          <ac:chgData name="Hayley Mills" userId="0889dede-832e-4a93-9252-bb98fc29655c" providerId="ADAL" clId="{1349DD39-BCD7-4326-8FEA-8C268EC2D0DD}" dt="2023-10-19T07:32:25.577" v="496" actId="403"/>
          <ac:spMkLst>
            <pc:docMk/>
            <pc:sldMk cId="2392648799" sldId="405"/>
            <ac:spMk id="5" creationId="{1982E69B-BA2D-4A9E-BFD5-5AC7782AEAF5}"/>
          </ac:spMkLst>
        </pc:spChg>
        <pc:picChg chg="add mod">
          <ac:chgData name="Hayley Mills" userId="0889dede-832e-4a93-9252-bb98fc29655c" providerId="ADAL" clId="{1349DD39-BCD7-4326-8FEA-8C268EC2D0DD}" dt="2023-10-19T07:32:28.486" v="497" actId="1076"/>
          <ac:picMkLst>
            <pc:docMk/>
            <pc:sldMk cId="2392648799" sldId="405"/>
            <ac:picMk id="6" creationId="{1ABFCAB8-49A8-48F0-8933-E49EB168AAB1}"/>
          </ac:picMkLst>
        </pc:picChg>
      </pc:sldChg>
      <pc:sldChg chg="new">
        <pc:chgData name="Hayley Mills" userId="0889dede-832e-4a93-9252-bb98fc29655c" providerId="ADAL" clId="{1349DD39-BCD7-4326-8FEA-8C268EC2D0DD}" dt="2023-10-19T07:29:30.629" v="474" actId="680"/>
        <pc:sldMkLst>
          <pc:docMk/>
          <pc:sldMk cId="163218949" sldId="406"/>
        </pc:sldMkLst>
      </pc:sldChg>
      <pc:sldChg chg="new del">
        <pc:chgData name="Hayley Mills" userId="0889dede-832e-4a93-9252-bb98fc29655c" providerId="ADAL" clId="{1349DD39-BCD7-4326-8FEA-8C268EC2D0DD}" dt="2023-10-19T07:29:28.340" v="473" actId="680"/>
        <pc:sldMkLst>
          <pc:docMk/>
          <pc:sldMk cId="440262499" sldId="406"/>
        </pc:sldMkLst>
      </pc:sldChg>
      <pc:sldChg chg="new">
        <pc:chgData name="Hayley Mills" userId="0889dede-832e-4a93-9252-bb98fc29655c" providerId="ADAL" clId="{1349DD39-BCD7-4326-8FEA-8C268EC2D0DD}" dt="2023-10-19T07:29:56.165" v="475" actId="680"/>
        <pc:sldMkLst>
          <pc:docMk/>
          <pc:sldMk cId="58467326" sldId="407"/>
        </pc:sldMkLst>
      </pc:sldChg>
      <pc:sldChg chg="delSp new mod">
        <pc:chgData name="Hayley Mills" userId="0889dede-832e-4a93-9252-bb98fc29655c" providerId="ADAL" clId="{1349DD39-BCD7-4326-8FEA-8C268EC2D0DD}" dt="2023-10-19T07:30:15.672" v="478" actId="478"/>
        <pc:sldMkLst>
          <pc:docMk/>
          <pc:sldMk cId="3584419678" sldId="408"/>
        </pc:sldMkLst>
        <pc:spChg chg="del">
          <ac:chgData name="Hayley Mills" userId="0889dede-832e-4a93-9252-bb98fc29655c" providerId="ADAL" clId="{1349DD39-BCD7-4326-8FEA-8C268EC2D0DD}" dt="2023-10-19T07:30:12.537" v="477" actId="478"/>
          <ac:spMkLst>
            <pc:docMk/>
            <pc:sldMk cId="3584419678" sldId="408"/>
            <ac:spMk id="2" creationId="{84A3A950-A626-44C8-88B2-8EEF15F9F490}"/>
          </ac:spMkLst>
        </pc:spChg>
        <pc:spChg chg="del">
          <ac:chgData name="Hayley Mills" userId="0889dede-832e-4a93-9252-bb98fc29655c" providerId="ADAL" clId="{1349DD39-BCD7-4326-8FEA-8C268EC2D0DD}" dt="2023-10-19T07:30:15.672" v="478" actId="478"/>
          <ac:spMkLst>
            <pc:docMk/>
            <pc:sldMk cId="3584419678" sldId="408"/>
            <ac:spMk id="3" creationId="{16BE706D-332A-4482-BD42-8DD1ECA7C83D}"/>
          </ac:spMkLst>
        </pc:spChg>
      </pc:sldChg>
      <pc:sldChg chg="delSp new mod ord">
        <pc:chgData name="Hayley Mills" userId="0889dede-832e-4a93-9252-bb98fc29655c" providerId="ADAL" clId="{1349DD39-BCD7-4326-8FEA-8C268EC2D0DD}" dt="2023-10-19T07:32:04.367" v="492"/>
        <pc:sldMkLst>
          <pc:docMk/>
          <pc:sldMk cId="3338068368" sldId="409"/>
        </pc:sldMkLst>
        <pc:spChg chg="del">
          <ac:chgData name="Hayley Mills" userId="0889dede-832e-4a93-9252-bb98fc29655c" providerId="ADAL" clId="{1349DD39-BCD7-4326-8FEA-8C268EC2D0DD}" dt="2023-10-19T07:31:59.061" v="489" actId="478"/>
          <ac:spMkLst>
            <pc:docMk/>
            <pc:sldMk cId="3338068368" sldId="409"/>
            <ac:spMk id="2" creationId="{A59A625B-B311-4C43-B2F5-B89B5A11861A}"/>
          </ac:spMkLst>
        </pc:spChg>
        <pc:spChg chg="del">
          <ac:chgData name="Hayley Mills" userId="0889dede-832e-4a93-9252-bb98fc29655c" providerId="ADAL" clId="{1349DD39-BCD7-4326-8FEA-8C268EC2D0DD}" dt="2023-10-19T07:32:00.983" v="490" actId="478"/>
          <ac:spMkLst>
            <pc:docMk/>
            <pc:sldMk cId="3338068368" sldId="409"/>
            <ac:spMk id="3" creationId="{198A0542-EDFE-4794-BCF5-3DED0699D5C5}"/>
          </ac:spMkLst>
        </pc:spChg>
      </pc:sldChg>
      <pc:sldChg chg="modSp mod">
        <pc:chgData name="Hayley Mills" userId="0889dede-832e-4a93-9252-bb98fc29655c" providerId="ADAL" clId="{1349DD39-BCD7-4326-8FEA-8C268EC2D0DD}" dt="2023-10-19T08:40:03.429" v="507" actId="6549"/>
        <pc:sldMkLst>
          <pc:docMk/>
          <pc:sldMk cId="1965524444" sldId="410"/>
        </pc:sldMkLst>
        <pc:spChg chg="mod">
          <ac:chgData name="Hayley Mills" userId="0889dede-832e-4a93-9252-bb98fc29655c" providerId="ADAL" clId="{1349DD39-BCD7-4326-8FEA-8C268EC2D0DD}" dt="2023-10-19T08:40:03.429" v="507" actId="6549"/>
          <ac:spMkLst>
            <pc:docMk/>
            <pc:sldMk cId="1965524444" sldId="410"/>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C0DFDA-75FB-4D90-9C7A-E8B020A92210}" type="datetimeFigureOut">
              <a:rPr lang="en-GB" smtClean="0"/>
              <a:t>19/10/2023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F55412E-E941-400C-8E72-B56F79729D4D}" type="slidenum">
              <a:rPr lang="en-GB" smtClean="0"/>
              <a:t>‹#›</a:t>
            </a:fld>
            <a:endParaRPr lang="en-GB"/>
          </a:p>
        </p:txBody>
      </p:sp>
    </p:spTree>
    <p:extLst>
      <p:ext uri="{BB962C8B-B14F-4D97-AF65-F5344CB8AC3E}">
        <p14:creationId xmlns:p14="http://schemas.microsoft.com/office/powerpoint/2010/main" val="8428724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10402B-2196-4C6E-9A3C-8841FEE39740}" type="datetimeFigureOut">
              <a:rPr lang="en-GB" smtClean="0"/>
              <a:t>19/10/2023</a:t>
            </a:fld>
            <a:endParaRPr lang="en-GB"/>
          </a:p>
        </p:txBody>
      </p:sp>
      <p:sp>
        <p:nvSpPr>
          <p:cNvPr id="4" name="Slide Image Placeholder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D9FF4C-48FC-4863-BBC4-308206D6F2E9}" type="slidenum">
              <a:rPr lang="en-GB" smtClean="0"/>
              <a:t>‹#›</a:t>
            </a:fld>
            <a:endParaRPr lang="en-GB"/>
          </a:p>
        </p:txBody>
      </p:sp>
    </p:spTree>
    <p:extLst>
      <p:ext uri="{BB962C8B-B14F-4D97-AF65-F5344CB8AC3E}">
        <p14:creationId xmlns:p14="http://schemas.microsoft.com/office/powerpoint/2010/main" val="64222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1D9FF4C-48FC-4863-BBC4-308206D6F2E9}" type="slidenum">
              <a:rPr lang="en-GB" smtClean="0"/>
              <a:t>1</a:t>
            </a:fld>
            <a:endParaRPr lang="en-GB"/>
          </a:p>
        </p:txBody>
      </p:sp>
    </p:spTree>
    <p:extLst>
      <p:ext uri="{BB962C8B-B14F-4D97-AF65-F5344CB8AC3E}">
        <p14:creationId xmlns:p14="http://schemas.microsoft.com/office/powerpoint/2010/main" val="3583507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D9FF4C-48FC-4863-BBC4-308206D6F2E9}" type="slidenum">
              <a:rPr lang="en-GB" smtClean="0"/>
              <a:t>2</a:t>
            </a:fld>
            <a:endParaRPr lang="en-GB"/>
          </a:p>
        </p:txBody>
      </p:sp>
    </p:spTree>
    <p:extLst>
      <p:ext uri="{BB962C8B-B14F-4D97-AF65-F5344CB8AC3E}">
        <p14:creationId xmlns:p14="http://schemas.microsoft.com/office/powerpoint/2010/main" val="506427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Trends over time in RTD – existing plot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915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Stats for cancer overall and by some sites by GP Practice and GP – bringing it all together</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app.powerbi.com</a:t>
            </a:r>
            <a:r>
              <a:rPr lang="en-US" dirty="0"/>
              <a:t>/</a:t>
            </a:r>
            <a:r>
              <a:rPr lang="en-US" dirty="0" err="1"/>
              <a:t>view?r</a:t>
            </a:r>
            <a:r>
              <a:rPr lang="en-US" dirty="0"/>
              <a:t>=eyJrIjoiODg3N2JiZGUtMDQxMC00ZDkyLThlYTEtNGZjZmU0YjAzMmFiIiwidCI6IjM3YzM1NGIyLTg1YjAtNDdmNS1iMjIyLTA3YjQ4ZDc3NGVlMyJ9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28 million appointments in primary care last month.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161 million GP appointments last year</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1228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Guidance – could express PPVs for differing symptoms showing they are low</a:t>
            </a:r>
          </a:p>
          <a:p>
            <a:endParaRPr lang="en-US" dirty="0"/>
          </a:p>
          <a:p>
            <a:r>
              <a:rPr lang="en-US" dirty="0"/>
              <a:t>https://</a:t>
            </a:r>
            <a:r>
              <a:rPr lang="en-US" dirty="0" err="1"/>
              <a:t>www.bmj.com</a:t>
            </a:r>
            <a:r>
              <a:rPr lang="en-US" dirty="0"/>
              <a:t>/content/350/bmj.h3044</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9116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Trends</a:t>
            </a:r>
          </a:p>
          <a:p>
            <a:endParaRPr lang="en-US" dirty="0"/>
          </a:p>
          <a:p>
            <a:r>
              <a:rPr lang="en-US" dirty="0"/>
              <a:t>Almost a 10% increase in referrals each </a:t>
            </a:r>
            <a:r>
              <a:rPr lang="en-US" dirty="0" err="1"/>
              <a:t>yer</a:t>
            </a:r>
            <a:endParaRPr lang="en-US" dirty="0"/>
          </a:p>
          <a:p>
            <a:endParaRPr lang="en-US" dirty="0"/>
          </a:p>
          <a:p>
            <a:r>
              <a:rPr lang="en-GB" b="0" i="0" dirty="0">
                <a:solidFill>
                  <a:srgbClr val="333333"/>
                </a:solidFill>
                <a:effectLst/>
                <a:latin typeface="Helvetica Neue" panose="02000503000000020004" pitchFamily="2" charset="0"/>
              </a:rPr>
              <a:t>Improving the detection rate is a key priority as this means that patients may be diagnosed more promptly rather than by other routes such as emergency presentations, which have poorer survival</a:t>
            </a:r>
          </a:p>
          <a:p>
            <a:endParaRPr lang="en-US" dirty="0"/>
          </a:p>
          <a:p>
            <a:r>
              <a:rPr lang="en-GB" b="0" i="0" dirty="0">
                <a:solidFill>
                  <a:srgbClr val="333333"/>
                </a:solidFill>
                <a:effectLst/>
                <a:latin typeface="Helvetica Neue" panose="02000503000000020004" pitchFamily="2" charset="0"/>
              </a:rPr>
              <a:t>Previous research has shown that GP practices with higher TWW referral rates have been associated with lower mortality for several types of cancer and a reduction in the number of late-stage cancers detected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168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rPr>
              <a:t>April 2013 to March 2018</a:t>
            </a:r>
            <a:endParaRPr lang="en-US" dirty="0"/>
          </a:p>
          <a:p>
            <a:endParaRPr lang="en-US" dirty="0"/>
          </a:p>
          <a:p>
            <a:r>
              <a:rPr lang="en-US" dirty="0"/>
              <a:t>Data on 2WW refs overall, Simultaneous 2WWs, Non-2WW refs.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referral types, with 23,226 pairs.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Other common pairings were: lower GI and urological; lower GI and skin; head and neck and upper GI; breast and skin; breast and breast symptom; and gynaecological and lower GI.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1033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Could add a gut feeling qual slide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0985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STAGE at </a:t>
            </a:r>
            <a:r>
              <a:rPr lang="en-US" dirty="0" err="1">
                <a:ea typeface="Calibri"/>
                <a:cs typeface="Calibri"/>
              </a:rPr>
              <a:t>diangosis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4971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20618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Useful and virtually harmless test (radiation tiny) that picks up most lung cancer so </a:t>
            </a:r>
            <a:r>
              <a:rPr lang="en-US" dirty="0" err="1"/>
              <a:t>gps</a:t>
            </a:r>
            <a:r>
              <a:rPr lang="en-US" dirty="0"/>
              <a:t> should have low threshold for using even for common symptoms </a:t>
            </a:r>
            <a:r>
              <a:rPr lang="en-US" dirty="0" err="1"/>
              <a:t>eg</a:t>
            </a:r>
            <a:r>
              <a:rPr lang="en-US" dirty="0"/>
              <a:t> cough (but NG12 indications also surprisingly broad </a:t>
            </a:r>
            <a:r>
              <a:rPr lang="en-US" dirty="0" err="1"/>
              <a:t>eg</a:t>
            </a:r>
            <a:r>
              <a:rPr lang="en-US" dirty="0"/>
              <a:t> weight loss, </a:t>
            </a:r>
            <a:r>
              <a:rPr lang="en-US" dirty="0" err="1"/>
              <a:t>platlets</a:t>
            </a:r>
            <a:r>
              <a:rPr lang="en-US" dirty="0"/>
              <a:t>)</a:t>
            </a:r>
          </a:p>
          <a:p>
            <a:endParaRPr lang="en-US" dirty="0"/>
          </a:p>
          <a:p>
            <a:r>
              <a:rPr lang="en-US" dirty="0"/>
              <a:t>But will miss a substantial proportion so your work isn't done if negative </a:t>
            </a:r>
            <a:r>
              <a:rPr lang="en-US" dirty="0" err="1"/>
              <a:t>cxr</a:t>
            </a:r>
            <a:r>
              <a:rPr lang="en-US" dirty="0"/>
              <a:t> (not all will warrant </a:t>
            </a:r>
            <a:r>
              <a:rPr lang="en-US" dirty="0" err="1"/>
              <a:t>ct</a:t>
            </a:r>
            <a:r>
              <a:rPr lang="en-US" dirty="0"/>
              <a:t> </a:t>
            </a:r>
            <a:r>
              <a:rPr lang="en-US" dirty="0" err="1"/>
              <a:t>etc</a:t>
            </a:r>
            <a:r>
              <a:rPr lang="en-US" dirty="0"/>
              <a:t> but you should consider whether does or other options if ongoing symptoms)</a:t>
            </a:r>
          </a:p>
          <a:p>
            <a:endParaRPr lang="en-US" dirty="0"/>
          </a:p>
          <a:p>
            <a:r>
              <a:rPr lang="en-US" dirty="0"/>
              <a:t>And also the negative cancer tests editorial we wrote for </a:t>
            </a:r>
            <a:r>
              <a:rPr lang="en-US" dirty="0" err="1"/>
              <a:t>bjgp</a:t>
            </a:r>
            <a:endParaRPr lang="en-US" dirty="0"/>
          </a:p>
          <a:p>
            <a:endParaRPr lang="en-US" dirty="0"/>
          </a:p>
          <a:p>
            <a:r>
              <a:rPr lang="en-US" dirty="0"/>
              <a:t>I think the risk is nihilism, </a:t>
            </a:r>
            <a:r>
              <a:rPr lang="en-US" dirty="0" err="1"/>
              <a:t>eg</a:t>
            </a:r>
            <a:r>
              <a:rPr lang="en-US" dirty="0"/>
              <a:t> </a:t>
            </a:r>
            <a:r>
              <a:rPr lang="en-US" dirty="0" err="1"/>
              <a:t>cxr</a:t>
            </a:r>
            <a:r>
              <a:rPr lang="en-US" dirty="0"/>
              <a:t> is crap and/or screening will sort anyway. Need a nuanced appreciation and people have to do the thinking and planning about what to do which is tricky but is our job</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48769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Fit alone</a:t>
            </a:r>
          </a:p>
          <a:p>
            <a:r>
              <a:rPr lang="en-US" dirty="0"/>
              <a:t>Fit strata</a:t>
            </a:r>
          </a:p>
          <a:p>
            <a:r>
              <a:rPr lang="en-US" dirty="0"/>
              <a:t>Repeat FIT</a:t>
            </a:r>
          </a:p>
          <a:p>
            <a:endParaRPr lang="en-US" dirty="0"/>
          </a:p>
          <a:p>
            <a:r>
              <a:rPr lang="en-GB" b="0" i="0" dirty="0">
                <a:solidFill>
                  <a:srgbClr val="333333"/>
                </a:solidFill>
                <a:effectLst/>
                <a:latin typeface="Helvetica Neue" panose="02000503000000020004" pitchFamily="2" charset="0"/>
              </a:rPr>
              <a:t>https://</a:t>
            </a:r>
            <a:r>
              <a:rPr lang="en-GB" b="0" i="0" dirty="0" err="1">
                <a:solidFill>
                  <a:srgbClr val="333333"/>
                </a:solidFill>
                <a:effectLst/>
                <a:latin typeface="Helvetica Neue" panose="02000503000000020004" pitchFamily="2" charset="0"/>
              </a:rPr>
              <a:t>doi.org</a:t>
            </a:r>
            <a:r>
              <a:rPr lang="en-GB" b="0" i="0" dirty="0">
                <a:solidFill>
                  <a:srgbClr val="333333"/>
                </a:solidFill>
                <a:effectLst/>
                <a:latin typeface="Helvetica Neue" panose="02000503000000020004" pitchFamily="2" charset="0"/>
              </a:rPr>
              <a:t>/10.3399/BJGP.2023.0033</a:t>
            </a:r>
            <a:endParaRPr lang="en-US" b="0" i="0" dirty="0">
              <a:solidFill>
                <a:srgbClr val="333333"/>
              </a:solidFill>
              <a:effectLst/>
              <a:latin typeface="Helvetica Neue" panose="02000503000000020004" pitchFamily="2" charset="0"/>
            </a:endParaRPr>
          </a:p>
          <a:p>
            <a:r>
              <a:rPr lang="en-US" dirty="0"/>
              <a:t>FIT plus other tests</a:t>
            </a:r>
          </a:p>
          <a:p>
            <a:endParaRPr lang="en-US" dirty="0"/>
          </a:p>
          <a:p>
            <a:endParaRPr lang="en-US" dirty="0"/>
          </a:p>
          <a:p>
            <a:r>
              <a:rPr lang="en-GB" b="0" i="0" u="none" strike="noStrike" dirty="0">
                <a:solidFill>
                  <a:srgbClr val="212121"/>
                </a:solidFill>
                <a:effectLst/>
                <a:latin typeface="Calibri" panose="020F0502020204030204" pitchFamily="34" charset="0"/>
              </a:rPr>
              <a:t>2 fold increase in non-return for most deprived versus least and 1.8 fold increase in Asian compared to white.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3919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Fit alone</a:t>
            </a:r>
          </a:p>
          <a:p>
            <a:r>
              <a:rPr lang="en-US" dirty="0"/>
              <a:t>Fit strata</a:t>
            </a:r>
          </a:p>
          <a:p>
            <a:r>
              <a:rPr lang="en-US" dirty="0"/>
              <a:t>Repeat FIT</a:t>
            </a:r>
          </a:p>
          <a:p>
            <a:r>
              <a:rPr lang="en-US" dirty="0"/>
              <a:t>FIT plus other tests</a:t>
            </a:r>
          </a:p>
          <a:p>
            <a:endParaRPr lang="en-US" dirty="0"/>
          </a:p>
          <a:p>
            <a:r>
              <a:rPr lang="en-GB" dirty="0">
                <a:effectLst/>
                <a:latin typeface="inherit"/>
              </a:rPr>
              <a:t>93.2 (85.7, 97.5) 78.6 (77.0, 80.2) </a:t>
            </a:r>
          </a:p>
          <a:p>
            <a:br>
              <a:rPr lang="en-GB" dirty="0">
                <a:effectLst/>
                <a:latin typeface="inherit"/>
              </a:rPr>
            </a:br>
            <a:r>
              <a:rPr lang="en-GB" dirty="0">
                <a:effectLst/>
                <a:latin typeface="inherit"/>
              </a:rPr>
              <a:t>NNI 8</a:t>
            </a:r>
          </a:p>
          <a:p>
            <a:endParaRPr lang="en-GB" dirty="0">
              <a:effectLst/>
              <a:latin typeface="inherit"/>
            </a:endParaRPr>
          </a:p>
          <a:p>
            <a:r>
              <a:rPr lang="en-GB" dirty="0">
                <a:effectLst/>
                <a:latin typeface="inherit"/>
              </a:rPr>
              <a:t>Single</a:t>
            </a:r>
          </a:p>
          <a:p>
            <a:r>
              <a:rPr lang="en-GB" dirty="0">
                <a:effectLst/>
                <a:latin typeface="inherit"/>
              </a:rPr>
              <a:t>84.1 (73.3, 91.8) 77.4 (75.6, 79.1) </a:t>
            </a:r>
          </a:p>
          <a:p>
            <a:r>
              <a:rPr lang="en-GB" dirty="0">
                <a:effectLst/>
                <a:latin typeface="inherit"/>
              </a:rPr>
              <a:t>NNI 10</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39205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CRP Lymphoma</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0278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05050"/>
                </a:solidFill>
                <a:effectLst/>
                <a:latin typeface="Source Sans Pro" panose="020B0503030403020204" pitchFamily="34" charset="0"/>
              </a:rPr>
              <a:t>genetic and epigenetic changes in circulating tumour DNA or proteins produced by cancer cells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564411-9441-CF4A-A50E-0C23CBF5616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54051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65091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0368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43419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59309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51253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72719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57396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19751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24278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4D9E9D-93A9-4E6A-8E42-DC0055A8528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97626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Prostate Cancer Prevention trial – 18,000 finasteride. </a:t>
            </a:r>
          </a:p>
          <a:p>
            <a:r>
              <a:rPr lang="en-GB"/>
              <a:t>SELECT trial -  35,000. No approvals, no mechanism </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4E4D0E7-A190-4A04-AB04-6298EC80448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27971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Preventing and tackling Bullying and Harassment has been an Athena Swan priority for many years</a:t>
            </a:r>
          </a:p>
          <a:p>
            <a:r>
              <a:rPr lang="en-GB" dirty="0"/>
              <a:t>Last action plan focus was to raise awareness B&amp;H &amp; support channels e.g. Harassment Advisors – find on intranet.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We’d like to stop it in the first place</a:t>
            </a:r>
          </a:p>
          <a:p>
            <a:r>
              <a:rPr lang="en-GB" dirty="0"/>
              <a:t>Priority in new action plan </a:t>
            </a:r>
          </a:p>
          <a:p>
            <a:r>
              <a:rPr lang="en-GB" dirty="0"/>
              <a:t>New working group to deliver the priority.</a:t>
            </a:r>
          </a:p>
          <a:p>
            <a:r>
              <a:rPr lang="en-GB" dirty="0"/>
              <a:t>Senior academic team meeting in Sept B&amp;H training from </a:t>
            </a:r>
            <a:r>
              <a:rPr lang="en-GB" dirty="0" err="1"/>
              <a:t>Eq</a:t>
            </a:r>
            <a:r>
              <a:rPr lang="en-GB" dirty="0"/>
              <a:t> and Diversity Unit. </a:t>
            </a:r>
          </a:p>
          <a:p>
            <a:r>
              <a:rPr lang="en-GB" dirty="0"/>
              <a:t>Really pleased to be participating in a mediation service to hope prevent cases from getting to the stage of B&amp;H or formal complaint.</a:t>
            </a:r>
          </a:p>
          <a:p>
            <a:r>
              <a:rPr lang="en-GB" dirty="0"/>
              <a:t>Polly</a:t>
            </a:r>
          </a:p>
        </p:txBody>
      </p:sp>
      <p:sp>
        <p:nvSpPr>
          <p:cNvPr id="4" name="Slide Number Placeholder 3"/>
          <p:cNvSpPr>
            <a:spLocks noGrp="1"/>
          </p:cNvSpPr>
          <p:nvPr>
            <p:ph type="sldNum" sz="quarter" idx="5"/>
          </p:nvPr>
        </p:nvSpPr>
        <p:spPr/>
        <p:txBody>
          <a:bodyPr/>
          <a:lstStyle/>
          <a:p>
            <a:pPr marL="0" marR="0" lvl="0" indent="0" algn="r" defTabSz="432100" rtl="0" eaLnBrk="1" fontAlgn="auto" latinLnBrk="0" hangingPunct="1">
              <a:lnSpc>
                <a:spcPct val="100000"/>
              </a:lnSpc>
              <a:spcBef>
                <a:spcPts val="0"/>
              </a:spcBef>
              <a:spcAft>
                <a:spcPts val="0"/>
              </a:spcAft>
              <a:buClrTx/>
              <a:buSzTx/>
              <a:buFontTx/>
              <a:buNone/>
              <a:tabLst/>
              <a:defRPr/>
            </a:pPr>
            <a:fld id="{4B524692-9533-41BC-B152-F735EEAC92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321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16874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72479" y="4715153"/>
            <a:ext cx="5645428" cy="4625753"/>
          </a:xfrm>
        </p:spPr>
        <p:txBody>
          <a:bodyPr/>
          <a:lstStyle/>
          <a:p>
            <a:endParaRPr lang="en-GB" sz="900" dirty="0"/>
          </a:p>
        </p:txBody>
      </p:sp>
      <p:sp>
        <p:nvSpPr>
          <p:cNvPr id="4" name="Slide Number Placeholder 3"/>
          <p:cNvSpPr>
            <a:spLocks noGrp="1"/>
          </p:cNvSpPr>
          <p:nvPr>
            <p:ph type="sldNum" sz="quarter" idx="10"/>
          </p:nvPr>
        </p:nvSpPr>
        <p:spPr/>
        <p:txBody>
          <a:bodyPr/>
          <a:lstStyle/>
          <a:p>
            <a:pPr marL="0" marR="0" lvl="0" indent="0" algn="r" defTabSz="432100" rtl="0" eaLnBrk="1" fontAlgn="auto" latinLnBrk="0" hangingPunct="1">
              <a:lnSpc>
                <a:spcPct val="100000"/>
              </a:lnSpc>
              <a:spcBef>
                <a:spcPts val="0"/>
              </a:spcBef>
              <a:spcAft>
                <a:spcPts val="0"/>
              </a:spcAft>
              <a:buClrTx/>
              <a:buSzTx/>
              <a:buFontTx/>
              <a:buNone/>
              <a:tabLst/>
              <a:defRPr/>
            </a:pPr>
            <a:fld id="{8F3C1F45-14E1-44A4-9AE0-020F0DE47F1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321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36428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72479" y="4715153"/>
            <a:ext cx="5645428" cy="4625753"/>
          </a:xfrm>
        </p:spPr>
        <p:txBody>
          <a:bodyPr/>
          <a:lstStyle/>
          <a:p>
            <a:pPr algn="l"/>
            <a:r>
              <a:rPr lang="en-GB" sz="1800" b="0" i="0" u="none" strike="noStrike" baseline="0" dirty="0">
                <a:latin typeface="Calibri" panose="020F0502020204030204" pitchFamily="34" charset="0"/>
              </a:rPr>
              <a:t>From Maria’s slides “Bullying and Harassment advisors are sometimes the first step people use to try and solve their conflicts. Mediation would be the second one: an informal step towards conflict resolution.”</a:t>
            </a:r>
          </a:p>
          <a:p>
            <a:pPr algn="l"/>
            <a:endParaRPr lang="en-GB" sz="900" dirty="0"/>
          </a:p>
        </p:txBody>
      </p:sp>
      <p:sp>
        <p:nvSpPr>
          <p:cNvPr id="4" name="Slide Number Placeholder 3"/>
          <p:cNvSpPr>
            <a:spLocks noGrp="1"/>
          </p:cNvSpPr>
          <p:nvPr>
            <p:ph type="sldNum" sz="quarter" idx="10"/>
          </p:nvPr>
        </p:nvSpPr>
        <p:spPr/>
        <p:txBody>
          <a:bodyPr/>
          <a:lstStyle/>
          <a:p>
            <a:pPr marL="0" marR="0" lvl="0" indent="0" algn="r" defTabSz="432100" rtl="0" eaLnBrk="1" fontAlgn="auto" latinLnBrk="0" hangingPunct="1">
              <a:lnSpc>
                <a:spcPct val="100000"/>
              </a:lnSpc>
              <a:spcBef>
                <a:spcPts val="0"/>
              </a:spcBef>
              <a:spcAft>
                <a:spcPts val="0"/>
              </a:spcAft>
              <a:buClrTx/>
              <a:buSzTx/>
              <a:buFontTx/>
              <a:buNone/>
              <a:tabLst/>
              <a:defRPr/>
            </a:pPr>
            <a:fld id="{8F3C1F45-14E1-44A4-9AE0-020F0DE47F1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321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8947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Athena Swan working groups, focussing on PDRs and Leadership Learning Pathway</a:t>
            </a:r>
          </a:p>
          <a:p>
            <a:r>
              <a:rPr lang="en-GB" dirty="0"/>
              <a:t>This term bringing two together with all LLP sessions focussing on PDRs</a:t>
            </a:r>
          </a:p>
        </p:txBody>
      </p:sp>
      <p:sp>
        <p:nvSpPr>
          <p:cNvPr id="4" name="Slide Number Placeholder 3"/>
          <p:cNvSpPr>
            <a:spLocks noGrp="1"/>
          </p:cNvSpPr>
          <p:nvPr>
            <p:ph type="sldNum" sz="quarter" idx="10"/>
          </p:nvPr>
        </p:nvSpPr>
        <p:spPr/>
        <p:txBody>
          <a:bodyPr/>
          <a:lstStyle/>
          <a:p>
            <a:pPr marL="0" marR="0" lvl="0" indent="0" algn="r" defTabSz="432100" rtl="0" eaLnBrk="1" fontAlgn="auto" latinLnBrk="0" hangingPunct="1">
              <a:lnSpc>
                <a:spcPct val="100000"/>
              </a:lnSpc>
              <a:spcBef>
                <a:spcPts val="0"/>
              </a:spcBef>
              <a:spcAft>
                <a:spcPts val="0"/>
              </a:spcAft>
              <a:buClrTx/>
              <a:buSzTx/>
              <a:buFontTx/>
              <a:buNone/>
              <a:tabLst/>
              <a:defRPr/>
            </a:pPr>
            <a:fld id="{41D9FF4C-48FC-4863-BBC4-308206D6F2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321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64272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performance, professional they are Personal</a:t>
            </a:r>
          </a:p>
        </p:txBody>
      </p:sp>
      <p:sp>
        <p:nvSpPr>
          <p:cNvPr id="4" name="Slide Number Placeholder 3"/>
          <p:cNvSpPr>
            <a:spLocks noGrp="1"/>
          </p:cNvSpPr>
          <p:nvPr>
            <p:ph type="sldNum" sz="quarter" idx="5"/>
          </p:nvPr>
        </p:nvSpPr>
        <p:spPr/>
        <p:txBody>
          <a:bodyPr/>
          <a:lstStyle/>
          <a:p>
            <a:pPr marL="0" marR="0" lvl="0" indent="0" algn="r" defTabSz="432100" rtl="0" eaLnBrk="1" fontAlgn="auto" latinLnBrk="0" hangingPunct="1">
              <a:lnSpc>
                <a:spcPct val="100000"/>
              </a:lnSpc>
              <a:spcBef>
                <a:spcPts val="0"/>
              </a:spcBef>
              <a:spcAft>
                <a:spcPts val="0"/>
              </a:spcAft>
              <a:buClrTx/>
              <a:buSzTx/>
              <a:buFontTx/>
              <a:buNone/>
              <a:tabLst/>
              <a:defRPr/>
            </a:pPr>
            <a:fld id="{41D9FF4C-48FC-4863-BBC4-308206D6F2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321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06804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Bullet points copied from last PDR presentation</a:t>
            </a:r>
          </a:p>
          <a:p>
            <a:r>
              <a:rPr lang="en-GB" i="0" dirty="0"/>
              <a:t>Could include: Concordat which University has signed stipulates 10 days for professional development for researchers, PDRs opportunity to discuss what this may be</a:t>
            </a:r>
          </a:p>
        </p:txBody>
      </p:sp>
      <p:sp>
        <p:nvSpPr>
          <p:cNvPr id="4" name="Slide Number Placeholder 3"/>
          <p:cNvSpPr>
            <a:spLocks noGrp="1"/>
          </p:cNvSpPr>
          <p:nvPr>
            <p:ph type="sldNum" sz="quarter" idx="5"/>
          </p:nvPr>
        </p:nvSpPr>
        <p:spPr/>
        <p:txBody>
          <a:bodyPr/>
          <a:lstStyle/>
          <a:p>
            <a:pPr marL="0" marR="0" lvl="0" indent="0" algn="r" defTabSz="432100" rtl="0" eaLnBrk="1" fontAlgn="auto" latinLnBrk="0" hangingPunct="1">
              <a:lnSpc>
                <a:spcPct val="100000"/>
              </a:lnSpc>
              <a:spcBef>
                <a:spcPts val="0"/>
              </a:spcBef>
              <a:spcAft>
                <a:spcPts val="0"/>
              </a:spcAft>
              <a:buClrTx/>
              <a:buSzTx/>
              <a:buFontTx/>
              <a:buNone/>
              <a:tabLst/>
              <a:defRPr/>
            </a:pPr>
            <a:fld id="{41D9FF4C-48FC-4863-BBC4-308206D6F2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321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7940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the benefits of PDRs particularly in Staff Experience Survey results from earlier this year:</a:t>
            </a:r>
          </a:p>
          <a:p>
            <a:r>
              <a:rPr lang="en-GB" dirty="0"/>
              <a:t>71% of respondents (270) have had a PDR and 67% of those found it useful</a:t>
            </a:r>
          </a:p>
          <a:p>
            <a:r>
              <a:rPr lang="en-GB" dirty="0"/>
              <a:t>Impact goes beyond the usefulness of PDR, in answer to other survey questions, t</a:t>
            </a:r>
            <a:r>
              <a:rPr lang="en-GB" sz="1800" b="0" i="0" dirty="0">
                <a:solidFill>
                  <a:srgbClr val="000000"/>
                </a:solidFill>
                <a:effectLst/>
                <a:latin typeface="Calibri" panose="020F0502020204030204" pitchFamily="34" charset="0"/>
              </a:rPr>
              <a:t>hose who have had a PDR in the last two years were overall more satisfied in the Staff Survey. Particularly notable is that they responded 18% more favourably to questions on being managed and 15% more favourably to the theme career development questions.  </a:t>
            </a:r>
            <a:endParaRPr lang="en-GB" dirty="0"/>
          </a:p>
        </p:txBody>
      </p:sp>
      <p:sp>
        <p:nvSpPr>
          <p:cNvPr id="4" name="Slide Number Placeholder 3"/>
          <p:cNvSpPr>
            <a:spLocks noGrp="1"/>
          </p:cNvSpPr>
          <p:nvPr>
            <p:ph type="sldNum" sz="quarter" idx="5"/>
          </p:nvPr>
        </p:nvSpPr>
        <p:spPr/>
        <p:txBody>
          <a:bodyPr/>
          <a:lstStyle/>
          <a:p>
            <a:pPr marL="0" marR="0" lvl="0" indent="0" algn="r" defTabSz="432100" rtl="0" eaLnBrk="1" fontAlgn="auto" latinLnBrk="0" hangingPunct="1">
              <a:lnSpc>
                <a:spcPct val="100000"/>
              </a:lnSpc>
              <a:spcBef>
                <a:spcPts val="0"/>
              </a:spcBef>
              <a:spcAft>
                <a:spcPts val="0"/>
              </a:spcAft>
              <a:buClrTx/>
              <a:buSzTx/>
              <a:buFontTx/>
              <a:buNone/>
              <a:tabLst/>
              <a:defRPr/>
            </a:pPr>
            <a:fld id="{41D9FF4C-48FC-4863-BBC4-308206D6F2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321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50017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err="1">
                <a:solidFill>
                  <a:schemeClr val="tx1"/>
                </a:solidFill>
                <a:effectLst/>
                <a:latin typeface="+mn-lt"/>
                <a:ea typeface="+mn-ea"/>
                <a:cs typeface="+mn-cs"/>
              </a:rPr>
              <a:t>ePDRs</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use Simitive and new forms for 23/24 are available. </a:t>
            </a:r>
          </a:p>
          <a:p>
            <a:r>
              <a:rPr lang="en-GB" sz="1200" kern="1200" dirty="0">
                <a:solidFill>
                  <a:schemeClr val="tx1"/>
                </a:solidFill>
                <a:effectLst/>
                <a:latin typeface="+mn-lt"/>
                <a:ea typeface="+mn-ea"/>
                <a:cs typeface="+mn-cs"/>
              </a:rPr>
              <a:t>Easy to access and available to everyone to take initiative for their personal development</a:t>
            </a:r>
          </a:p>
          <a:p>
            <a:pPr rtl="0" fontAlgn="ctr"/>
            <a:r>
              <a:rPr lang="en-GB" sz="1200" kern="1200" dirty="0">
                <a:solidFill>
                  <a:schemeClr val="tx1"/>
                </a:solidFill>
                <a:effectLst/>
                <a:latin typeface="+mn-lt"/>
                <a:ea typeface="+mn-ea"/>
                <a:cs typeface="+mn-cs"/>
              </a:rPr>
              <a:t>Ask everyone to set a date for their PDR this academic year (as videos shows) to commit to holding a PDR this academic year. </a:t>
            </a:r>
          </a:p>
          <a:p>
            <a:pPr rtl="0" fontAlgn="ctr"/>
            <a:r>
              <a:rPr lang="en-GB" sz="1200" kern="1200" dirty="0">
                <a:solidFill>
                  <a:schemeClr val="tx1"/>
                </a:solidFill>
                <a:effectLst/>
                <a:latin typeface="+mn-lt"/>
                <a:ea typeface="+mn-ea"/>
                <a:cs typeface="+mn-cs"/>
              </a:rPr>
              <a:t>Once you sign off the PDR for 23/24 the form for 24/25 will be available &amp; auto-populated with your objectives so you can keep track of progress over the year. </a:t>
            </a:r>
          </a:p>
          <a:p>
            <a:pPr marL="0" marR="0" lvl="0" indent="0" algn="l" defTabSz="914400" rtl="0" eaLnBrk="1" fontAlgn="ctr"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YOUR responsibility as the reviewee to start the form and send to reviewer before the meeting</a:t>
            </a:r>
            <a:endParaRPr lang="en-GB" dirty="0"/>
          </a:p>
        </p:txBody>
      </p:sp>
      <p:sp>
        <p:nvSpPr>
          <p:cNvPr id="4" name="Slide Number Placeholder 3"/>
          <p:cNvSpPr>
            <a:spLocks noGrp="1"/>
          </p:cNvSpPr>
          <p:nvPr>
            <p:ph type="sldNum" sz="quarter" idx="10"/>
          </p:nvPr>
        </p:nvSpPr>
        <p:spPr/>
        <p:txBody>
          <a:bodyPr/>
          <a:lstStyle/>
          <a:p>
            <a:pPr marL="0" marR="0" lvl="0" indent="0" algn="r" defTabSz="432100" rtl="0" eaLnBrk="1" fontAlgn="auto" latinLnBrk="0" hangingPunct="1">
              <a:lnSpc>
                <a:spcPct val="100000"/>
              </a:lnSpc>
              <a:spcBef>
                <a:spcPts val="0"/>
              </a:spcBef>
              <a:spcAft>
                <a:spcPts val="0"/>
              </a:spcAft>
              <a:buClrTx/>
              <a:buSzTx/>
              <a:buFontTx/>
              <a:buNone/>
              <a:tabLst/>
              <a:defRPr/>
            </a:pPr>
            <a:fld id="{41D9FF4C-48FC-4863-BBC4-308206D6F2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321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27506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Resources:</a:t>
            </a:r>
          </a:p>
          <a:p>
            <a:pPr rtl="0" fontAlgn="ctr"/>
            <a:r>
              <a:rPr lang="en-GB" sz="1200" kern="1200" dirty="0">
                <a:solidFill>
                  <a:schemeClr val="tx1"/>
                </a:solidFill>
                <a:effectLst/>
                <a:latin typeface="+mn-lt"/>
                <a:ea typeface="+mn-ea"/>
                <a:cs typeface="+mn-cs"/>
              </a:rPr>
              <a:t>Webpage</a:t>
            </a:r>
          </a:p>
          <a:p>
            <a:pPr rtl="0" fontAlgn="ctr"/>
            <a:r>
              <a:rPr lang="en-GB" sz="1200" kern="1200" dirty="0">
                <a:solidFill>
                  <a:schemeClr val="tx1"/>
                </a:solidFill>
                <a:effectLst/>
                <a:latin typeface="+mn-lt"/>
                <a:ea typeface="+mn-ea"/>
                <a:cs typeface="+mn-cs"/>
              </a:rPr>
              <a:t>FAQ</a:t>
            </a:r>
          </a:p>
          <a:p>
            <a:pPr rtl="0" fontAlgn="ctr"/>
            <a:r>
              <a:rPr lang="en-GB" sz="1200" kern="1200" dirty="0">
                <a:solidFill>
                  <a:schemeClr val="tx1"/>
                </a:solidFill>
                <a:effectLst/>
                <a:latin typeface="+mn-lt"/>
                <a:ea typeface="+mn-ea"/>
                <a:cs typeface="+mn-cs"/>
              </a:rPr>
              <a:t>Videos</a:t>
            </a:r>
          </a:p>
          <a:p>
            <a:r>
              <a:rPr lang="en-GB" dirty="0"/>
              <a:t>LLP sessions this term:</a:t>
            </a:r>
          </a:p>
          <a:p>
            <a:r>
              <a:rPr lang="en-GB" dirty="0"/>
              <a:t>Highlight Panel – includes hearing from new AP, Rebecca Barnes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FFFFFF"/>
              </a:solidFill>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FFFF"/>
                </a:solidFill>
                <a:effectLst/>
                <a:latin typeface="Arial" panose="020B0604020202020204" pitchFamily="34" charset="0"/>
                <a:ea typeface="Calibri" panose="020F0502020204030204" pitchFamily="34" charset="0"/>
              </a:rPr>
              <a:t>Workshop run by external facilitator Anneliese: Regular, good quality feedback is one of the most important ingredients in building constructive relationships, achieving team objectives and supporting continuous development.</a:t>
            </a:r>
            <a:endParaRPr lang="en-GB" sz="1800" dirty="0">
              <a:effectLst/>
              <a:latin typeface="Calibri" panose="020F0502020204030204" pitchFamily="34" charset="0"/>
              <a:ea typeface="Calibri" panose="020F050202020403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432100" rtl="0" eaLnBrk="1" fontAlgn="auto" latinLnBrk="0" hangingPunct="1">
              <a:lnSpc>
                <a:spcPct val="100000"/>
              </a:lnSpc>
              <a:spcBef>
                <a:spcPts val="0"/>
              </a:spcBef>
              <a:spcAft>
                <a:spcPts val="0"/>
              </a:spcAft>
              <a:buClrTx/>
              <a:buSzTx/>
              <a:buFontTx/>
              <a:buNone/>
              <a:tabLst/>
              <a:defRPr/>
            </a:pPr>
            <a:fld id="{41D9FF4C-48FC-4863-BBC4-308206D6F2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321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1317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3710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40656" y="1061049"/>
            <a:ext cx="8643938" cy="2257166"/>
          </a:xfrm>
        </p:spPr>
        <p:txBody>
          <a:bodyPr anchor="b"/>
          <a:lstStyle>
            <a:lvl1pPr algn="ctr">
              <a:defRPr sz="5672"/>
            </a:lvl1pPr>
          </a:lstStyle>
          <a:p>
            <a:r>
              <a:rPr lang="en-US"/>
              <a:t>Click to edit Master title style</a:t>
            </a:r>
            <a:endParaRPr lang="en-GB"/>
          </a:p>
        </p:txBody>
      </p:sp>
      <p:sp>
        <p:nvSpPr>
          <p:cNvPr id="3" name="Subtitle 2"/>
          <p:cNvSpPr>
            <a:spLocks noGrp="1"/>
          </p:cNvSpPr>
          <p:nvPr>
            <p:ph type="subTitle" idx="1"/>
          </p:nvPr>
        </p:nvSpPr>
        <p:spPr>
          <a:xfrm>
            <a:off x="1440656" y="3405260"/>
            <a:ext cx="8643938" cy="1565308"/>
          </a:xfrm>
        </p:spPr>
        <p:txBody>
          <a:bodyPr/>
          <a:lstStyle>
            <a:lvl1pPr marL="0" indent="0" algn="ctr">
              <a:buNone/>
              <a:defRPr sz="2269"/>
            </a:lvl1pPr>
            <a:lvl2pPr marL="432191" indent="0" algn="ctr">
              <a:buNone/>
              <a:defRPr sz="1891"/>
            </a:lvl2pPr>
            <a:lvl3pPr marL="864382" indent="0" algn="ctr">
              <a:buNone/>
              <a:defRPr sz="1702"/>
            </a:lvl3pPr>
            <a:lvl4pPr marL="1296573" indent="0" algn="ctr">
              <a:buNone/>
              <a:defRPr sz="1512"/>
            </a:lvl4pPr>
            <a:lvl5pPr marL="1728765" indent="0" algn="ctr">
              <a:buNone/>
              <a:defRPr sz="1512"/>
            </a:lvl5pPr>
            <a:lvl6pPr marL="2160956" indent="0" algn="ctr">
              <a:buNone/>
              <a:defRPr sz="1512"/>
            </a:lvl6pPr>
            <a:lvl7pPr marL="2593147" indent="0" algn="ctr">
              <a:buNone/>
              <a:defRPr sz="1512"/>
            </a:lvl7pPr>
            <a:lvl8pPr marL="3025338" indent="0" algn="ctr">
              <a:buNone/>
              <a:defRPr sz="1512"/>
            </a:lvl8pPr>
            <a:lvl9pPr marL="3457529" indent="0" algn="ctr">
              <a:buNone/>
              <a:defRPr sz="1512"/>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marL="0" marR="0" lvl="0" indent="0" algn="l" defTabSz="432100" rtl="0" eaLnBrk="1" fontAlgn="auto" latinLnBrk="0" hangingPunct="1">
              <a:lnSpc>
                <a:spcPct val="100000"/>
              </a:lnSpc>
              <a:spcBef>
                <a:spcPts val="0"/>
              </a:spcBef>
              <a:spcAft>
                <a:spcPts val="0"/>
              </a:spcAft>
              <a:buClrTx/>
              <a:buSzTx/>
              <a:buFontTx/>
              <a:buNone/>
              <a:tabLst/>
              <a:defRPr/>
            </a:pPr>
            <a:fld id="{58AA4452-9E19-4F55-90B2-B113E05C5047}" type="datetimeFigureOut">
              <a:rPr kumimoji="0" lang="en-GB" sz="1700" b="0" i="0" u="none" strike="noStrike" kern="1200" cap="none" spc="0" normalizeH="0" baseline="0" noProof="0" smtClean="0">
                <a:ln>
                  <a:noFill/>
                </a:ln>
                <a:solidFill>
                  <a:prstClr val="black"/>
                </a:solidFill>
                <a:effectLst/>
                <a:uLnTx/>
                <a:uFillTx/>
                <a:latin typeface="Calibri"/>
                <a:ea typeface="+mn-ea"/>
                <a:cs typeface="+mn-cs"/>
              </a:rPr>
              <a:pPr marL="0" marR="0" lvl="0" indent="0" algn="l" defTabSz="432100" rtl="0" eaLnBrk="1" fontAlgn="auto" latinLnBrk="0" hangingPunct="1">
                <a:lnSpc>
                  <a:spcPct val="100000"/>
                </a:lnSpc>
                <a:spcBef>
                  <a:spcPts val="0"/>
                </a:spcBef>
                <a:spcAft>
                  <a:spcPts val="0"/>
                </a:spcAft>
                <a:buClrTx/>
                <a:buSzTx/>
                <a:buFontTx/>
                <a:buNone/>
                <a:tabLst/>
                <a:defRPr/>
              </a:pPr>
              <a:t>19/10/2023</a:t>
            </a:fld>
            <a:endParaRPr kumimoji="0" lang="en-GB" sz="1700" b="0" i="0" u="none" strike="noStrike" kern="1200" cap="none" spc="0" normalizeH="0" baseline="0" noProof="0">
              <a:ln>
                <a:noFill/>
              </a:ln>
              <a:solidFill>
                <a:prstClr val="black"/>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l" defTabSz="432100" rtl="0" eaLnBrk="1" fontAlgn="auto" latinLnBrk="0" hangingPunct="1">
              <a:lnSpc>
                <a:spcPct val="100000"/>
              </a:lnSpc>
              <a:spcBef>
                <a:spcPts val="0"/>
              </a:spcBef>
              <a:spcAft>
                <a:spcPts val="0"/>
              </a:spcAft>
              <a:buClrTx/>
              <a:buSzTx/>
              <a:buFontTx/>
              <a:buNone/>
              <a:tabLst/>
              <a:defRPr/>
            </a:pPr>
            <a:endParaRPr kumimoji="0" lang="en-GB" sz="1700" b="0" i="0" u="none" strike="noStrike" kern="1200" cap="none" spc="0" normalizeH="0" baseline="0" noProof="0">
              <a:ln>
                <a:noFill/>
              </a:ln>
              <a:solidFill>
                <a:prstClr val="black"/>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432100" rtl="0" eaLnBrk="1" fontAlgn="auto" latinLnBrk="0" hangingPunct="1">
              <a:lnSpc>
                <a:spcPct val="100000"/>
              </a:lnSpc>
              <a:spcBef>
                <a:spcPts val="0"/>
              </a:spcBef>
              <a:spcAft>
                <a:spcPts val="0"/>
              </a:spcAft>
              <a:buClrTx/>
              <a:buSzTx/>
              <a:buFontTx/>
              <a:buNone/>
              <a:tabLst/>
              <a:defRPr/>
            </a:pPr>
            <a:fld id="{0BE66C5C-93BB-485C-B58A-BDE45256377C}" type="slidenum">
              <a:rPr kumimoji="0" lang="en-GB" sz="1700" b="0" i="0" u="none" strike="noStrike" kern="1200" cap="none" spc="0" normalizeH="0" baseline="0" noProof="0" smtClean="0">
                <a:ln>
                  <a:noFill/>
                </a:ln>
                <a:solidFill>
                  <a:prstClr val="black"/>
                </a:solidFill>
                <a:effectLst/>
                <a:uLnTx/>
                <a:uFillTx/>
                <a:latin typeface="Calibri"/>
                <a:ea typeface="+mn-ea"/>
                <a:cs typeface="+mn-cs"/>
              </a:rPr>
              <a:pPr marL="0" marR="0" lvl="0" indent="0" algn="l" defTabSz="432100" rtl="0" eaLnBrk="1" fontAlgn="auto" latinLnBrk="0" hangingPunct="1">
                <a:lnSpc>
                  <a:spcPct val="100000"/>
                </a:lnSpc>
                <a:spcBef>
                  <a:spcPts val="0"/>
                </a:spcBef>
                <a:spcAft>
                  <a:spcPts val="0"/>
                </a:spcAft>
                <a:buClrTx/>
                <a:buSzTx/>
                <a:buFontTx/>
                <a:buNone/>
                <a:tabLst/>
                <a:defRPr/>
              </a:pPr>
              <a:t>‹#›</a:t>
            </a:fld>
            <a:endParaRPr kumimoji="0" lang="en-GB" sz="17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54280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4735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4905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590135-8C75-491E-A476-22259B504193}" type="datetimeFigureOut">
              <a:rPr lang="en-GB" smtClean="0"/>
              <a:t>19/10/2023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453C7D-586A-4E53-98EC-051CD380446C}" type="slidenum">
              <a:rPr lang="en-GB" smtClean="0"/>
              <a:t>‹#›</a:t>
            </a:fld>
            <a:endParaRPr lang="en-GB"/>
          </a:p>
        </p:txBody>
      </p:sp>
    </p:spTree>
    <p:extLst>
      <p:ext uri="{BB962C8B-B14F-4D97-AF65-F5344CB8AC3E}">
        <p14:creationId xmlns:p14="http://schemas.microsoft.com/office/powerpoint/2010/main" val="32924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3888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22DCC-3F83-3981-ACAE-881887785DA6}"/>
              </a:ext>
            </a:extLst>
          </p:cNvPr>
          <p:cNvSpPr>
            <a:spLocks noGrp="1"/>
          </p:cNvSpPr>
          <p:nvPr>
            <p:ph type="ctrTitle"/>
          </p:nvPr>
        </p:nvSpPr>
        <p:spPr>
          <a:xfrm>
            <a:off x="1440656" y="1061049"/>
            <a:ext cx="8643938" cy="2257166"/>
          </a:xfrm>
        </p:spPr>
        <p:txBody>
          <a:bodyPr anchor="b"/>
          <a:lstStyle>
            <a:lvl1pPr algn="ctr">
              <a:defRPr sz="5672"/>
            </a:lvl1pPr>
          </a:lstStyle>
          <a:p>
            <a:r>
              <a:rPr lang="en-GB"/>
              <a:t>Click to edit Master title style</a:t>
            </a:r>
            <a:endParaRPr lang="en-US"/>
          </a:p>
        </p:txBody>
      </p:sp>
      <p:sp>
        <p:nvSpPr>
          <p:cNvPr id="3" name="Subtitle 2">
            <a:extLst>
              <a:ext uri="{FF2B5EF4-FFF2-40B4-BE49-F238E27FC236}">
                <a16:creationId xmlns:a16="http://schemas.microsoft.com/office/drawing/2014/main" id="{4A137DD4-92E4-AFD4-2A23-BBF749A2BFCD}"/>
              </a:ext>
            </a:extLst>
          </p:cNvPr>
          <p:cNvSpPr>
            <a:spLocks noGrp="1"/>
          </p:cNvSpPr>
          <p:nvPr>
            <p:ph type="subTitle" idx="1"/>
          </p:nvPr>
        </p:nvSpPr>
        <p:spPr>
          <a:xfrm>
            <a:off x="1440656" y="3405260"/>
            <a:ext cx="8643938" cy="1565308"/>
          </a:xfrm>
        </p:spPr>
        <p:txBody>
          <a:bodyPr/>
          <a:lstStyle>
            <a:lvl1pPr marL="0" indent="0" algn="ctr">
              <a:buNone/>
              <a:defRPr sz="2269"/>
            </a:lvl1pPr>
            <a:lvl2pPr marL="432191" indent="0" algn="ctr">
              <a:buNone/>
              <a:defRPr sz="1891"/>
            </a:lvl2pPr>
            <a:lvl3pPr marL="864382" indent="0" algn="ctr">
              <a:buNone/>
              <a:defRPr sz="1702"/>
            </a:lvl3pPr>
            <a:lvl4pPr marL="1296573" indent="0" algn="ctr">
              <a:buNone/>
              <a:defRPr sz="1512"/>
            </a:lvl4pPr>
            <a:lvl5pPr marL="1728765" indent="0" algn="ctr">
              <a:buNone/>
              <a:defRPr sz="1512"/>
            </a:lvl5pPr>
            <a:lvl6pPr marL="2160956" indent="0" algn="ctr">
              <a:buNone/>
              <a:defRPr sz="1512"/>
            </a:lvl6pPr>
            <a:lvl7pPr marL="2593147" indent="0" algn="ctr">
              <a:buNone/>
              <a:defRPr sz="1512"/>
            </a:lvl7pPr>
            <a:lvl8pPr marL="3025338" indent="0" algn="ctr">
              <a:buNone/>
              <a:defRPr sz="1512"/>
            </a:lvl8pPr>
            <a:lvl9pPr marL="3457529" indent="0" algn="ctr">
              <a:buNone/>
              <a:defRPr sz="1512"/>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37DB18D-3866-BD8A-6F9F-080B3D0C279A}"/>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5" name="Footer Placeholder 4">
            <a:extLst>
              <a:ext uri="{FF2B5EF4-FFF2-40B4-BE49-F238E27FC236}">
                <a16:creationId xmlns:a16="http://schemas.microsoft.com/office/drawing/2014/main" id="{86719555-82A1-391F-C6D6-CFE88558E7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1DEA84-51AC-BD9D-C4F9-D4E0C3B1919A}"/>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1818352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C10E3-3503-EF66-B957-62BD051F07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6F00C1-15D7-2F7D-F849-20208060B5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34AC69-02ED-3294-2738-A952F33D4E18}"/>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5" name="Footer Placeholder 4">
            <a:extLst>
              <a:ext uri="{FF2B5EF4-FFF2-40B4-BE49-F238E27FC236}">
                <a16:creationId xmlns:a16="http://schemas.microsoft.com/office/drawing/2014/main" id="{C7E791BF-5AF8-01E8-2209-F50CA0B817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CD9DA3-AA7E-C2A5-235A-5DD53EBC6A85}"/>
              </a:ext>
            </a:extLst>
          </p:cNvPr>
          <p:cNvSpPr>
            <a:spLocks noGrp="1"/>
          </p:cNvSpPr>
          <p:nvPr>
            <p:ph type="sldNum" sz="quarter" idx="12"/>
          </p:nvPr>
        </p:nvSpPr>
        <p:spPr/>
        <p:txBody>
          <a:bodyPr/>
          <a:lstStyle/>
          <a:p>
            <a:fld id="{B73200C6-B1EB-F042-A831-08C764A98428}" type="slidenum">
              <a:rPr lang="en-US" smtClean="0"/>
              <a:t>‹#›</a:t>
            </a:fld>
            <a:endParaRPr lang="en-US"/>
          </a:p>
        </p:txBody>
      </p:sp>
      <p:pic>
        <p:nvPicPr>
          <p:cNvPr id="7" name="Picture 6">
            <a:extLst>
              <a:ext uri="{FF2B5EF4-FFF2-40B4-BE49-F238E27FC236}">
                <a16:creationId xmlns:a16="http://schemas.microsoft.com/office/drawing/2014/main" id="{66C9FD6D-D3E7-8E80-15E1-157AE938F9D6}"/>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8387453" y="97551"/>
            <a:ext cx="3001464" cy="694859"/>
          </a:xfrm>
          <a:prstGeom prst="rect">
            <a:avLst/>
          </a:prstGeom>
        </p:spPr>
      </p:pic>
    </p:spTree>
    <p:extLst>
      <p:ext uri="{BB962C8B-B14F-4D97-AF65-F5344CB8AC3E}">
        <p14:creationId xmlns:p14="http://schemas.microsoft.com/office/powerpoint/2010/main" val="3205559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399D2-C5EC-B601-A924-E5AA30B52F79}"/>
              </a:ext>
            </a:extLst>
          </p:cNvPr>
          <p:cNvSpPr>
            <a:spLocks noGrp="1"/>
          </p:cNvSpPr>
          <p:nvPr>
            <p:ph type="title"/>
          </p:nvPr>
        </p:nvSpPr>
        <p:spPr>
          <a:xfrm>
            <a:off x="786358" y="1616336"/>
            <a:ext cx="9940528" cy="2696893"/>
          </a:xfrm>
        </p:spPr>
        <p:txBody>
          <a:bodyPr anchor="b"/>
          <a:lstStyle>
            <a:lvl1pPr>
              <a:defRPr sz="5672"/>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72C5718-6987-1ECB-A6E9-0E52FA548998}"/>
              </a:ext>
            </a:extLst>
          </p:cNvPr>
          <p:cNvSpPr>
            <a:spLocks noGrp="1"/>
          </p:cNvSpPr>
          <p:nvPr>
            <p:ph type="body" idx="1"/>
          </p:nvPr>
        </p:nvSpPr>
        <p:spPr>
          <a:xfrm>
            <a:off x="786358" y="4338743"/>
            <a:ext cx="9940528" cy="1418232"/>
          </a:xfrm>
        </p:spPr>
        <p:txBody>
          <a:bodyPr/>
          <a:lstStyle>
            <a:lvl1pPr marL="0" indent="0">
              <a:buNone/>
              <a:defRPr sz="2269">
                <a:solidFill>
                  <a:schemeClr val="tx1">
                    <a:tint val="75000"/>
                  </a:schemeClr>
                </a:solidFill>
              </a:defRPr>
            </a:lvl1pPr>
            <a:lvl2pPr marL="432191" indent="0">
              <a:buNone/>
              <a:defRPr sz="1891">
                <a:solidFill>
                  <a:schemeClr val="tx1">
                    <a:tint val="75000"/>
                  </a:schemeClr>
                </a:solidFill>
              </a:defRPr>
            </a:lvl2pPr>
            <a:lvl3pPr marL="864382" indent="0">
              <a:buNone/>
              <a:defRPr sz="1702">
                <a:solidFill>
                  <a:schemeClr val="tx1">
                    <a:tint val="75000"/>
                  </a:schemeClr>
                </a:solidFill>
              </a:defRPr>
            </a:lvl3pPr>
            <a:lvl4pPr marL="1296573" indent="0">
              <a:buNone/>
              <a:defRPr sz="1512">
                <a:solidFill>
                  <a:schemeClr val="tx1">
                    <a:tint val="75000"/>
                  </a:schemeClr>
                </a:solidFill>
              </a:defRPr>
            </a:lvl4pPr>
            <a:lvl5pPr marL="1728765" indent="0">
              <a:buNone/>
              <a:defRPr sz="1512">
                <a:solidFill>
                  <a:schemeClr val="tx1">
                    <a:tint val="75000"/>
                  </a:schemeClr>
                </a:solidFill>
              </a:defRPr>
            </a:lvl5pPr>
            <a:lvl6pPr marL="2160956" indent="0">
              <a:buNone/>
              <a:defRPr sz="1512">
                <a:solidFill>
                  <a:schemeClr val="tx1">
                    <a:tint val="75000"/>
                  </a:schemeClr>
                </a:solidFill>
              </a:defRPr>
            </a:lvl6pPr>
            <a:lvl7pPr marL="2593147" indent="0">
              <a:buNone/>
              <a:defRPr sz="1512">
                <a:solidFill>
                  <a:schemeClr val="tx1">
                    <a:tint val="75000"/>
                  </a:schemeClr>
                </a:solidFill>
              </a:defRPr>
            </a:lvl7pPr>
            <a:lvl8pPr marL="3025338" indent="0">
              <a:buNone/>
              <a:defRPr sz="1512">
                <a:solidFill>
                  <a:schemeClr val="tx1">
                    <a:tint val="75000"/>
                  </a:schemeClr>
                </a:solidFill>
              </a:defRPr>
            </a:lvl8pPr>
            <a:lvl9pPr marL="3457529" indent="0">
              <a:buNone/>
              <a:defRPr sz="1512">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7D8B98C-8712-D8C1-AAA0-8A60A6CA098D}"/>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5" name="Footer Placeholder 4">
            <a:extLst>
              <a:ext uri="{FF2B5EF4-FFF2-40B4-BE49-F238E27FC236}">
                <a16:creationId xmlns:a16="http://schemas.microsoft.com/office/drawing/2014/main" id="{ADECF888-3CC2-B2A1-9F60-989F762D5D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03D861-5F76-7CF2-11F2-E6DF58CE15FB}"/>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3584272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62BA-EBE6-80AF-87F1-9E2022FCE9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1314C38-AAD8-2BAA-EFF5-EFE547253992}"/>
              </a:ext>
            </a:extLst>
          </p:cNvPr>
          <p:cNvSpPr>
            <a:spLocks noGrp="1"/>
          </p:cNvSpPr>
          <p:nvPr>
            <p:ph sz="half" idx="1"/>
          </p:nvPr>
        </p:nvSpPr>
        <p:spPr>
          <a:xfrm>
            <a:off x="792361" y="1725892"/>
            <a:ext cx="4898231" cy="41136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027E261-1283-421F-6758-14F7D993B629}"/>
              </a:ext>
            </a:extLst>
          </p:cNvPr>
          <p:cNvSpPr>
            <a:spLocks noGrp="1"/>
          </p:cNvSpPr>
          <p:nvPr>
            <p:ph sz="half" idx="2"/>
          </p:nvPr>
        </p:nvSpPr>
        <p:spPr>
          <a:xfrm>
            <a:off x="5834658" y="1725892"/>
            <a:ext cx="4898231" cy="41136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D2F13F3-9285-86A2-364A-1EF519B21BBA}"/>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6" name="Footer Placeholder 5">
            <a:extLst>
              <a:ext uri="{FF2B5EF4-FFF2-40B4-BE49-F238E27FC236}">
                <a16:creationId xmlns:a16="http://schemas.microsoft.com/office/drawing/2014/main" id="{57D14FA5-02F1-95E7-9E43-31BF00DFE8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37004A-7D4F-0901-A663-46E1CC432C8A}"/>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3975816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559B9-ED34-6512-8174-E187E3822AF6}"/>
              </a:ext>
            </a:extLst>
          </p:cNvPr>
          <p:cNvSpPr>
            <a:spLocks noGrp="1"/>
          </p:cNvSpPr>
          <p:nvPr>
            <p:ph type="title"/>
          </p:nvPr>
        </p:nvSpPr>
        <p:spPr>
          <a:xfrm>
            <a:off x="793862" y="345179"/>
            <a:ext cx="9940528" cy="1253148"/>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1E1F2D-5E9C-DC98-F011-3FDCB3E576F4}"/>
              </a:ext>
            </a:extLst>
          </p:cNvPr>
          <p:cNvSpPr>
            <a:spLocks noGrp="1"/>
          </p:cNvSpPr>
          <p:nvPr>
            <p:ph type="body" idx="1"/>
          </p:nvPr>
        </p:nvSpPr>
        <p:spPr>
          <a:xfrm>
            <a:off x="793862" y="1589322"/>
            <a:ext cx="4875721" cy="778902"/>
          </a:xfrm>
        </p:spPr>
        <p:txBody>
          <a:bodyPr anchor="b"/>
          <a:lstStyle>
            <a:lvl1pPr marL="0" indent="0">
              <a:buNone/>
              <a:defRPr sz="2269" b="1"/>
            </a:lvl1pPr>
            <a:lvl2pPr marL="432191" indent="0">
              <a:buNone/>
              <a:defRPr sz="1891" b="1"/>
            </a:lvl2pPr>
            <a:lvl3pPr marL="864382" indent="0">
              <a:buNone/>
              <a:defRPr sz="1702" b="1"/>
            </a:lvl3pPr>
            <a:lvl4pPr marL="1296573" indent="0">
              <a:buNone/>
              <a:defRPr sz="1512" b="1"/>
            </a:lvl4pPr>
            <a:lvl5pPr marL="1728765" indent="0">
              <a:buNone/>
              <a:defRPr sz="1512" b="1"/>
            </a:lvl5pPr>
            <a:lvl6pPr marL="2160956" indent="0">
              <a:buNone/>
              <a:defRPr sz="1512" b="1"/>
            </a:lvl6pPr>
            <a:lvl7pPr marL="2593147" indent="0">
              <a:buNone/>
              <a:defRPr sz="1512" b="1"/>
            </a:lvl7pPr>
            <a:lvl8pPr marL="3025338" indent="0">
              <a:buNone/>
              <a:defRPr sz="1512" b="1"/>
            </a:lvl8pPr>
            <a:lvl9pPr marL="3457529" indent="0">
              <a:buNone/>
              <a:defRPr sz="1512" b="1"/>
            </a:lvl9pPr>
          </a:lstStyle>
          <a:p>
            <a:pPr lvl="0"/>
            <a:r>
              <a:rPr lang="en-GB"/>
              <a:t>Click to edit Master text styles</a:t>
            </a:r>
          </a:p>
        </p:txBody>
      </p:sp>
      <p:sp>
        <p:nvSpPr>
          <p:cNvPr id="4" name="Content Placeholder 3">
            <a:extLst>
              <a:ext uri="{FF2B5EF4-FFF2-40B4-BE49-F238E27FC236}">
                <a16:creationId xmlns:a16="http://schemas.microsoft.com/office/drawing/2014/main" id="{A526D88C-F761-C6DC-4B1B-12AD1264C1B4}"/>
              </a:ext>
            </a:extLst>
          </p:cNvPr>
          <p:cNvSpPr>
            <a:spLocks noGrp="1"/>
          </p:cNvSpPr>
          <p:nvPr>
            <p:ph sz="half" idx="2"/>
          </p:nvPr>
        </p:nvSpPr>
        <p:spPr>
          <a:xfrm>
            <a:off x="793862" y="2368224"/>
            <a:ext cx="4875721" cy="3483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546B8A6-4101-E202-3265-AD624436AF39}"/>
              </a:ext>
            </a:extLst>
          </p:cNvPr>
          <p:cNvSpPr>
            <a:spLocks noGrp="1"/>
          </p:cNvSpPr>
          <p:nvPr>
            <p:ph type="body" sz="quarter" idx="3"/>
          </p:nvPr>
        </p:nvSpPr>
        <p:spPr>
          <a:xfrm>
            <a:off x="5834658" y="1589322"/>
            <a:ext cx="4899732" cy="778902"/>
          </a:xfrm>
        </p:spPr>
        <p:txBody>
          <a:bodyPr anchor="b"/>
          <a:lstStyle>
            <a:lvl1pPr marL="0" indent="0">
              <a:buNone/>
              <a:defRPr sz="2269" b="1"/>
            </a:lvl1pPr>
            <a:lvl2pPr marL="432191" indent="0">
              <a:buNone/>
              <a:defRPr sz="1891" b="1"/>
            </a:lvl2pPr>
            <a:lvl3pPr marL="864382" indent="0">
              <a:buNone/>
              <a:defRPr sz="1702" b="1"/>
            </a:lvl3pPr>
            <a:lvl4pPr marL="1296573" indent="0">
              <a:buNone/>
              <a:defRPr sz="1512" b="1"/>
            </a:lvl4pPr>
            <a:lvl5pPr marL="1728765" indent="0">
              <a:buNone/>
              <a:defRPr sz="1512" b="1"/>
            </a:lvl5pPr>
            <a:lvl6pPr marL="2160956" indent="0">
              <a:buNone/>
              <a:defRPr sz="1512" b="1"/>
            </a:lvl6pPr>
            <a:lvl7pPr marL="2593147" indent="0">
              <a:buNone/>
              <a:defRPr sz="1512" b="1"/>
            </a:lvl7pPr>
            <a:lvl8pPr marL="3025338" indent="0">
              <a:buNone/>
              <a:defRPr sz="1512" b="1"/>
            </a:lvl8pPr>
            <a:lvl9pPr marL="3457529" indent="0">
              <a:buNone/>
              <a:defRPr sz="1512" b="1"/>
            </a:lvl9pPr>
          </a:lstStyle>
          <a:p>
            <a:pPr lvl="0"/>
            <a:r>
              <a:rPr lang="en-GB"/>
              <a:t>Click to edit Master text styles</a:t>
            </a:r>
          </a:p>
        </p:txBody>
      </p:sp>
      <p:sp>
        <p:nvSpPr>
          <p:cNvPr id="6" name="Content Placeholder 5">
            <a:extLst>
              <a:ext uri="{FF2B5EF4-FFF2-40B4-BE49-F238E27FC236}">
                <a16:creationId xmlns:a16="http://schemas.microsoft.com/office/drawing/2014/main" id="{D13D87A4-2154-9A55-2089-EB1A9A71E2F3}"/>
              </a:ext>
            </a:extLst>
          </p:cNvPr>
          <p:cNvSpPr>
            <a:spLocks noGrp="1"/>
          </p:cNvSpPr>
          <p:nvPr>
            <p:ph sz="quarter" idx="4"/>
          </p:nvPr>
        </p:nvSpPr>
        <p:spPr>
          <a:xfrm>
            <a:off x="5834658" y="2368224"/>
            <a:ext cx="4899732" cy="3483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8FD3B9-82FC-309E-9572-7DEC69DDA5EB}"/>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8" name="Footer Placeholder 7">
            <a:extLst>
              <a:ext uri="{FF2B5EF4-FFF2-40B4-BE49-F238E27FC236}">
                <a16:creationId xmlns:a16="http://schemas.microsoft.com/office/drawing/2014/main" id="{CBFBF24C-2FF6-E9AB-7A83-BA914985716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228938B-CC2B-081F-1AAE-3BC62B24DD9E}"/>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2788565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01F2-B673-B56E-8A86-60419C27395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16C9032-DCDE-7532-F2BA-8AB37DA6F3F4}"/>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4" name="Footer Placeholder 3">
            <a:extLst>
              <a:ext uri="{FF2B5EF4-FFF2-40B4-BE49-F238E27FC236}">
                <a16:creationId xmlns:a16="http://schemas.microsoft.com/office/drawing/2014/main" id="{425D1854-F0A5-1EEB-4C6D-C7F138319CD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2861B6E-6504-F1B8-93A7-5F2BFC250995}"/>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1195425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E72A6A-AF84-7227-BA50-4FFAF622605B}"/>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3" name="Footer Placeholder 2">
            <a:extLst>
              <a:ext uri="{FF2B5EF4-FFF2-40B4-BE49-F238E27FC236}">
                <a16:creationId xmlns:a16="http://schemas.microsoft.com/office/drawing/2014/main" id="{B1FD432A-8E6E-2146-AA6D-E3536EA71C6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5919F0E-D2E7-40C2-FBC9-880BD546D929}"/>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3651770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0663E-0400-3078-F61D-6CAB60B9A70E}"/>
              </a:ext>
            </a:extLst>
          </p:cNvPr>
          <p:cNvSpPr>
            <a:spLocks noGrp="1"/>
          </p:cNvSpPr>
          <p:nvPr>
            <p:ph type="title"/>
          </p:nvPr>
        </p:nvSpPr>
        <p:spPr>
          <a:xfrm>
            <a:off x="793862" y="432223"/>
            <a:ext cx="3717193" cy="1512782"/>
          </a:xfrm>
        </p:spPr>
        <p:txBody>
          <a:bodyPr anchor="b"/>
          <a:lstStyle>
            <a:lvl1pPr>
              <a:defRPr sz="3025"/>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82C8582-2908-C603-6E13-B9840A846A49}"/>
              </a:ext>
            </a:extLst>
          </p:cNvPr>
          <p:cNvSpPr>
            <a:spLocks noGrp="1"/>
          </p:cNvSpPr>
          <p:nvPr>
            <p:ph idx="1"/>
          </p:nvPr>
        </p:nvSpPr>
        <p:spPr>
          <a:xfrm>
            <a:off x="4899732" y="933483"/>
            <a:ext cx="5834658" cy="4607381"/>
          </a:xfrm>
        </p:spPr>
        <p:txBody>
          <a:bodyPr/>
          <a:lstStyle>
            <a:lvl1pPr>
              <a:defRPr sz="3025"/>
            </a:lvl1pPr>
            <a:lvl2pPr>
              <a:defRPr sz="2647"/>
            </a:lvl2pPr>
            <a:lvl3pPr>
              <a:defRPr sz="2269"/>
            </a:lvl3pPr>
            <a:lvl4pPr>
              <a:defRPr sz="1891"/>
            </a:lvl4pPr>
            <a:lvl5pPr>
              <a:defRPr sz="1891"/>
            </a:lvl5pPr>
            <a:lvl6pPr>
              <a:defRPr sz="1891"/>
            </a:lvl6pPr>
            <a:lvl7pPr>
              <a:defRPr sz="1891"/>
            </a:lvl7pPr>
            <a:lvl8pPr>
              <a:defRPr sz="1891"/>
            </a:lvl8pPr>
            <a:lvl9pPr>
              <a:defRPr sz="1891"/>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9D87A76-26E8-BBD8-854A-179F21F88DD4}"/>
              </a:ext>
            </a:extLst>
          </p:cNvPr>
          <p:cNvSpPr>
            <a:spLocks noGrp="1"/>
          </p:cNvSpPr>
          <p:nvPr>
            <p:ph type="body" sz="half" idx="2"/>
          </p:nvPr>
        </p:nvSpPr>
        <p:spPr>
          <a:xfrm>
            <a:off x="793862" y="1945005"/>
            <a:ext cx="3717193" cy="3603362"/>
          </a:xfrm>
        </p:spPr>
        <p:txBody>
          <a:bodyPr/>
          <a:lstStyle>
            <a:lvl1pPr marL="0" indent="0">
              <a:buNone/>
              <a:defRPr sz="1512"/>
            </a:lvl1pPr>
            <a:lvl2pPr marL="432191" indent="0">
              <a:buNone/>
              <a:defRPr sz="1323"/>
            </a:lvl2pPr>
            <a:lvl3pPr marL="864382" indent="0">
              <a:buNone/>
              <a:defRPr sz="1134"/>
            </a:lvl3pPr>
            <a:lvl4pPr marL="1296573" indent="0">
              <a:buNone/>
              <a:defRPr sz="945"/>
            </a:lvl4pPr>
            <a:lvl5pPr marL="1728765" indent="0">
              <a:buNone/>
              <a:defRPr sz="945"/>
            </a:lvl5pPr>
            <a:lvl6pPr marL="2160956" indent="0">
              <a:buNone/>
              <a:defRPr sz="945"/>
            </a:lvl6pPr>
            <a:lvl7pPr marL="2593147" indent="0">
              <a:buNone/>
              <a:defRPr sz="945"/>
            </a:lvl7pPr>
            <a:lvl8pPr marL="3025338" indent="0">
              <a:buNone/>
              <a:defRPr sz="945"/>
            </a:lvl8pPr>
            <a:lvl9pPr marL="3457529" indent="0">
              <a:buNone/>
              <a:defRPr sz="945"/>
            </a:lvl9pPr>
          </a:lstStyle>
          <a:p>
            <a:pPr lvl="0"/>
            <a:r>
              <a:rPr lang="en-GB"/>
              <a:t>Click to edit Master text styles</a:t>
            </a:r>
          </a:p>
        </p:txBody>
      </p:sp>
      <p:sp>
        <p:nvSpPr>
          <p:cNvPr id="5" name="Date Placeholder 4">
            <a:extLst>
              <a:ext uri="{FF2B5EF4-FFF2-40B4-BE49-F238E27FC236}">
                <a16:creationId xmlns:a16="http://schemas.microsoft.com/office/drawing/2014/main" id="{7202FF26-7A20-CBAF-CBC9-13ED78DE61EE}"/>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6" name="Footer Placeholder 5">
            <a:extLst>
              <a:ext uri="{FF2B5EF4-FFF2-40B4-BE49-F238E27FC236}">
                <a16:creationId xmlns:a16="http://schemas.microsoft.com/office/drawing/2014/main" id="{5DF09F0D-1A21-1969-66BD-3BD8C368EB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C26B5C-EDE6-8002-3833-6756766E7198}"/>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85128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745BA-B22D-361D-3E13-1FBE9ED69CA8}"/>
              </a:ext>
            </a:extLst>
          </p:cNvPr>
          <p:cNvSpPr>
            <a:spLocks noGrp="1"/>
          </p:cNvSpPr>
          <p:nvPr>
            <p:ph type="title"/>
          </p:nvPr>
        </p:nvSpPr>
        <p:spPr>
          <a:xfrm>
            <a:off x="793862" y="432223"/>
            <a:ext cx="3717193" cy="1512782"/>
          </a:xfrm>
        </p:spPr>
        <p:txBody>
          <a:bodyPr anchor="b"/>
          <a:lstStyle>
            <a:lvl1pPr>
              <a:defRPr sz="3025"/>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2BD6A61-C05E-C45D-B902-F8BE0E2FE048}"/>
              </a:ext>
            </a:extLst>
          </p:cNvPr>
          <p:cNvSpPr>
            <a:spLocks noGrp="1"/>
          </p:cNvSpPr>
          <p:nvPr>
            <p:ph type="pic" idx="1"/>
          </p:nvPr>
        </p:nvSpPr>
        <p:spPr>
          <a:xfrm>
            <a:off x="4899732" y="933483"/>
            <a:ext cx="5834658" cy="4607381"/>
          </a:xfrm>
        </p:spPr>
        <p:txBody>
          <a:bodyPr/>
          <a:lstStyle>
            <a:lvl1pPr marL="0" indent="0">
              <a:buNone/>
              <a:defRPr sz="3025"/>
            </a:lvl1pPr>
            <a:lvl2pPr marL="432191" indent="0">
              <a:buNone/>
              <a:defRPr sz="2647"/>
            </a:lvl2pPr>
            <a:lvl3pPr marL="864382" indent="0">
              <a:buNone/>
              <a:defRPr sz="2269"/>
            </a:lvl3pPr>
            <a:lvl4pPr marL="1296573" indent="0">
              <a:buNone/>
              <a:defRPr sz="1891"/>
            </a:lvl4pPr>
            <a:lvl5pPr marL="1728765" indent="0">
              <a:buNone/>
              <a:defRPr sz="1891"/>
            </a:lvl5pPr>
            <a:lvl6pPr marL="2160956" indent="0">
              <a:buNone/>
              <a:defRPr sz="1891"/>
            </a:lvl6pPr>
            <a:lvl7pPr marL="2593147" indent="0">
              <a:buNone/>
              <a:defRPr sz="1891"/>
            </a:lvl7pPr>
            <a:lvl8pPr marL="3025338" indent="0">
              <a:buNone/>
              <a:defRPr sz="1891"/>
            </a:lvl8pPr>
            <a:lvl9pPr marL="3457529" indent="0">
              <a:buNone/>
              <a:defRPr sz="1891"/>
            </a:lvl9pPr>
          </a:lstStyle>
          <a:p>
            <a:endParaRPr lang="en-US"/>
          </a:p>
        </p:txBody>
      </p:sp>
      <p:sp>
        <p:nvSpPr>
          <p:cNvPr id="4" name="Text Placeholder 3">
            <a:extLst>
              <a:ext uri="{FF2B5EF4-FFF2-40B4-BE49-F238E27FC236}">
                <a16:creationId xmlns:a16="http://schemas.microsoft.com/office/drawing/2014/main" id="{5DEB294D-477D-0A57-8D0B-AF68A531D1F2}"/>
              </a:ext>
            </a:extLst>
          </p:cNvPr>
          <p:cNvSpPr>
            <a:spLocks noGrp="1"/>
          </p:cNvSpPr>
          <p:nvPr>
            <p:ph type="body" sz="half" idx="2"/>
          </p:nvPr>
        </p:nvSpPr>
        <p:spPr>
          <a:xfrm>
            <a:off x="793862" y="1945005"/>
            <a:ext cx="3717193" cy="3603362"/>
          </a:xfrm>
        </p:spPr>
        <p:txBody>
          <a:bodyPr/>
          <a:lstStyle>
            <a:lvl1pPr marL="0" indent="0">
              <a:buNone/>
              <a:defRPr sz="1512"/>
            </a:lvl1pPr>
            <a:lvl2pPr marL="432191" indent="0">
              <a:buNone/>
              <a:defRPr sz="1323"/>
            </a:lvl2pPr>
            <a:lvl3pPr marL="864382" indent="0">
              <a:buNone/>
              <a:defRPr sz="1134"/>
            </a:lvl3pPr>
            <a:lvl4pPr marL="1296573" indent="0">
              <a:buNone/>
              <a:defRPr sz="945"/>
            </a:lvl4pPr>
            <a:lvl5pPr marL="1728765" indent="0">
              <a:buNone/>
              <a:defRPr sz="945"/>
            </a:lvl5pPr>
            <a:lvl6pPr marL="2160956" indent="0">
              <a:buNone/>
              <a:defRPr sz="945"/>
            </a:lvl6pPr>
            <a:lvl7pPr marL="2593147" indent="0">
              <a:buNone/>
              <a:defRPr sz="945"/>
            </a:lvl7pPr>
            <a:lvl8pPr marL="3025338" indent="0">
              <a:buNone/>
              <a:defRPr sz="945"/>
            </a:lvl8pPr>
            <a:lvl9pPr marL="3457529" indent="0">
              <a:buNone/>
              <a:defRPr sz="945"/>
            </a:lvl9pPr>
          </a:lstStyle>
          <a:p>
            <a:pPr lvl="0"/>
            <a:r>
              <a:rPr lang="en-GB"/>
              <a:t>Click to edit Master text styles</a:t>
            </a:r>
          </a:p>
        </p:txBody>
      </p:sp>
      <p:sp>
        <p:nvSpPr>
          <p:cNvPr id="5" name="Date Placeholder 4">
            <a:extLst>
              <a:ext uri="{FF2B5EF4-FFF2-40B4-BE49-F238E27FC236}">
                <a16:creationId xmlns:a16="http://schemas.microsoft.com/office/drawing/2014/main" id="{A71155AE-5E10-F8F7-A624-E55B35202FB6}"/>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6" name="Footer Placeholder 5">
            <a:extLst>
              <a:ext uri="{FF2B5EF4-FFF2-40B4-BE49-F238E27FC236}">
                <a16:creationId xmlns:a16="http://schemas.microsoft.com/office/drawing/2014/main" id="{A980199E-4D0B-8137-474D-F7EB6F5A6E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363028-7E4E-2526-AF6A-065B89F21A85}"/>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2938198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12D81-4825-292C-3040-D6744B3475A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110813-5864-5FEB-9CAE-18BC6C50418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79AC01-D560-A26A-C910-40FCD94CAFE9}"/>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5" name="Footer Placeholder 4">
            <a:extLst>
              <a:ext uri="{FF2B5EF4-FFF2-40B4-BE49-F238E27FC236}">
                <a16:creationId xmlns:a16="http://schemas.microsoft.com/office/drawing/2014/main" id="{63286B5C-330F-DDFE-0C3E-6C1C3A3BE3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DEB1AF-A720-24A5-135B-061B4B768F40}"/>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32026918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1A062C-0A84-9F7A-069D-24A5538E7ADB}"/>
              </a:ext>
            </a:extLst>
          </p:cNvPr>
          <p:cNvSpPr>
            <a:spLocks noGrp="1"/>
          </p:cNvSpPr>
          <p:nvPr>
            <p:ph type="title" orient="vert"/>
          </p:nvPr>
        </p:nvSpPr>
        <p:spPr>
          <a:xfrm>
            <a:off x="8247757" y="345179"/>
            <a:ext cx="2485132" cy="5494339"/>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F7307F-F839-0B39-8E38-2B61B05A9397}"/>
              </a:ext>
            </a:extLst>
          </p:cNvPr>
          <p:cNvSpPr>
            <a:spLocks noGrp="1"/>
          </p:cNvSpPr>
          <p:nvPr>
            <p:ph type="body" orient="vert" idx="1"/>
          </p:nvPr>
        </p:nvSpPr>
        <p:spPr>
          <a:xfrm>
            <a:off x="792361" y="345179"/>
            <a:ext cx="7311330" cy="549433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3B8B8B-80FB-031F-21D1-26DEA75275AE}"/>
              </a:ext>
            </a:extLst>
          </p:cNvPr>
          <p:cNvSpPr>
            <a:spLocks noGrp="1"/>
          </p:cNvSpPr>
          <p:nvPr>
            <p:ph type="dt" sz="half" idx="10"/>
          </p:nvPr>
        </p:nvSpPr>
        <p:spPr/>
        <p:txBody>
          <a:bodyPr/>
          <a:lstStyle/>
          <a:p>
            <a:fld id="{A0449152-8C39-A44C-813C-16B6D3116741}" type="datetimeFigureOut">
              <a:rPr lang="en-US" smtClean="0"/>
              <a:t>10/19/2023</a:t>
            </a:fld>
            <a:endParaRPr lang="en-US"/>
          </a:p>
        </p:txBody>
      </p:sp>
      <p:sp>
        <p:nvSpPr>
          <p:cNvPr id="5" name="Footer Placeholder 4">
            <a:extLst>
              <a:ext uri="{FF2B5EF4-FFF2-40B4-BE49-F238E27FC236}">
                <a16:creationId xmlns:a16="http://schemas.microsoft.com/office/drawing/2014/main" id="{D3A13B8D-9702-25CE-24FD-F2E5BAC3BD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C7243F-86CA-2485-0157-410A2B2C2964}"/>
              </a:ext>
            </a:extLst>
          </p:cNvPr>
          <p:cNvSpPr>
            <a:spLocks noGrp="1"/>
          </p:cNvSpPr>
          <p:nvPr>
            <p:ph type="sldNum" sz="quarter" idx="12"/>
          </p:nvPr>
        </p:nvSpPr>
        <p:spPr/>
        <p:txBody>
          <a:bodyPr/>
          <a:lstStyle/>
          <a:p>
            <a:fld id="{B73200C6-B1EB-F042-A831-08C764A98428}" type="slidenum">
              <a:rPr lang="en-US" smtClean="0"/>
              <a:t>‹#›</a:t>
            </a:fld>
            <a:endParaRPr lang="en-US"/>
          </a:p>
        </p:txBody>
      </p:sp>
    </p:spTree>
    <p:extLst>
      <p:ext uri="{BB962C8B-B14F-4D97-AF65-F5344CB8AC3E}">
        <p14:creationId xmlns:p14="http://schemas.microsoft.com/office/powerpoint/2010/main" val="24167960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2354B21-5ACF-49E1-A84C-36FD8CEB4E8A}"/>
              </a:ext>
            </a:extLst>
          </p:cNvPr>
          <p:cNvSpPr>
            <a:spLocks noGrp="1"/>
          </p:cNvSpPr>
          <p:nvPr>
            <p:ph type="sldNum" sz="quarter" idx="12"/>
          </p:nvPr>
        </p:nvSpPr>
        <p:spPr/>
        <p:txBody>
          <a:bodyPr/>
          <a:lstStyle/>
          <a:p>
            <a:fld id="{BE33F7A0-71F0-446B-9DE8-6D75BE64EE0F}" type="slidenum">
              <a:rPr lang="en-US" smtClean="0"/>
              <a:t>‹#›</a:t>
            </a:fld>
            <a:endParaRPr lang="en-US"/>
          </a:p>
        </p:txBody>
      </p:sp>
      <p:sp>
        <p:nvSpPr>
          <p:cNvPr id="6" name="Text Placeholder 4">
            <a:extLst>
              <a:ext uri="{FF2B5EF4-FFF2-40B4-BE49-F238E27FC236}">
                <a16:creationId xmlns:a16="http://schemas.microsoft.com/office/drawing/2014/main" id="{90609FE5-2F18-684C-97F3-2F85F052DB04}"/>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35768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27410486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3193259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14624596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37929931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17263940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11775809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27011102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30599584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2109780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8026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42318597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22699832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10597789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F019-F863-44AE-B94B-A2CDE4263E74}"/>
              </a:ext>
            </a:extLst>
          </p:cNvPr>
          <p:cNvSpPr>
            <a:spLocks noGrp="1"/>
          </p:cNvSpPr>
          <p:nvPr>
            <p:ph type="title"/>
          </p:nvPr>
        </p:nvSpPr>
        <p:spPr/>
        <p:txBody>
          <a:bodyPr/>
          <a:lstStyle/>
          <a:p>
            <a:r>
              <a:rPr lang="en-US"/>
              <a:t>Click to edit Master title style</a:t>
            </a:r>
          </a:p>
        </p:txBody>
      </p:sp>
      <p:sp>
        <p:nvSpPr>
          <p:cNvPr id="6" name="Slide Number Placeholder 5">
            <a:extLst>
              <a:ext uri="{FF2B5EF4-FFF2-40B4-BE49-F238E27FC236}">
                <a16:creationId xmlns:a16="http://schemas.microsoft.com/office/drawing/2014/main" id="{28EDFBA2-7410-4086-8E43-4DC1C0EF57C2}"/>
              </a:ext>
            </a:extLst>
          </p:cNvPr>
          <p:cNvSpPr>
            <a:spLocks noGrp="1"/>
          </p:cNvSpPr>
          <p:nvPr>
            <p:ph type="sldNum" sz="quarter" idx="12"/>
          </p:nvPr>
        </p:nvSpPr>
        <p:spPr/>
        <p:txBody>
          <a:bodyPr/>
          <a:lstStyle>
            <a:lvl1pPr>
              <a:defRPr>
                <a:solidFill>
                  <a:schemeClr val="bg1"/>
                </a:solidFill>
              </a:defRPr>
            </a:lvl1pPr>
          </a:lstStyle>
          <a:p>
            <a:fld id="{BE33F7A0-71F0-446B-9DE8-6D75BE64EE0F}" type="slidenum">
              <a:rPr lang="en-US" smtClean="0"/>
              <a:pPr/>
              <a:t>‹#›</a:t>
            </a:fld>
            <a:endParaRPr lang="en-US"/>
          </a:p>
        </p:txBody>
      </p:sp>
      <p:sp>
        <p:nvSpPr>
          <p:cNvPr id="8" name="Content Placeholder 7">
            <a:extLst>
              <a:ext uri="{FF2B5EF4-FFF2-40B4-BE49-F238E27FC236}">
                <a16:creationId xmlns:a16="http://schemas.microsoft.com/office/drawing/2014/main" id="{BB8C6B39-612B-4E29-BDFC-1129EF94D685}"/>
              </a:ext>
            </a:extLst>
          </p:cNvPr>
          <p:cNvSpPr>
            <a:spLocks noGrp="1"/>
          </p:cNvSpPr>
          <p:nvPr>
            <p:ph sz="quarter" idx="13"/>
          </p:nvPr>
        </p:nvSpPr>
        <p:spPr>
          <a:xfrm>
            <a:off x="605076" y="1728893"/>
            <a:ext cx="10372725" cy="3803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07BC0B0E-85B0-5647-8D1C-9EE40FB0FA12}"/>
              </a:ext>
            </a:extLst>
          </p:cNvPr>
          <p:cNvSpPr>
            <a:spLocks noGrp="1"/>
          </p:cNvSpPr>
          <p:nvPr>
            <p:ph type="body" sz="quarter" idx="15" hasCustomPrompt="1"/>
          </p:nvPr>
        </p:nvSpPr>
        <p:spPr>
          <a:xfrm>
            <a:off x="3142601" y="5929218"/>
            <a:ext cx="5532120" cy="265984"/>
          </a:xfrm>
        </p:spPr>
        <p:txBody>
          <a:bodyPr lIns="0" tIns="0" rIns="0" bIns="0" anchor="b" anchorCtr="0">
            <a:noAutofit/>
          </a:bodyPr>
          <a:lstStyle>
            <a:lvl1pPr marL="0" indent="0">
              <a:spcBef>
                <a:spcPts val="0"/>
              </a:spcBef>
              <a:buFontTx/>
              <a:buNone/>
              <a:defRPr sz="945">
                <a:solidFill>
                  <a:srgbClr val="002557"/>
                </a:solidFill>
              </a:defRPr>
            </a:lvl1pPr>
            <a:lvl2pPr>
              <a:defRPr sz="851">
                <a:solidFill>
                  <a:srgbClr val="002557"/>
                </a:solidFill>
              </a:defRPr>
            </a:lvl2pPr>
            <a:lvl3pPr>
              <a:defRPr sz="851">
                <a:solidFill>
                  <a:srgbClr val="002557"/>
                </a:solidFill>
              </a:defRPr>
            </a:lvl3pPr>
            <a:lvl4pPr>
              <a:defRPr sz="851">
                <a:solidFill>
                  <a:srgbClr val="002557"/>
                </a:solidFill>
              </a:defRPr>
            </a:lvl4pPr>
            <a:lvl5pPr>
              <a:defRPr sz="851">
                <a:solidFill>
                  <a:srgbClr val="002557"/>
                </a:solidFill>
              </a:defRPr>
            </a:lvl5pPr>
          </a:lstStyle>
          <a:p>
            <a:pPr lvl="0"/>
            <a:r>
              <a:rPr lang="en-US"/>
              <a:t>Insert Speaker Name and Title</a:t>
            </a:r>
          </a:p>
        </p:txBody>
      </p:sp>
    </p:spTree>
    <p:extLst>
      <p:ext uri="{BB962C8B-B14F-4D97-AF65-F5344CB8AC3E}">
        <p14:creationId xmlns:p14="http://schemas.microsoft.com/office/powerpoint/2010/main" val="11326823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4394" y="1061049"/>
            <a:ext cx="9796463" cy="2257166"/>
          </a:xfrm>
        </p:spPr>
        <p:txBody>
          <a:bodyPr anchor="b"/>
          <a:lstStyle>
            <a:lvl1pPr algn="ctr">
              <a:defRPr sz="5672"/>
            </a:lvl1pPr>
          </a:lstStyle>
          <a:p>
            <a:r>
              <a:rPr lang="en-US"/>
              <a:t>Click to edit Master title style</a:t>
            </a:r>
            <a:endParaRPr lang="en-US" dirty="0"/>
          </a:p>
        </p:txBody>
      </p:sp>
      <p:sp>
        <p:nvSpPr>
          <p:cNvPr id="3" name="Subtitle 2"/>
          <p:cNvSpPr>
            <a:spLocks noGrp="1"/>
          </p:cNvSpPr>
          <p:nvPr>
            <p:ph type="subTitle" idx="1"/>
          </p:nvPr>
        </p:nvSpPr>
        <p:spPr>
          <a:xfrm>
            <a:off x="1440656" y="3405260"/>
            <a:ext cx="8643938" cy="1565308"/>
          </a:xfrm>
        </p:spPr>
        <p:txBody>
          <a:bodyPr/>
          <a:lstStyle>
            <a:lvl1pPr marL="0" indent="0" algn="ctr">
              <a:buNone/>
              <a:defRPr sz="2269"/>
            </a:lvl1pPr>
            <a:lvl2pPr marL="432191" indent="0" algn="ctr">
              <a:buNone/>
              <a:defRPr sz="1891"/>
            </a:lvl2pPr>
            <a:lvl3pPr marL="864382" indent="0" algn="ctr">
              <a:buNone/>
              <a:defRPr sz="1702"/>
            </a:lvl3pPr>
            <a:lvl4pPr marL="1296573" indent="0" algn="ctr">
              <a:buNone/>
              <a:defRPr sz="1512"/>
            </a:lvl4pPr>
            <a:lvl5pPr marL="1728765" indent="0" algn="ctr">
              <a:buNone/>
              <a:defRPr sz="1512"/>
            </a:lvl5pPr>
            <a:lvl6pPr marL="2160956" indent="0" algn="ctr">
              <a:buNone/>
              <a:defRPr sz="1512"/>
            </a:lvl6pPr>
            <a:lvl7pPr marL="2593147" indent="0" algn="ctr">
              <a:buNone/>
              <a:defRPr sz="1512"/>
            </a:lvl7pPr>
            <a:lvl8pPr marL="3025338" indent="0" algn="ctr">
              <a:buNone/>
              <a:defRPr sz="1512"/>
            </a:lvl8pPr>
            <a:lvl9pPr marL="3457529" indent="0" algn="ctr">
              <a:buNone/>
              <a:defRPr sz="151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9EA307-05BB-436C-910B-A228692C267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47857472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9EA307-05BB-436C-910B-A228692C267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29306824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6359" y="1616338"/>
            <a:ext cx="9940528" cy="2696893"/>
          </a:xfrm>
        </p:spPr>
        <p:txBody>
          <a:bodyPr anchor="b"/>
          <a:lstStyle>
            <a:lvl1pPr>
              <a:defRPr sz="5672"/>
            </a:lvl1pPr>
          </a:lstStyle>
          <a:p>
            <a:r>
              <a:rPr lang="en-US"/>
              <a:t>Click to edit Master title style</a:t>
            </a:r>
            <a:endParaRPr lang="en-US" dirty="0"/>
          </a:p>
        </p:txBody>
      </p:sp>
      <p:sp>
        <p:nvSpPr>
          <p:cNvPr id="3" name="Text Placeholder 2"/>
          <p:cNvSpPr>
            <a:spLocks noGrp="1"/>
          </p:cNvSpPr>
          <p:nvPr>
            <p:ph type="body" idx="1"/>
          </p:nvPr>
        </p:nvSpPr>
        <p:spPr>
          <a:xfrm>
            <a:off x="786359" y="4338745"/>
            <a:ext cx="9940528" cy="1418232"/>
          </a:xfrm>
        </p:spPr>
        <p:txBody>
          <a:bodyPr/>
          <a:lstStyle>
            <a:lvl1pPr marL="0" indent="0">
              <a:buNone/>
              <a:defRPr sz="2269">
                <a:solidFill>
                  <a:schemeClr val="tx1"/>
                </a:solidFill>
              </a:defRPr>
            </a:lvl1pPr>
            <a:lvl2pPr marL="432191" indent="0">
              <a:buNone/>
              <a:defRPr sz="1891">
                <a:solidFill>
                  <a:schemeClr val="tx1">
                    <a:tint val="75000"/>
                  </a:schemeClr>
                </a:solidFill>
              </a:defRPr>
            </a:lvl2pPr>
            <a:lvl3pPr marL="864382" indent="0">
              <a:buNone/>
              <a:defRPr sz="1702">
                <a:solidFill>
                  <a:schemeClr val="tx1">
                    <a:tint val="75000"/>
                  </a:schemeClr>
                </a:solidFill>
              </a:defRPr>
            </a:lvl3pPr>
            <a:lvl4pPr marL="1296573" indent="0">
              <a:buNone/>
              <a:defRPr sz="1512">
                <a:solidFill>
                  <a:schemeClr val="tx1">
                    <a:tint val="75000"/>
                  </a:schemeClr>
                </a:solidFill>
              </a:defRPr>
            </a:lvl4pPr>
            <a:lvl5pPr marL="1728765" indent="0">
              <a:buNone/>
              <a:defRPr sz="1512">
                <a:solidFill>
                  <a:schemeClr val="tx1">
                    <a:tint val="75000"/>
                  </a:schemeClr>
                </a:solidFill>
              </a:defRPr>
            </a:lvl5pPr>
            <a:lvl6pPr marL="2160956" indent="0">
              <a:buNone/>
              <a:defRPr sz="1512">
                <a:solidFill>
                  <a:schemeClr val="tx1">
                    <a:tint val="75000"/>
                  </a:schemeClr>
                </a:solidFill>
              </a:defRPr>
            </a:lvl6pPr>
            <a:lvl7pPr marL="2593147" indent="0">
              <a:buNone/>
              <a:defRPr sz="1512">
                <a:solidFill>
                  <a:schemeClr val="tx1">
                    <a:tint val="75000"/>
                  </a:schemeClr>
                </a:solidFill>
              </a:defRPr>
            </a:lvl7pPr>
            <a:lvl8pPr marL="3025338" indent="0">
              <a:buNone/>
              <a:defRPr sz="1512">
                <a:solidFill>
                  <a:schemeClr val="tx1">
                    <a:tint val="75000"/>
                  </a:schemeClr>
                </a:solidFill>
              </a:defRPr>
            </a:lvl8pPr>
            <a:lvl9pPr marL="3457529" indent="0">
              <a:buNone/>
              <a:defRPr sz="1512">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A9EA307-05BB-436C-910B-A228692C267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27837812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92361" y="1725892"/>
            <a:ext cx="4898231" cy="411362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34658" y="1725892"/>
            <a:ext cx="4898231" cy="411362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9EA307-05BB-436C-910B-A228692C2676}"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30761836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93862" y="345181"/>
            <a:ext cx="9940528" cy="12531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793863" y="1589322"/>
            <a:ext cx="4875721" cy="778902"/>
          </a:xfrm>
        </p:spPr>
        <p:txBody>
          <a:bodyPr anchor="b"/>
          <a:lstStyle>
            <a:lvl1pPr marL="0" indent="0">
              <a:buNone/>
              <a:defRPr sz="2269" b="1"/>
            </a:lvl1pPr>
            <a:lvl2pPr marL="432191" indent="0">
              <a:buNone/>
              <a:defRPr sz="1891" b="1"/>
            </a:lvl2pPr>
            <a:lvl3pPr marL="864382" indent="0">
              <a:buNone/>
              <a:defRPr sz="1702" b="1"/>
            </a:lvl3pPr>
            <a:lvl4pPr marL="1296573" indent="0">
              <a:buNone/>
              <a:defRPr sz="1512" b="1"/>
            </a:lvl4pPr>
            <a:lvl5pPr marL="1728765" indent="0">
              <a:buNone/>
              <a:defRPr sz="1512" b="1"/>
            </a:lvl5pPr>
            <a:lvl6pPr marL="2160956" indent="0">
              <a:buNone/>
              <a:defRPr sz="1512" b="1"/>
            </a:lvl6pPr>
            <a:lvl7pPr marL="2593147" indent="0">
              <a:buNone/>
              <a:defRPr sz="1512" b="1"/>
            </a:lvl7pPr>
            <a:lvl8pPr marL="3025338" indent="0">
              <a:buNone/>
              <a:defRPr sz="1512" b="1"/>
            </a:lvl8pPr>
            <a:lvl9pPr marL="3457529" indent="0">
              <a:buNone/>
              <a:defRPr sz="1512" b="1"/>
            </a:lvl9pPr>
          </a:lstStyle>
          <a:p>
            <a:pPr lvl="0"/>
            <a:r>
              <a:rPr lang="en-US"/>
              <a:t>Edit Master text styles</a:t>
            </a:r>
          </a:p>
        </p:txBody>
      </p:sp>
      <p:sp>
        <p:nvSpPr>
          <p:cNvPr id="4" name="Content Placeholder 3"/>
          <p:cNvSpPr>
            <a:spLocks noGrp="1"/>
          </p:cNvSpPr>
          <p:nvPr>
            <p:ph sz="half" idx="2"/>
          </p:nvPr>
        </p:nvSpPr>
        <p:spPr>
          <a:xfrm>
            <a:off x="793863" y="2368224"/>
            <a:ext cx="4875721" cy="3483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34659" y="1589322"/>
            <a:ext cx="4899732" cy="778902"/>
          </a:xfrm>
        </p:spPr>
        <p:txBody>
          <a:bodyPr anchor="b"/>
          <a:lstStyle>
            <a:lvl1pPr marL="0" indent="0">
              <a:buNone/>
              <a:defRPr sz="2269" b="1"/>
            </a:lvl1pPr>
            <a:lvl2pPr marL="432191" indent="0">
              <a:buNone/>
              <a:defRPr sz="1891" b="1"/>
            </a:lvl2pPr>
            <a:lvl3pPr marL="864382" indent="0">
              <a:buNone/>
              <a:defRPr sz="1702" b="1"/>
            </a:lvl3pPr>
            <a:lvl4pPr marL="1296573" indent="0">
              <a:buNone/>
              <a:defRPr sz="1512" b="1"/>
            </a:lvl4pPr>
            <a:lvl5pPr marL="1728765" indent="0">
              <a:buNone/>
              <a:defRPr sz="1512" b="1"/>
            </a:lvl5pPr>
            <a:lvl6pPr marL="2160956" indent="0">
              <a:buNone/>
              <a:defRPr sz="1512" b="1"/>
            </a:lvl6pPr>
            <a:lvl7pPr marL="2593147" indent="0">
              <a:buNone/>
              <a:defRPr sz="1512" b="1"/>
            </a:lvl7pPr>
            <a:lvl8pPr marL="3025338" indent="0">
              <a:buNone/>
              <a:defRPr sz="1512" b="1"/>
            </a:lvl8pPr>
            <a:lvl9pPr marL="3457529" indent="0">
              <a:buNone/>
              <a:defRPr sz="1512" b="1"/>
            </a:lvl9pPr>
          </a:lstStyle>
          <a:p>
            <a:pPr lvl="0"/>
            <a:r>
              <a:rPr lang="en-US"/>
              <a:t>Edit Master text styles</a:t>
            </a:r>
          </a:p>
        </p:txBody>
      </p:sp>
      <p:sp>
        <p:nvSpPr>
          <p:cNvPr id="6" name="Content Placeholder 5"/>
          <p:cNvSpPr>
            <a:spLocks noGrp="1"/>
          </p:cNvSpPr>
          <p:nvPr>
            <p:ph sz="quarter" idx="4"/>
          </p:nvPr>
        </p:nvSpPr>
        <p:spPr>
          <a:xfrm>
            <a:off x="5834659" y="2368224"/>
            <a:ext cx="4899732" cy="3483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9EA307-05BB-436C-910B-A228692C2676}" type="datetimeFigureOut">
              <a:rPr lang="en-GB" smtClean="0"/>
              <a:t>19/10/2023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14387872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9EA307-05BB-436C-910B-A228692C2676}" type="datetimeFigureOut">
              <a:rPr lang="en-GB" smtClean="0"/>
              <a:t>19/10/2023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42761832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9EA307-05BB-436C-910B-A228692C2676}" type="datetimeFigureOut">
              <a:rPr lang="en-GB" smtClean="0"/>
              <a:t>19/10/2023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8074638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3862" y="432223"/>
            <a:ext cx="3717193" cy="1512782"/>
          </a:xfrm>
        </p:spPr>
        <p:txBody>
          <a:bodyPr anchor="b"/>
          <a:lstStyle>
            <a:lvl1pPr>
              <a:defRPr sz="3025"/>
            </a:lvl1pPr>
          </a:lstStyle>
          <a:p>
            <a:r>
              <a:rPr lang="en-US"/>
              <a:t>Click to edit Master title style</a:t>
            </a:r>
            <a:endParaRPr lang="en-US" dirty="0"/>
          </a:p>
        </p:txBody>
      </p:sp>
      <p:sp>
        <p:nvSpPr>
          <p:cNvPr id="3" name="Content Placeholder 2"/>
          <p:cNvSpPr>
            <a:spLocks noGrp="1"/>
          </p:cNvSpPr>
          <p:nvPr>
            <p:ph idx="1"/>
          </p:nvPr>
        </p:nvSpPr>
        <p:spPr>
          <a:xfrm>
            <a:off x="4899732" y="933485"/>
            <a:ext cx="5834658" cy="4607381"/>
          </a:xfrm>
        </p:spPr>
        <p:txBody>
          <a:bodyPr/>
          <a:lstStyle>
            <a:lvl1pPr>
              <a:defRPr sz="3025"/>
            </a:lvl1pPr>
            <a:lvl2pPr>
              <a:defRPr sz="2647"/>
            </a:lvl2pPr>
            <a:lvl3pPr>
              <a:defRPr sz="2269"/>
            </a:lvl3pPr>
            <a:lvl4pPr>
              <a:defRPr sz="1891"/>
            </a:lvl4pPr>
            <a:lvl5pPr>
              <a:defRPr sz="1891"/>
            </a:lvl5pPr>
            <a:lvl6pPr>
              <a:defRPr sz="1891"/>
            </a:lvl6pPr>
            <a:lvl7pPr>
              <a:defRPr sz="1891"/>
            </a:lvl7pPr>
            <a:lvl8pPr>
              <a:defRPr sz="1891"/>
            </a:lvl8pPr>
            <a:lvl9pPr>
              <a:defRPr sz="1891"/>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3862" y="1945005"/>
            <a:ext cx="3717193" cy="3603362"/>
          </a:xfrm>
        </p:spPr>
        <p:txBody>
          <a:bodyPr/>
          <a:lstStyle>
            <a:lvl1pPr marL="0" indent="0">
              <a:buNone/>
              <a:defRPr sz="1512"/>
            </a:lvl1pPr>
            <a:lvl2pPr marL="432191" indent="0">
              <a:buNone/>
              <a:defRPr sz="1323"/>
            </a:lvl2pPr>
            <a:lvl3pPr marL="864382" indent="0">
              <a:buNone/>
              <a:defRPr sz="1134"/>
            </a:lvl3pPr>
            <a:lvl4pPr marL="1296573" indent="0">
              <a:buNone/>
              <a:defRPr sz="945"/>
            </a:lvl4pPr>
            <a:lvl5pPr marL="1728765" indent="0">
              <a:buNone/>
              <a:defRPr sz="945"/>
            </a:lvl5pPr>
            <a:lvl6pPr marL="2160956" indent="0">
              <a:buNone/>
              <a:defRPr sz="945"/>
            </a:lvl6pPr>
            <a:lvl7pPr marL="2593147" indent="0">
              <a:buNone/>
              <a:defRPr sz="945"/>
            </a:lvl7pPr>
            <a:lvl8pPr marL="3025338" indent="0">
              <a:buNone/>
              <a:defRPr sz="945"/>
            </a:lvl8pPr>
            <a:lvl9pPr marL="3457529" indent="0">
              <a:buNone/>
              <a:defRPr sz="945"/>
            </a:lvl9pPr>
          </a:lstStyle>
          <a:p>
            <a:pPr lvl="0"/>
            <a:r>
              <a:rPr lang="en-US"/>
              <a:t>Edit Master text styles</a:t>
            </a:r>
          </a:p>
        </p:txBody>
      </p:sp>
      <p:sp>
        <p:nvSpPr>
          <p:cNvPr id="5" name="Date Placeholder 4"/>
          <p:cNvSpPr>
            <a:spLocks noGrp="1"/>
          </p:cNvSpPr>
          <p:nvPr>
            <p:ph type="dt" sz="half" idx="10"/>
          </p:nvPr>
        </p:nvSpPr>
        <p:spPr/>
        <p:txBody>
          <a:bodyPr/>
          <a:lstStyle/>
          <a:p>
            <a:fld id="{1A9EA307-05BB-436C-910B-A228692C2676}"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427300781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3862" y="432223"/>
            <a:ext cx="3717193" cy="1512782"/>
          </a:xfrm>
        </p:spPr>
        <p:txBody>
          <a:bodyPr anchor="b"/>
          <a:lstStyle>
            <a:lvl1pPr>
              <a:defRPr sz="3025"/>
            </a:lvl1pPr>
          </a:lstStyle>
          <a:p>
            <a:r>
              <a:rPr lang="en-US"/>
              <a:t>Click to edit Master title style</a:t>
            </a:r>
            <a:endParaRPr lang="en-US" dirty="0"/>
          </a:p>
        </p:txBody>
      </p:sp>
      <p:sp>
        <p:nvSpPr>
          <p:cNvPr id="3" name="Picture Placeholder 2"/>
          <p:cNvSpPr>
            <a:spLocks noGrp="1" noChangeAspect="1"/>
          </p:cNvSpPr>
          <p:nvPr>
            <p:ph type="pic" idx="1"/>
          </p:nvPr>
        </p:nvSpPr>
        <p:spPr>
          <a:xfrm>
            <a:off x="4899732" y="933485"/>
            <a:ext cx="5834658" cy="4607381"/>
          </a:xfrm>
        </p:spPr>
        <p:txBody>
          <a:bodyPr anchor="t"/>
          <a:lstStyle>
            <a:lvl1pPr marL="0" indent="0">
              <a:buNone/>
              <a:defRPr sz="3025"/>
            </a:lvl1pPr>
            <a:lvl2pPr marL="432191" indent="0">
              <a:buNone/>
              <a:defRPr sz="2647"/>
            </a:lvl2pPr>
            <a:lvl3pPr marL="864382" indent="0">
              <a:buNone/>
              <a:defRPr sz="2269"/>
            </a:lvl3pPr>
            <a:lvl4pPr marL="1296573" indent="0">
              <a:buNone/>
              <a:defRPr sz="1891"/>
            </a:lvl4pPr>
            <a:lvl5pPr marL="1728765" indent="0">
              <a:buNone/>
              <a:defRPr sz="1891"/>
            </a:lvl5pPr>
            <a:lvl6pPr marL="2160956" indent="0">
              <a:buNone/>
              <a:defRPr sz="1891"/>
            </a:lvl6pPr>
            <a:lvl7pPr marL="2593147" indent="0">
              <a:buNone/>
              <a:defRPr sz="1891"/>
            </a:lvl7pPr>
            <a:lvl8pPr marL="3025338" indent="0">
              <a:buNone/>
              <a:defRPr sz="1891"/>
            </a:lvl8pPr>
            <a:lvl9pPr marL="3457529" indent="0">
              <a:buNone/>
              <a:defRPr sz="1891"/>
            </a:lvl9pPr>
          </a:lstStyle>
          <a:p>
            <a:r>
              <a:rPr lang="en-US"/>
              <a:t>Click icon to add picture</a:t>
            </a:r>
            <a:endParaRPr lang="en-US" dirty="0"/>
          </a:p>
        </p:txBody>
      </p:sp>
      <p:sp>
        <p:nvSpPr>
          <p:cNvPr id="4" name="Text Placeholder 3"/>
          <p:cNvSpPr>
            <a:spLocks noGrp="1"/>
          </p:cNvSpPr>
          <p:nvPr>
            <p:ph type="body" sz="half" idx="2"/>
          </p:nvPr>
        </p:nvSpPr>
        <p:spPr>
          <a:xfrm>
            <a:off x="793862" y="1945005"/>
            <a:ext cx="3717193" cy="3603362"/>
          </a:xfrm>
        </p:spPr>
        <p:txBody>
          <a:bodyPr/>
          <a:lstStyle>
            <a:lvl1pPr marL="0" indent="0">
              <a:buNone/>
              <a:defRPr sz="1512"/>
            </a:lvl1pPr>
            <a:lvl2pPr marL="432191" indent="0">
              <a:buNone/>
              <a:defRPr sz="1323"/>
            </a:lvl2pPr>
            <a:lvl3pPr marL="864382" indent="0">
              <a:buNone/>
              <a:defRPr sz="1134"/>
            </a:lvl3pPr>
            <a:lvl4pPr marL="1296573" indent="0">
              <a:buNone/>
              <a:defRPr sz="945"/>
            </a:lvl4pPr>
            <a:lvl5pPr marL="1728765" indent="0">
              <a:buNone/>
              <a:defRPr sz="945"/>
            </a:lvl5pPr>
            <a:lvl6pPr marL="2160956" indent="0">
              <a:buNone/>
              <a:defRPr sz="945"/>
            </a:lvl6pPr>
            <a:lvl7pPr marL="2593147" indent="0">
              <a:buNone/>
              <a:defRPr sz="945"/>
            </a:lvl7pPr>
            <a:lvl8pPr marL="3025338" indent="0">
              <a:buNone/>
              <a:defRPr sz="945"/>
            </a:lvl8pPr>
            <a:lvl9pPr marL="3457529" indent="0">
              <a:buNone/>
              <a:defRPr sz="945"/>
            </a:lvl9pPr>
          </a:lstStyle>
          <a:p>
            <a:pPr lvl="0"/>
            <a:r>
              <a:rPr lang="en-US"/>
              <a:t>Edit Master text styles</a:t>
            </a:r>
          </a:p>
        </p:txBody>
      </p:sp>
      <p:sp>
        <p:nvSpPr>
          <p:cNvPr id="5" name="Date Placeholder 4"/>
          <p:cNvSpPr>
            <a:spLocks noGrp="1"/>
          </p:cNvSpPr>
          <p:nvPr>
            <p:ph type="dt" sz="half" idx="10"/>
          </p:nvPr>
        </p:nvSpPr>
        <p:spPr/>
        <p:txBody>
          <a:bodyPr/>
          <a:lstStyle/>
          <a:p>
            <a:fld id="{1A9EA307-05BB-436C-910B-A228692C2676}"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31866756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9EA307-05BB-436C-910B-A228692C267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323905748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247758" y="345179"/>
            <a:ext cx="2485132" cy="549433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92362" y="345179"/>
            <a:ext cx="7311330" cy="549433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9EA307-05BB-436C-910B-A228692C267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A44F4-0F6A-4119-ABD3-CD7074307FB7}" type="slidenum">
              <a:rPr lang="en-GB" smtClean="0"/>
              <a:t>‹#›</a:t>
            </a:fld>
            <a:endParaRPr lang="en-GB"/>
          </a:p>
        </p:txBody>
      </p:sp>
    </p:spTree>
    <p:extLst>
      <p:ext uri="{BB962C8B-B14F-4D97-AF65-F5344CB8AC3E}">
        <p14:creationId xmlns:p14="http://schemas.microsoft.com/office/powerpoint/2010/main" val="16341811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340234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6263" y="665624"/>
            <a:ext cx="10372725" cy="1080558"/>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576263" y="1829745"/>
            <a:ext cx="10372725" cy="4149344"/>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576262" y="6009106"/>
            <a:ext cx="2689225" cy="345178"/>
          </a:xfrm>
          <a:prstGeom prst="rect">
            <a:avLst/>
          </a:prstGeom>
        </p:spPr>
        <p:txBody>
          <a:bodyPr/>
          <a:lstStyle/>
          <a:p>
            <a:fld id="{FE908CA5-B481-424A-B017-BC42E0581B9D}" type="datetime1">
              <a:rPr lang="en-GB" smtClean="0"/>
              <a:t>19/10/2023</a:t>
            </a:fld>
            <a:endParaRPr lang="en-GB"/>
          </a:p>
        </p:txBody>
      </p:sp>
      <p:sp>
        <p:nvSpPr>
          <p:cNvPr id="5" name="Footer Placeholder 4"/>
          <p:cNvSpPr>
            <a:spLocks noGrp="1"/>
          </p:cNvSpPr>
          <p:nvPr>
            <p:ph type="ftr" sz="quarter" idx="11"/>
          </p:nvPr>
        </p:nvSpPr>
        <p:spPr>
          <a:xfrm>
            <a:off x="3361531" y="6009106"/>
            <a:ext cx="4225925" cy="345178"/>
          </a:xfrm>
          <a:prstGeom prst="rect">
            <a:avLst/>
          </a:prstGeom>
        </p:spPr>
        <p:txBody>
          <a:bodyPr/>
          <a:lstStyle/>
          <a:p>
            <a:endParaRPr lang="en-GB"/>
          </a:p>
        </p:txBody>
      </p:sp>
      <p:sp>
        <p:nvSpPr>
          <p:cNvPr id="6" name="Slide Number Placeholder 5"/>
          <p:cNvSpPr>
            <a:spLocks noGrp="1"/>
          </p:cNvSpPr>
          <p:nvPr>
            <p:ph type="sldNum" sz="quarter" idx="12"/>
          </p:nvPr>
        </p:nvSpPr>
        <p:spPr>
          <a:xfrm>
            <a:off x="9988550" y="6009106"/>
            <a:ext cx="960438" cy="345178"/>
          </a:xfrm>
          <a:prstGeom prst="rect">
            <a:avLst/>
          </a:prstGeom>
        </p:spPr>
        <p:txBody>
          <a:bodyPr/>
          <a:lstStyle/>
          <a:p>
            <a:fld id="{46830D4E-DA96-4C27-9524-52A0BB88BC6F}" type="slidenum">
              <a:rPr lang="en-GB" smtClean="0"/>
              <a:t>‹#›</a:t>
            </a:fld>
            <a:endParaRPr lang="en-GB"/>
          </a:p>
        </p:txBody>
      </p:sp>
    </p:spTree>
    <p:extLst>
      <p:ext uri="{BB962C8B-B14F-4D97-AF65-F5344CB8AC3E}">
        <p14:creationId xmlns:p14="http://schemas.microsoft.com/office/powerpoint/2010/main" val="42892004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2.xml"/><Relationship Id="rId1" Type="http://schemas.openxmlformats.org/officeDocument/2006/relationships/slideLayout" Target="../slideLayouts/slideLayout3.xml"/><Relationship Id="rId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2.jpeg"/><Relationship Id="rId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4.xml"/><Relationship Id="rId1" Type="http://schemas.openxmlformats.org/officeDocument/2006/relationships/slideLayout" Target="../slideLayouts/slideLayout6.xml"/><Relationship Id="rId4" Type="http://schemas.openxmlformats.org/officeDocument/2006/relationships/image" Target="../media/image2.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18" Type="http://schemas.openxmlformats.org/officeDocument/2006/relationships/slideLayout" Target="../slideLayouts/slideLayout24.xml"/><Relationship Id="rId26" Type="http://schemas.openxmlformats.org/officeDocument/2006/relationships/slideLayout" Target="../slideLayouts/slideLayout32.xml"/><Relationship Id="rId3" Type="http://schemas.openxmlformats.org/officeDocument/2006/relationships/slideLayout" Target="../slideLayouts/slideLayout9.xml"/><Relationship Id="rId21" Type="http://schemas.openxmlformats.org/officeDocument/2006/relationships/slideLayout" Target="../slideLayouts/slideLayout27.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17" Type="http://schemas.openxmlformats.org/officeDocument/2006/relationships/slideLayout" Target="../slideLayouts/slideLayout23.xml"/><Relationship Id="rId25" Type="http://schemas.openxmlformats.org/officeDocument/2006/relationships/slideLayout" Target="../slideLayouts/slideLayout31.xml"/><Relationship Id="rId2" Type="http://schemas.openxmlformats.org/officeDocument/2006/relationships/slideLayout" Target="../slideLayouts/slideLayout8.xml"/><Relationship Id="rId16" Type="http://schemas.openxmlformats.org/officeDocument/2006/relationships/slideLayout" Target="../slideLayouts/slideLayout22.xml"/><Relationship Id="rId20" Type="http://schemas.openxmlformats.org/officeDocument/2006/relationships/slideLayout" Target="../slideLayouts/slideLayout26.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24" Type="http://schemas.openxmlformats.org/officeDocument/2006/relationships/slideLayout" Target="../slideLayouts/slideLayout30.xml"/><Relationship Id="rId5" Type="http://schemas.openxmlformats.org/officeDocument/2006/relationships/slideLayout" Target="../slideLayouts/slideLayout11.xml"/><Relationship Id="rId15" Type="http://schemas.openxmlformats.org/officeDocument/2006/relationships/slideLayout" Target="../slideLayouts/slideLayout21.xml"/><Relationship Id="rId23" Type="http://schemas.openxmlformats.org/officeDocument/2006/relationships/slideLayout" Target="../slideLayouts/slideLayout29.xml"/><Relationship Id="rId10" Type="http://schemas.openxmlformats.org/officeDocument/2006/relationships/slideLayout" Target="../slideLayouts/slideLayout16.xml"/><Relationship Id="rId19" Type="http://schemas.openxmlformats.org/officeDocument/2006/relationships/slideLayout" Target="../slideLayouts/slideLayout25.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slideLayout" Target="../slideLayouts/slideLayout20.xml"/><Relationship Id="rId22" Type="http://schemas.openxmlformats.org/officeDocument/2006/relationships/slideLayout" Target="../slideLayouts/slideLayout28.xml"/><Relationship Id="rId27"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6.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45.xml"/><Relationship Id="rId1" Type="http://schemas.openxmlformats.org/officeDocument/2006/relationships/slideLayout" Target="../slideLayouts/slideLayout44.xml"/><Relationship Id="rId5" Type="http://schemas.openxmlformats.org/officeDocument/2006/relationships/image" Target="../media/image2.jpeg"/><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2" name="Rectangle 11"/>
          <p:cNvSpPr>
            <a:spLocks noChangeArrowheads="1"/>
          </p:cNvSpPr>
          <p:nvPr userDrawn="1"/>
        </p:nvSpPr>
        <p:spPr bwMode="auto">
          <a:xfrm>
            <a:off x="-1" y="815074"/>
            <a:ext cx="11525250" cy="5668279"/>
          </a:xfrm>
          <a:prstGeom prst="rect">
            <a:avLst/>
          </a:prstGeom>
          <a:solidFill>
            <a:srgbClr val="002147"/>
          </a:solidFill>
          <a:ln>
            <a:noFill/>
          </a:ln>
          <a:effectLst>
            <a:outerShdw dist="23000" dir="5400000" rotWithShape="0">
              <a:srgbClr val="000000">
                <a:alpha val="34998"/>
              </a:srgbClr>
            </a:outerShdw>
          </a:effectLst>
        </p:spPr>
        <p:txBody>
          <a:bodyPr anchor="ctr"/>
          <a:lstStyle/>
          <a:p>
            <a:pPr algn="ctr" fontAlgn="auto">
              <a:spcBef>
                <a:spcPts val="0"/>
              </a:spcBef>
              <a:spcAft>
                <a:spcPts val="0"/>
              </a:spcAft>
              <a:defRPr/>
            </a:pPr>
            <a:endParaRPr lang="en-US" sz="2267">
              <a:solidFill>
                <a:schemeClr val="lt1"/>
              </a:solidFill>
              <a:latin typeface="+mn-lt"/>
              <a:ea typeface="+mn-ea"/>
              <a:cs typeface="+mn-cs"/>
            </a:endParaRPr>
          </a:p>
        </p:txBody>
      </p:sp>
      <p:pic>
        <p:nvPicPr>
          <p:cNvPr id="6" name="Picture 5" descr="ox_small_cmyk_pos_rect.jpg">
            <a:extLst>
              <a:ext uri="{FF2B5EF4-FFF2-40B4-BE49-F238E27FC236}">
                <a16:creationId xmlns:a16="http://schemas.microsoft.com/office/drawing/2014/main" id="{29523A6B-9077-41E9-BC1C-2E56DA2D9918}"/>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474058" y="120653"/>
            <a:ext cx="1899157" cy="584989"/>
          </a:xfrm>
          <a:prstGeom prst="rect">
            <a:avLst/>
          </a:prstGeom>
        </p:spPr>
      </p:pic>
      <p:pic>
        <p:nvPicPr>
          <p:cNvPr id="7" name="Picture 6">
            <a:extLst>
              <a:ext uri="{FF2B5EF4-FFF2-40B4-BE49-F238E27FC236}">
                <a16:creationId xmlns:a16="http://schemas.microsoft.com/office/drawing/2014/main" id="{C3C90A40-445B-4078-84F6-7F398169CADD}"/>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52035" y="120652"/>
            <a:ext cx="1798064" cy="584990"/>
          </a:xfrm>
          <a:prstGeom prst="rect">
            <a:avLst/>
          </a:prstGeom>
        </p:spPr>
      </p:pic>
    </p:spTree>
    <p:extLst>
      <p:ext uri="{BB962C8B-B14F-4D97-AF65-F5344CB8AC3E}">
        <p14:creationId xmlns:p14="http://schemas.microsoft.com/office/powerpoint/2010/main" val="2116942618"/>
      </p:ext>
    </p:extLst>
  </p:cSld>
  <p:clrMap bg1="lt1" tx1="dk1" bg2="lt2" tx2="dk2" accent1="accent1" accent2="accent2" accent3="accent3" accent4="accent4" accent5="accent5" accent6="accent6" hlink="hlink" folHlink="folHlink"/>
  <p:sldLayoutIdLst>
    <p:sldLayoutId id="2147483649" r:id="rId1"/>
    <p:sldLayoutId id="2147483709" r:id="rId2"/>
  </p:sldLayoutIdLst>
  <p:txStyles>
    <p:titleStyle>
      <a:lvl1pPr algn="ctr" defTabSz="576306" rtl="0" eaLnBrk="1" latinLnBrk="0" hangingPunct="1">
        <a:spcBef>
          <a:spcPct val="0"/>
        </a:spcBef>
        <a:buNone/>
        <a:defRPr sz="5602" kern="1200">
          <a:solidFill>
            <a:schemeClr val="tx1"/>
          </a:solidFill>
          <a:latin typeface="+mj-lt"/>
          <a:ea typeface="+mj-ea"/>
          <a:cs typeface="+mj-cs"/>
        </a:defRPr>
      </a:lvl1pPr>
    </p:titleStyle>
    <p:bodyStyle>
      <a:lvl1pPr marL="432230" indent="-432230" algn="l" defTabSz="576306" rtl="0" eaLnBrk="1" latinLnBrk="0" hangingPunct="1">
        <a:spcBef>
          <a:spcPct val="20000"/>
        </a:spcBef>
        <a:buFont typeface="Arial"/>
        <a:buChar char="•"/>
        <a:defRPr sz="4001" kern="1200">
          <a:solidFill>
            <a:schemeClr val="tx1"/>
          </a:solidFill>
          <a:latin typeface="+mn-lt"/>
          <a:ea typeface="+mn-ea"/>
          <a:cs typeface="+mn-cs"/>
        </a:defRPr>
      </a:lvl1pPr>
      <a:lvl2pPr marL="936497" indent="-360191" algn="l" defTabSz="576306" rtl="0" eaLnBrk="1" latinLnBrk="0" hangingPunct="1">
        <a:spcBef>
          <a:spcPct val="20000"/>
        </a:spcBef>
        <a:buFont typeface="Arial"/>
        <a:buChar char="–"/>
        <a:defRPr sz="3468" kern="1200">
          <a:solidFill>
            <a:schemeClr val="tx1"/>
          </a:solidFill>
          <a:latin typeface="+mn-lt"/>
          <a:ea typeface="+mn-ea"/>
          <a:cs typeface="+mn-cs"/>
        </a:defRPr>
      </a:lvl2pPr>
      <a:lvl3pPr marL="1440764" indent="-288153" algn="l" defTabSz="576306" rtl="0" eaLnBrk="1" latinLnBrk="0" hangingPunct="1">
        <a:spcBef>
          <a:spcPct val="20000"/>
        </a:spcBef>
        <a:buFont typeface="Arial"/>
        <a:buChar char="•"/>
        <a:defRPr sz="3068" kern="1200">
          <a:solidFill>
            <a:schemeClr val="tx1"/>
          </a:solidFill>
          <a:latin typeface="+mn-lt"/>
          <a:ea typeface="+mn-ea"/>
          <a:cs typeface="+mn-cs"/>
        </a:defRPr>
      </a:lvl3pPr>
      <a:lvl4pPr marL="2017070" indent="-288153" algn="l" defTabSz="576306" rtl="0" eaLnBrk="1" latinLnBrk="0" hangingPunct="1">
        <a:spcBef>
          <a:spcPct val="20000"/>
        </a:spcBef>
        <a:buFont typeface="Arial"/>
        <a:buChar char="–"/>
        <a:defRPr sz="2534" kern="1200">
          <a:solidFill>
            <a:schemeClr val="tx1"/>
          </a:solidFill>
          <a:latin typeface="+mn-lt"/>
          <a:ea typeface="+mn-ea"/>
          <a:cs typeface="+mn-cs"/>
        </a:defRPr>
      </a:lvl4pPr>
      <a:lvl5pPr marL="2593375" indent="-288153" algn="l" defTabSz="576306" rtl="0" eaLnBrk="1" latinLnBrk="0" hangingPunct="1">
        <a:spcBef>
          <a:spcPct val="20000"/>
        </a:spcBef>
        <a:buFont typeface="Arial"/>
        <a:buChar char="»"/>
        <a:defRPr sz="2534" kern="1200">
          <a:solidFill>
            <a:schemeClr val="tx1"/>
          </a:solidFill>
          <a:latin typeface="+mn-lt"/>
          <a:ea typeface="+mn-ea"/>
          <a:cs typeface="+mn-cs"/>
        </a:defRPr>
      </a:lvl5pPr>
      <a:lvl6pPr marL="3169681" indent="-288153" algn="l" defTabSz="576306" rtl="0" eaLnBrk="1" latinLnBrk="0" hangingPunct="1">
        <a:spcBef>
          <a:spcPct val="20000"/>
        </a:spcBef>
        <a:buFont typeface="Arial"/>
        <a:buChar char="•"/>
        <a:defRPr sz="2534" kern="1200">
          <a:solidFill>
            <a:schemeClr val="tx1"/>
          </a:solidFill>
          <a:latin typeface="+mn-lt"/>
          <a:ea typeface="+mn-ea"/>
          <a:cs typeface="+mn-cs"/>
        </a:defRPr>
      </a:lvl6pPr>
      <a:lvl7pPr marL="3745987" indent="-288153" algn="l" defTabSz="576306" rtl="0" eaLnBrk="1" latinLnBrk="0" hangingPunct="1">
        <a:spcBef>
          <a:spcPct val="20000"/>
        </a:spcBef>
        <a:buFont typeface="Arial"/>
        <a:buChar char="•"/>
        <a:defRPr sz="2534" kern="1200">
          <a:solidFill>
            <a:schemeClr val="tx1"/>
          </a:solidFill>
          <a:latin typeface="+mn-lt"/>
          <a:ea typeface="+mn-ea"/>
          <a:cs typeface="+mn-cs"/>
        </a:defRPr>
      </a:lvl7pPr>
      <a:lvl8pPr marL="4322294" indent="-288153" algn="l" defTabSz="576306" rtl="0" eaLnBrk="1" latinLnBrk="0" hangingPunct="1">
        <a:spcBef>
          <a:spcPct val="20000"/>
        </a:spcBef>
        <a:buFont typeface="Arial"/>
        <a:buChar char="•"/>
        <a:defRPr sz="2534" kern="1200">
          <a:solidFill>
            <a:schemeClr val="tx1"/>
          </a:solidFill>
          <a:latin typeface="+mn-lt"/>
          <a:ea typeface="+mn-ea"/>
          <a:cs typeface="+mn-cs"/>
        </a:defRPr>
      </a:lvl8pPr>
      <a:lvl9pPr marL="4898599" indent="-288153" algn="l" defTabSz="576306" rtl="0" eaLnBrk="1" latinLnBrk="0" hangingPunct="1">
        <a:spcBef>
          <a:spcPct val="20000"/>
        </a:spcBef>
        <a:buFont typeface="Arial"/>
        <a:buChar char="•"/>
        <a:defRPr sz="2534" kern="1200">
          <a:solidFill>
            <a:schemeClr val="tx1"/>
          </a:solidFill>
          <a:latin typeface="+mn-lt"/>
          <a:ea typeface="+mn-ea"/>
          <a:cs typeface="+mn-cs"/>
        </a:defRPr>
      </a:lvl9pPr>
    </p:bodyStyle>
    <p:otherStyle>
      <a:defPPr>
        <a:defRPr lang="en-US"/>
      </a:defPPr>
      <a:lvl1pPr marL="0" algn="l" defTabSz="576306" rtl="0" eaLnBrk="1" latinLnBrk="0" hangingPunct="1">
        <a:defRPr sz="2267" kern="1200">
          <a:solidFill>
            <a:schemeClr val="tx1"/>
          </a:solidFill>
          <a:latin typeface="+mn-lt"/>
          <a:ea typeface="+mn-ea"/>
          <a:cs typeface="+mn-cs"/>
        </a:defRPr>
      </a:lvl1pPr>
      <a:lvl2pPr marL="576306" algn="l" defTabSz="576306" rtl="0" eaLnBrk="1" latinLnBrk="0" hangingPunct="1">
        <a:defRPr sz="2267" kern="1200">
          <a:solidFill>
            <a:schemeClr val="tx1"/>
          </a:solidFill>
          <a:latin typeface="+mn-lt"/>
          <a:ea typeface="+mn-ea"/>
          <a:cs typeface="+mn-cs"/>
        </a:defRPr>
      </a:lvl2pPr>
      <a:lvl3pPr marL="1152611" algn="l" defTabSz="576306" rtl="0" eaLnBrk="1" latinLnBrk="0" hangingPunct="1">
        <a:defRPr sz="2267" kern="1200">
          <a:solidFill>
            <a:schemeClr val="tx1"/>
          </a:solidFill>
          <a:latin typeface="+mn-lt"/>
          <a:ea typeface="+mn-ea"/>
          <a:cs typeface="+mn-cs"/>
        </a:defRPr>
      </a:lvl3pPr>
      <a:lvl4pPr marL="1728917" algn="l" defTabSz="576306" rtl="0" eaLnBrk="1" latinLnBrk="0" hangingPunct="1">
        <a:defRPr sz="2267" kern="1200">
          <a:solidFill>
            <a:schemeClr val="tx1"/>
          </a:solidFill>
          <a:latin typeface="+mn-lt"/>
          <a:ea typeface="+mn-ea"/>
          <a:cs typeface="+mn-cs"/>
        </a:defRPr>
      </a:lvl4pPr>
      <a:lvl5pPr marL="2305224" algn="l" defTabSz="576306" rtl="0" eaLnBrk="1" latinLnBrk="0" hangingPunct="1">
        <a:defRPr sz="2267" kern="1200">
          <a:solidFill>
            <a:schemeClr val="tx1"/>
          </a:solidFill>
          <a:latin typeface="+mn-lt"/>
          <a:ea typeface="+mn-ea"/>
          <a:cs typeface="+mn-cs"/>
        </a:defRPr>
      </a:lvl5pPr>
      <a:lvl6pPr marL="2881530" algn="l" defTabSz="576306" rtl="0" eaLnBrk="1" latinLnBrk="0" hangingPunct="1">
        <a:defRPr sz="2267" kern="1200">
          <a:solidFill>
            <a:schemeClr val="tx1"/>
          </a:solidFill>
          <a:latin typeface="+mn-lt"/>
          <a:ea typeface="+mn-ea"/>
          <a:cs typeface="+mn-cs"/>
        </a:defRPr>
      </a:lvl6pPr>
      <a:lvl7pPr marL="3457834" algn="l" defTabSz="576306" rtl="0" eaLnBrk="1" latinLnBrk="0" hangingPunct="1">
        <a:defRPr sz="2267" kern="1200">
          <a:solidFill>
            <a:schemeClr val="tx1"/>
          </a:solidFill>
          <a:latin typeface="+mn-lt"/>
          <a:ea typeface="+mn-ea"/>
          <a:cs typeface="+mn-cs"/>
        </a:defRPr>
      </a:lvl7pPr>
      <a:lvl8pPr marL="4034139" algn="l" defTabSz="576306" rtl="0" eaLnBrk="1" latinLnBrk="0" hangingPunct="1">
        <a:defRPr sz="2267" kern="1200">
          <a:solidFill>
            <a:schemeClr val="tx1"/>
          </a:solidFill>
          <a:latin typeface="+mn-lt"/>
          <a:ea typeface="+mn-ea"/>
          <a:cs typeface="+mn-cs"/>
        </a:defRPr>
      </a:lvl8pPr>
      <a:lvl9pPr marL="4610446" algn="l" defTabSz="576306" rtl="0" eaLnBrk="1" latinLnBrk="0" hangingPunct="1">
        <a:defRPr sz="226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userDrawn="1"/>
        </p:nvSpPr>
        <p:spPr bwMode="auto">
          <a:xfrm>
            <a:off x="-1" y="815074"/>
            <a:ext cx="11525250" cy="5668279"/>
          </a:xfrm>
          <a:prstGeom prst="rect">
            <a:avLst/>
          </a:prstGeom>
          <a:solidFill>
            <a:srgbClr val="002147"/>
          </a:solidFill>
          <a:ln>
            <a:noFill/>
          </a:ln>
          <a:effectLst>
            <a:outerShdw dist="23000" dir="5400000" rotWithShape="0">
              <a:srgbClr val="000000">
                <a:alpha val="34998"/>
              </a:srgbClr>
            </a:outerShdw>
          </a:effectLst>
        </p:spPr>
        <p:txBody>
          <a:bodyPr anchor="ctr"/>
          <a:lstStyle/>
          <a:p>
            <a:pPr algn="ctr" fontAlgn="auto">
              <a:spcBef>
                <a:spcPts val="0"/>
              </a:spcBef>
              <a:spcAft>
                <a:spcPts val="0"/>
              </a:spcAft>
              <a:defRPr/>
            </a:pPr>
            <a:endParaRPr lang="en-US" sz="2267">
              <a:solidFill>
                <a:schemeClr val="lt1"/>
              </a:solidFill>
              <a:latin typeface="+mn-lt"/>
              <a:ea typeface="+mn-ea"/>
              <a:cs typeface="+mn-cs"/>
            </a:endParaRPr>
          </a:p>
        </p:txBody>
      </p:sp>
      <p:pic>
        <p:nvPicPr>
          <p:cNvPr id="6" name="Picture 5" descr="ox_small_cmyk_pos_rect.jpg">
            <a:extLst>
              <a:ext uri="{FF2B5EF4-FFF2-40B4-BE49-F238E27FC236}">
                <a16:creationId xmlns:a16="http://schemas.microsoft.com/office/drawing/2014/main" id="{F85E46A7-F3F1-493B-A6E2-2863EE62F68A}"/>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474058" y="120653"/>
            <a:ext cx="1899157" cy="584989"/>
          </a:xfrm>
          <a:prstGeom prst="rect">
            <a:avLst/>
          </a:prstGeom>
        </p:spPr>
      </p:pic>
      <p:pic>
        <p:nvPicPr>
          <p:cNvPr id="7" name="Picture 6">
            <a:extLst>
              <a:ext uri="{FF2B5EF4-FFF2-40B4-BE49-F238E27FC236}">
                <a16:creationId xmlns:a16="http://schemas.microsoft.com/office/drawing/2014/main" id="{87511A92-F34C-489C-83AD-4601F02C41C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52035" y="120652"/>
            <a:ext cx="1798064" cy="584990"/>
          </a:xfrm>
          <a:prstGeom prst="rect">
            <a:avLst/>
          </a:prstGeom>
        </p:spPr>
      </p:pic>
    </p:spTree>
    <p:extLst>
      <p:ext uri="{BB962C8B-B14F-4D97-AF65-F5344CB8AC3E}">
        <p14:creationId xmlns:p14="http://schemas.microsoft.com/office/powerpoint/2010/main" val="1048086005"/>
      </p:ext>
    </p:extLst>
  </p:cSld>
  <p:clrMap bg1="lt1" tx1="dk1" bg2="lt2" tx2="dk2" accent1="accent1" accent2="accent2" accent3="accent3" accent4="accent4" accent5="accent5" accent6="accent6" hlink="hlink" folHlink="folHlink"/>
  <p:sldLayoutIdLst>
    <p:sldLayoutId id="2147483663" r:id="rId1"/>
  </p:sldLayoutIdLst>
  <p:txStyles>
    <p:titleStyle>
      <a:lvl1pPr algn="ctr" defTabSz="576306" rtl="0" eaLnBrk="1" latinLnBrk="0" hangingPunct="1">
        <a:spcBef>
          <a:spcPct val="0"/>
        </a:spcBef>
        <a:buNone/>
        <a:defRPr sz="5602" kern="1200">
          <a:solidFill>
            <a:schemeClr val="tx1"/>
          </a:solidFill>
          <a:latin typeface="+mj-lt"/>
          <a:ea typeface="+mj-ea"/>
          <a:cs typeface="+mj-cs"/>
        </a:defRPr>
      </a:lvl1pPr>
    </p:titleStyle>
    <p:bodyStyle>
      <a:lvl1pPr marL="432230" indent="-432230" algn="l" defTabSz="576306" rtl="0" eaLnBrk="1" latinLnBrk="0" hangingPunct="1">
        <a:spcBef>
          <a:spcPct val="20000"/>
        </a:spcBef>
        <a:buFont typeface="Arial"/>
        <a:buChar char="•"/>
        <a:defRPr sz="4001" kern="1200">
          <a:solidFill>
            <a:schemeClr val="tx1"/>
          </a:solidFill>
          <a:latin typeface="+mn-lt"/>
          <a:ea typeface="+mn-ea"/>
          <a:cs typeface="+mn-cs"/>
        </a:defRPr>
      </a:lvl1pPr>
      <a:lvl2pPr marL="936497" indent="-360191" algn="l" defTabSz="576306" rtl="0" eaLnBrk="1" latinLnBrk="0" hangingPunct="1">
        <a:spcBef>
          <a:spcPct val="20000"/>
        </a:spcBef>
        <a:buFont typeface="Arial"/>
        <a:buChar char="–"/>
        <a:defRPr sz="3468" kern="1200">
          <a:solidFill>
            <a:schemeClr val="tx1"/>
          </a:solidFill>
          <a:latin typeface="+mn-lt"/>
          <a:ea typeface="+mn-ea"/>
          <a:cs typeface="+mn-cs"/>
        </a:defRPr>
      </a:lvl2pPr>
      <a:lvl3pPr marL="1440764" indent="-288153" algn="l" defTabSz="576306" rtl="0" eaLnBrk="1" latinLnBrk="0" hangingPunct="1">
        <a:spcBef>
          <a:spcPct val="20000"/>
        </a:spcBef>
        <a:buFont typeface="Arial"/>
        <a:buChar char="•"/>
        <a:defRPr sz="3068" kern="1200">
          <a:solidFill>
            <a:schemeClr val="tx1"/>
          </a:solidFill>
          <a:latin typeface="+mn-lt"/>
          <a:ea typeface="+mn-ea"/>
          <a:cs typeface="+mn-cs"/>
        </a:defRPr>
      </a:lvl3pPr>
      <a:lvl4pPr marL="2017070" indent="-288153" algn="l" defTabSz="576306" rtl="0" eaLnBrk="1" latinLnBrk="0" hangingPunct="1">
        <a:spcBef>
          <a:spcPct val="20000"/>
        </a:spcBef>
        <a:buFont typeface="Arial"/>
        <a:buChar char="–"/>
        <a:defRPr sz="2534" kern="1200">
          <a:solidFill>
            <a:schemeClr val="tx1"/>
          </a:solidFill>
          <a:latin typeface="+mn-lt"/>
          <a:ea typeface="+mn-ea"/>
          <a:cs typeface="+mn-cs"/>
        </a:defRPr>
      </a:lvl4pPr>
      <a:lvl5pPr marL="2593375" indent="-288153" algn="l" defTabSz="576306" rtl="0" eaLnBrk="1" latinLnBrk="0" hangingPunct="1">
        <a:spcBef>
          <a:spcPct val="20000"/>
        </a:spcBef>
        <a:buFont typeface="Arial"/>
        <a:buChar char="»"/>
        <a:defRPr sz="2534" kern="1200">
          <a:solidFill>
            <a:schemeClr val="tx1"/>
          </a:solidFill>
          <a:latin typeface="+mn-lt"/>
          <a:ea typeface="+mn-ea"/>
          <a:cs typeface="+mn-cs"/>
        </a:defRPr>
      </a:lvl5pPr>
      <a:lvl6pPr marL="3169681" indent="-288153" algn="l" defTabSz="576306" rtl="0" eaLnBrk="1" latinLnBrk="0" hangingPunct="1">
        <a:spcBef>
          <a:spcPct val="20000"/>
        </a:spcBef>
        <a:buFont typeface="Arial"/>
        <a:buChar char="•"/>
        <a:defRPr sz="2534" kern="1200">
          <a:solidFill>
            <a:schemeClr val="tx1"/>
          </a:solidFill>
          <a:latin typeface="+mn-lt"/>
          <a:ea typeface="+mn-ea"/>
          <a:cs typeface="+mn-cs"/>
        </a:defRPr>
      </a:lvl6pPr>
      <a:lvl7pPr marL="3745987" indent="-288153" algn="l" defTabSz="576306" rtl="0" eaLnBrk="1" latinLnBrk="0" hangingPunct="1">
        <a:spcBef>
          <a:spcPct val="20000"/>
        </a:spcBef>
        <a:buFont typeface="Arial"/>
        <a:buChar char="•"/>
        <a:defRPr sz="2534" kern="1200">
          <a:solidFill>
            <a:schemeClr val="tx1"/>
          </a:solidFill>
          <a:latin typeface="+mn-lt"/>
          <a:ea typeface="+mn-ea"/>
          <a:cs typeface="+mn-cs"/>
        </a:defRPr>
      </a:lvl7pPr>
      <a:lvl8pPr marL="4322294" indent="-288153" algn="l" defTabSz="576306" rtl="0" eaLnBrk="1" latinLnBrk="0" hangingPunct="1">
        <a:spcBef>
          <a:spcPct val="20000"/>
        </a:spcBef>
        <a:buFont typeface="Arial"/>
        <a:buChar char="•"/>
        <a:defRPr sz="2534" kern="1200">
          <a:solidFill>
            <a:schemeClr val="tx1"/>
          </a:solidFill>
          <a:latin typeface="+mn-lt"/>
          <a:ea typeface="+mn-ea"/>
          <a:cs typeface="+mn-cs"/>
        </a:defRPr>
      </a:lvl8pPr>
      <a:lvl9pPr marL="4898599" indent="-288153" algn="l" defTabSz="576306" rtl="0" eaLnBrk="1" latinLnBrk="0" hangingPunct="1">
        <a:spcBef>
          <a:spcPct val="20000"/>
        </a:spcBef>
        <a:buFont typeface="Arial"/>
        <a:buChar char="•"/>
        <a:defRPr sz="2534" kern="1200">
          <a:solidFill>
            <a:schemeClr val="tx1"/>
          </a:solidFill>
          <a:latin typeface="+mn-lt"/>
          <a:ea typeface="+mn-ea"/>
          <a:cs typeface="+mn-cs"/>
        </a:defRPr>
      </a:lvl9pPr>
    </p:bodyStyle>
    <p:otherStyle>
      <a:defPPr>
        <a:defRPr lang="en-US"/>
      </a:defPPr>
      <a:lvl1pPr marL="0" algn="l" defTabSz="576306" rtl="0" eaLnBrk="1" latinLnBrk="0" hangingPunct="1">
        <a:defRPr sz="2267" kern="1200">
          <a:solidFill>
            <a:schemeClr val="tx1"/>
          </a:solidFill>
          <a:latin typeface="+mn-lt"/>
          <a:ea typeface="+mn-ea"/>
          <a:cs typeface="+mn-cs"/>
        </a:defRPr>
      </a:lvl1pPr>
      <a:lvl2pPr marL="576306" algn="l" defTabSz="576306" rtl="0" eaLnBrk="1" latinLnBrk="0" hangingPunct="1">
        <a:defRPr sz="2267" kern="1200">
          <a:solidFill>
            <a:schemeClr val="tx1"/>
          </a:solidFill>
          <a:latin typeface="+mn-lt"/>
          <a:ea typeface="+mn-ea"/>
          <a:cs typeface="+mn-cs"/>
        </a:defRPr>
      </a:lvl2pPr>
      <a:lvl3pPr marL="1152611" algn="l" defTabSz="576306" rtl="0" eaLnBrk="1" latinLnBrk="0" hangingPunct="1">
        <a:defRPr sz="2267" kern="1200">
          <a:solidFill>
            <a:schemeClr val="tx1"/>
          </a:solidFill>
          <a:latin typeface="+mn-lt"/>
          <a:ea typeface="+mn-ea"/>
          <a:cs typeface="+mn-cs"/>
        </a:defRPr>
      </a:lvl3pPr>
      <a:lvl4pPr marL="1728917" algn="l" defTabSz="576306" rtl="0" eaLnBrk="1" latinLnBrk="0" hangingPunct="1">
        <a:defRPr sz="2267" kern="1200">
          <a:solidFill>
            <a:schemeClr val="tx1"/>
          </a:solidFill>
          <a:latin typeface="+mn-lt"/>
          <a:ea typeface="+mn-ea"/>
          <a:cs typeface="+mn-cs"/>
        </a:defRPr>
      </a:lvl4pPr>
      <a:lvl5pPr marL="2305224" algn="l" defTabSz="576306" rtl="0" eaLnBrk="1" latinLnBrk="0" hangingPunct="1">
        <a:defRPr sz="2267" kern="1200">
          <a:solidFill>
            <a:schemeClr val="tx1"/>
          </a:solidFill>
          <a:latin typeface="+mn-lt"/>
          <a:ea typeface="+mn-ea"/>
          <a:cs typeface="+mn-cs"/>
        </a:defRPr>
      </a:lvl5pPr>
      <a:lvl6pPr marL="2881530" algn="l" defTabSz="576306" rtl="0" eaLnBrk="1" latinLnBrk="0" hangingPunct="1">
        <a:defRPr sz="2267" kern="1200">
          <a:solidFill>
            <a:schemeClr val="tx1"/>
          </a:solidFill>
          <a:latin typeface="+mn-lt"/>
          <a:ea typeface="+mn-ea"/>
          <a:cs typeface="+mn-cs"/>
        </a:defRPr>
      </a:lvl6pPr>
      <a:lvl7pPr marL="3457834" algn="l" defTabSz="576306" rtl="0" eaLnBrk="1" latinLnBrk="0" hangingPunct="1">
        <a:defRPr sz="2267" kern="1200">
          <a:solidFill>
            <a:schemeClr val="tx1"/>
          </a:solidFill>
          <a:latin typeface="+mn-lt"/>
          <a:ea typeface="+mn-ea"/>
          <a:cs typeface="+mn-cs"/>
        </a:defRPr>
      </a:lvl7pPr>
      <a:lvl8pPr marL="4034139" algn="l" defTabSz="576306" rtl="0" eaLnBrk="1" latinLnBrk="0" hangingPunct="1">
        <a:defRPr sz="2267" kern="1200">
          <a:solidFill>
            <a:schemeClr val="tx1"/>
          </a:solidFill>
          <a:latin typeface="+mn-lt"/>
          <a:ea typeface="+mn-ea"/>
          <a:cs typeface="+mn-cs"/>
        </a:defRPr>
      </a:lvl8pPr>
      <a:lvl9pPr marL="4610446" algn="l" defTabSz="576306" rtl="0" eaLnBrk="1" latinLnBrk="0" hangingPunct="1">
        <a:defRPr sz="2267"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2" name="Rectangle 11"/>
          <p:cNvSpPr>
            <a:spLocks noChangeArrowheads="1"/>
          </p:cNvSpPr>
          <p:nvPr userDrawn="1"/>
        </p:nvSpPr>
        <p:spPr bwMode="auto">
          <a:xfrm>
            <a:off x="-1" y="815074"/>
            <a:ext cx="11525250" cy="5668279"/>
          </a:xfrm>
          <a:prstGeom prst="rect">
            <a:avLst/>
          </a:prstGeom>
          <a:solidFill>
            <a:schemeClr val="bg1">
              <a:lumMod val="85000"/>
            </a:schemeClr>
          </a:solidFill>
          <a:ln>
            <a:noFill/>
          </a:ln>
          <a:effectLst>
            <a:outerShdw dist="23000" dir="5400000" rotWithShape="0">
              <a:srgbClr val="000000">
                <a:alpha val="34998"/>
              </a:srgbClr>
            </a:outerShdw>
          </a:effectLst>
        </p:spPr>
        <p:txBody>
          <a:bodyPr anchor="ctr"/>
          <a:lstStyle/>
          <a:p>
            <a:pPr algn="ctr" fontAlgn="auto">
              <a:spcBef>
                <a:spcPts val="0"/>
              </a:spcBef>
              <a:spcAft>
                <a:spcPts val="0"/>
              </a:spcAft>
              <a:defRPr/>
            </a:pPr>
            <a:endParaRPr lang="en-US" sz="2267">
              <a:solidFill>
                <a:schemeClr val="lt1"/>
              </a:solidFill>
              <a:latin typeface="+mn-lt"/>
              <a:ea typeface="+mn-ea"/>
              <a:cs typeface="+mn-cs"/>
            </a:endParaRPr>
          </a:p>
        </p:txBody>
      </p:sp>
      <p:pic>
        <p:nvPicPr>
          <p:cNvPr id="6" name="Picture 5" descr="ox_small_cmyk_pos_rect.jpg">
            <a:extLst>
              <a:ext uri="{FF2B5EF4-FFF2-40B4-BE49-F238E27FC236}">
                <a16:creationId xmlns:a16="http://schemas.microsoft.com/office/drawing/2014/main" id="{08929B16-FDF7-4AA6-A2A9-39A89E7BD971}"/>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474058" y="120653"/>
            <a:ext cx="1899157" cy="584989"/>
          </a:xfrm>
          <a:prstGeom prst="rect">
            <a:avLst/>
          </a:prstGeom>
        </p:spPr>
      </p:pic>
      <p:pic>
        <p:nvPicPr>
          <p:cNvPr id="7" name="Picture 6">
            <a:extLst>
              <a:ext uri="{FF2B5EF4-FFF2-40B4-BE49-F238E27FC236}">
                <a16:creationId xmlns:a16="http://schemas.microsoft.com/office/drawing/2014/main" id="{1C7434D9-F1AE-452C-942D-BBCD81D23ED8}"/>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52035" y="120652"/>
            <a:ext cx="1798064" cy="584990"/>
          </a:xfrm>
          <a:prstGeom prst="rect">
            <a:avLst/>
          </a:prstGeom>
        </p:spPr>
      </p:pic>
    </p:spTree>
    <p:extLst>
      <p:ext uri="{BB962C8B-B14F-4D97-AF65-F5344CB8AC3E}">
        <p14:creationId xmlns:p14="http://schemas.microsoft.com/office/powerpoint/2010/main" val="403834857"/>
      </p:ext>
    </p:extLst>
  </p:cSld>
  <p:clrMap bg1="lt1" tx1="dk1" bg2="lt2" tx2="dk2" accent1="accent1" accent2="accent2" accent3="accent3" accent4="accent4" accent5="accent5" accent6="accent6" hlink="hlink" folHlink="folHlink"/>
  <p:sldLayoutIdLst>
    <p:sldLayoutId id="2147483661" r:id="rId1"/>
    <p:sldLayoutId id="2147483666" r:id="rId2"/>
  </p:sldLayoutIdLst>
  <p:txStyles>
    <p:titleStyle>
      <a:lvl1pPr algn="ctr" defTabSz="576306" rtl="0" eaLnBrk="1" latinLnBrk="0" hangingPunct="1">
        <a:spcBef>
          <a:spcPct val="0"/>
        </a:spcBef>
        <a:buNone/>
        <a:defRPr sz="5602" kern="1200">
          <a:solidFill>
            <a:schemeClr val="tx1"/>
          </a:solidFill>
          <a:latin typeface="+mj-lt"/>
          <a:ea typeface="+mj-ea"/>
          <a:cs typeface="+mj-cs"/>
        </a:defRPr>
      </a:lvl1pPr>
    </p:titleStyle>
    <p:bodyStyle>
      <a:lvl1pPr marL="432230" indent="-432230" algn="l" defTabSz="576306" rtl="0" eaLnBrk="1" latinLnBrk="0" hangingPunct="1">
        <a:spcBef>
          <a:spcPct val="20000"/>
        </a:spcBef>
        <a:buFont typeface="Arial"/>
        <a:buChar char="•"/>
        <a:defRPr sz="4001" kern="1200">
          <a:solidFill>
            <a:schemeClr val="tx1"/>
          </a:solidFill>
          <a:latin typeface="+mn-lt"/>
          <a:ea typeface="+mn-ea"/>
          <a:cs typeface="+mn-cs"/>
        </a:defRPr>
      </a:lvl1pPr>
      <a:lvl2pPr marL="936497" indent="-360191" algn="l" defTabSz="576306" rtl="0" eaLnBrk="1" latinLnBrk="0" hangingPunct="1">
        <a:spcBef>
          <a:spcPct val="20000"/>
        </a:spcBef>
        <a:buFont typeface="Arial"/>
        <a:buChar char="–"/>
        <a:defRPr sz="3468" kern="1200">
          <a:solidFill>
            <a:schemeClr val="tx1"/>
          </a:solidFill>
          <a:latin typeface="+mn-lt"/>
          <a:ea typeface="+mn-ea"/>
          <a:cs typeface="+mn-cs"/>
        </a:defRPr>
      </a:lvl2pPr>
      <a:lvl3pPr marL="1440764" indent="-288153" algn="l" defTabSz="576306" rtl="0" eaLnBrk="1" latinLnBrk="0" hangingPunct="1">
        <a:spcBef>
          <a:spcPct val="20000"/>
        </a:spcBef>
        <a:buFont typeface="Arial"/>
        <a:buChar char="•"/>
        <a:defRPr sz="3068" kern="1200">
          <a:solidFill>
            <a:schemeClr val="tx1"/>
          </a:solidFill>
          <a:latin typeface="+mn-lt"/>
          <a:ea typeface="+mn-ea"/>
          <a:cs typeface="+mn-cs"/>
        </a:defRPr>
      </a:lvl3pPr>
      <a:lvl4pPr marL="2017070" indent="-288153" algn="l" defTabSz="576306" rtl="0" eaLnBrk="1" latinLnBrk="0" hangingPunct="1">
        <a:spcBef>
          <a:spcPct val="20000"/>
        </a:spcBef>
        <a:buFont typeface="Arial"/>
        <a:buChar char="–"/>
        <a:defRPr sz="2534" kern="1200">
          <a:solidFill>
            <a:schemeClr val="tx1"/>
          </a:solidFill>
          <a:latin typeface="+mn-lt"/>
          <a:ea typeface="+mn-ea"/>
          <a:cs typeface="+mn-cs"/>
        </a:defRPr>
      </a:lvl4pPr>
      <a:lvl5pPr marL="2593375" indent="-288153" algn="l" defTabSz="576306" rtl="0" eaLnBrk="1" latinLnBrk="0" hangingPunct="1">
        <a:spcBef>
          <a:spcPct val="20000"/>
        </a:spcBef>
        <a:buFont typeface="Arial"/>
        <a:buChar char="»"/>
        <a:defRPr sz="2534" kern="1200">
          <a:solidFill>
            <a:schemeClr val="tx1"/>
          </a:solidFill>
          <a:latin typeface="+mn-lt"/>
          <a:ea typeface="+mn-ea"/>
          <a:cs typeface="+mn-cs"/>
        </a:defRPr>
      </a:lvl5pPr>
      <a:lvl6pPr marL="3169681" indent="-288153" algn="l" defTabSz="576306" rtl="0" eaLnBrk="1" latinLnBrk="0" hangingPunct="1">
        <a:spcBef>
          <a:spcPct val="20000"/>
        </a:spcBef>
        <a:buFont typeface="Arial"/>
        <a:buChar char="•"/>
        <a:defRPr sz="2534" kern="1200">
          <a:solidFill>
            <a:schemeClr val="tx1"/>
          </a:solidFill>
          <a:latin typeface="+mn-lt"/>
          <a:ea typeface="+mn-ea"/>
          <a:cs typeface="+mn-cs"/>
        </a:defRPr>
      </a:lvl6pPr>
      <a:lvl7pPr marL="3745987" indent="-288153" algn="l" defTabSz="576306" rtl="0" eaLnBrk="1" latinLnBrk="0" hangingPunct="1">
        <a:spcBef>
          <a:spcPct val="20000"/>
        </a:spcBef>
        <a:buFont typeface="Arial"/>
        <a:buChar char="•"/>
        <a:defRPr sz="2534" kern="1200">
          <a:solidFill>
            <a:schemeClr val="tx1"/>
          </a:solidFill>
          <a:latin typeface="+mn-lt"/>
          <a:ea typeface="+mn-ea"/>
          <a:cs typeface="+mn-cs"/>
        </a:defRPr>
      </a:lvl7pPr>
      <a:lvl8pPr marL="4322294" indent="-288153" algn="l" defTabSz="576306" rtl="0" eaLnBrk="1" latinLnBrk="0" hangingPunct="1">
        <a:spcBef>
          <a:spcPct val="20000"/>
        </a:spcBef>
        <a:buFont typeface="Arial"/>
        <a:buChar char="•"/>
        <a:defRPr sz="2534" kern="1200">
          <a:solidFill>
            <a:schemeClr val="tx1"/>
          </a:solidFill>
          <a:latin typeface="+mn-lt"/>
          <a:ea typeface="+mn-ea"/>
          <a:cs typeface="+mn-cs"/>
        </a:defRPr>
      </a:lvl8pPr>
      <a:lvl9pPr marL="4898599" indent="-288153" algn="l" defTabSz="576306" rtl="0" eaLnBrk="1" latinLnBrk="0" hangingPunct="1">
        <a:spcBef>
          <a:spcPct val="20000"/>
        </a:spcBef>
        <a:buFont typeface="Arial"/>
        <a:buChar char="•"/>
        <a:defRPr sz="2534" kern="1200">
          <a:solidFill>
            <a:schemeClr val="tx1"/>
          </a:solidFill>
          <a:latin typeface="+mn-lt"/>
          <a:ea typeface="+mn-ea"/>
          <a:cs typeface="+mn-cs"/>
        </a:defRPr>
      </a:lvl9pPr>
    </p:bodyStyle>
    <p:otherStyle>
      <a:defPPr>
        <a:defRPr lang="en-US"/>
      </a:defPPr>
      <a:lvl1pPr marL="0" algn="l" defTabSz="576306" rtl="0" eaLnBrk="1" latinLnBrk="0" hangingPunct="1">
        <a:defRPr sz="2267" kern="1200">
          <a:solidFill>
            <a:schemeClr val="tx1"/>
          </a:solidFill>
          <a:latin typeface="+mn-lt"/>
          <a:ea typeface="+mn-ea"/>
          <a:cs typeface="+mn-cs"/>
        </a:defRPr>
      </a:lvl1pPr>
      <a:lvl2pPr marL="576306" algn="l" defTabSz="576306" rtl="0" eaLnBrk="1" latinLnBrk="0" hangingPunct="1">
        <a:defRPr sz="2267" kern="1200">
          <a:solidFill>
            <a:schemeClr val="tx1"/>
          </a:solidFill>
          <a:latin typeface="+mn-lt"/>
          <a:ea typeface="+mn-ea"/>
          <a:cs typeface="+mn-cs"/>
        </a:defRPr>
      </a:lvl2pPr>
      <a:lvl3pPr marL="1152611" algn="l" defTabSz="576306" rtl="0" eaLnBrk="1" latinLnBrk="0" hangingPunct="1">
        <a:defRPr sz="2267" kern="1200">
          <a:solidFill>
            <a:schemeClr val="tx1"/>
          </a:solidFill>
          <a:latin typeface="+mn-lt"/>
          <a:ea typeface="+mn-ea"/>
          <a:cs typeface="+mn-cs"/>
        </a:defRPr>
      </a:lvl3pPr>
      <a:lvl4pPr marL="1728917" algn="l" defTabSz="576306" rtl="0" eaLnBrk="1" latinLnBrk="0" hangingPunct="1">
        <a:defRPr sz="2267" kern="1200">
          <a:solidFill>
            <a:schemeClr val="tx1"/>
          </a:solidFill>
          <a:latin typeface="+mn-lt"/>
          <a:ea typeface="+mn-ea"/>
          <a:cs typeface="+mn-cs"/>
        </a:defRPr>
      </a:lvl4pPr>
      <a:lvl5pPr marL="2305224" algn="l" defTabSz="576306" rtl="0" eaLnBrk="1" latinLnBrk="0" hangingPunct="1">
        <a:defRPr sz="2267" kern="1200">
          <a:solidFill>
            <a:schemeClr val="tx1"/>
          </a:solidFill>
          <a:latin typeface="+mn-lt"/>
          <a:ea typeface="+mn-ea"/>
          <a:cs typeface="+mn-cs"/>
        </a:defRPr>
      </a:lvl5pPr>
      <a:lvl6pPr marL="2881530" algn="l" defTabSz="576306" rtl="0" eaLnBrk="1" latinLnBrk="0" hangingPunct="1">
        <a:defRPr sz="2267" kern="1200">
          <a:solidFill>
            <a:schemeClr val="tx1"/>
          </a:solidFill>
          <a:latin typeface="+mn-lt"/>
          <a:ea typeface="+mn-ea"/>
          <a:cs typeface="+mn-cs"/>
        </a:defRPr>
      </a:lvl6pPr>
      <a:lvl7pPr marL="3457834" algn="l" defTabSz="576306" rtl="0" eaLnBrk="1" latinLnBrk="0" hangingPunct="1">
        <a:defRPr sz="2267" kern="1200">
          <a:solidFill>
            <a:schemeClr val="tx1"/>
          </a:solidFill>
          <a:latin typeface="+mn-lt"/>
          <a:ea typeface="+mn-ea"/>
          <a:cs typeface="+mn-cs"/>
        </a:defRPr>
      </a:lvl7pPr>
      <a:lvl8pPr marL="4034139" algn="l" defTabSz="576306" rtl="0" eaLnBrk="1" latinLnBrk="0" hangingPunct="1">
        <a:defRPr sz="2267" kern="1200">
          <a:solidFill>
            <a:schemeClr val="tx1"/>
          </a:solidFill>
          <a:latin typeface="+mn-lt"/>
          <a:ea typeface="+mn-ea"/>
          <a:cs typeface="+mn-cs"/>
        </a:defRPr>
      </a:lvl8pPr>
      <a:lvl9pPr marL="4610446" algn="l" defTabSz="576306" rtl="0" eaLnBrk="1" latinLnBrk="0" hangingPunct="1">
        <a:defRPr sz="2267"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ox_small_cmyk_pos_rect.jpg">
            <a:extLst>
              <a:ext uri="{FF2B5EF4-FFF2-40B4-BE49-F238E27FC236}">
                <a16:creationId xmlns:a16="http://schemas.microsoft.com/office/drawing/2014/main" id="{08929B16-FDF7-4AA6-A2A9-39A89E7BD971}"/>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474058" y="120653"/>
            <a:ext cx="1899157" cy="584989"/>
          </a:xfrm>
          <a:prstGeom prst="rect">
            <a:avLst/>
          </a:prstGeom>
        </p:spPr>
      </p:pic>
      <p:pic>
        <p:nvPicPr>
          <p:cNvPr id="7" name="Picture 6">
            <a:extLst>
              <a:ext uri="{FF2B5EF4-FFF2-40B4-BE49-F238E27FC236}">
                <a16:creationId xmlns:a16="http://schemas.microsoft.com/office/drawing/2014/main" id="{1C7434D9-F1AE-452C-942D-BBCD81D23ED8}"/>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52035" y="120652"/>
            <a:ext cx="1798064" cy="584990"/>
          </a:xfrm>
          <a:prstGeom prst="rect">
            <a:avLst/>
          </a:prstGeom>
        </p:spPr>
      </p:pic>
      <p:sp>
        <p:nvSpPr>
          <p:cNvPr id="5" name="Rectangle 4">
            <a:extLst>
              <a:ext uri="{FF2B5EF4-FFF2-40B4-BE49-F238E27FC236}">
                <a16:creationId xmlns:a16="http://schemas.microsoft.com/office/drawing/2014/main" id="{75241E2E-BF1D-4781-8F87-A4119B080108}"/>
              </a:ext>
            </a:extLst>
          </p:cNvPr>
          <p:cNvSpPr>
            <a:spLocks noChangeArrowheads="1"/>
          </p:cNvSpPr>
          <p:nvPr userDrawn="1"/>
        </p:nvSpPr>
        <p:spPr bwMode="auto">
          <a:xfrm>
            <a:off x="-1" y="815074"/>
            <a:ext cx="11525250" cy="5668279"/>
          </a:xfrm>
          <a:prstGeom prst="rect">
            <a:avLst/>
          </a:prstGeom>
          <a:solidFill>
            <a:srgbClr val="002147"/>
          </a:solidFill>
          <a:ln>
            <a:noFill/>
          </a:ln>
          <a:effectLst>
            <a:outerShdw dist="23000" dir="5400000" rotWithShape="0">
              <a:srgbClr val="000000">
                <a:alpha val="34998"/>
              </a:srgbClr>
            </a:outerShdw>
          </a:effectLst>
        </p:spPr>
        <p:txBody>
          <a:bodyPr anchor="ctr"/>
          <a:lstStyle/>
          <a:p>
            <a:pPr algn="ctr" fontAlgn="auto">
              <a:spcBef>
                <a:spcPts val="0"/>
              </a:spcBef>
              <a:spcAft>
                <a:spcPts val="0"/>
              </a:spcAft>
              <a:defRPr/>
            </a:pPr>
            <a:endParaRPr lang="en-US" sz="2267">
              <a:solidFill>
                <a:schemeClr val="lt1"/>
              </a:solidFill>
              <a:latin typeface="+mn-lt"/>
              <a:ea typeface="+mn-ea"/>
              <a:cs typeface="+mn-cs"/>
            </a:endParaRPr>
          </a:p>
        </p:txBody>
      </p:sp>
    </p:spTree>
    <p:extLst>
      <p:ext uri="{BB962C8B-B14F-4D97-AF65-F5344CB8AC3E}">
        <p14:creationId xmlns:p14="http://schemas.microsoft.com/office/powerpoint/2010/main" val="4021257167"/>
      </p:ext>
    </p:extLst>
  </p:cSld>
  <p:clrMap bg1="lt1" tx1="dk1" bg2="lt2" tx2="dk2" accent1="accent1" accent2="accent2" accent3="accent3" accent4="accent4" accent5="accent5" accent6="accent6" hlink="hlink" folHlink="folHlink"/>
  <p:sldLayoutIdLst>
    <p:sldLayoutId id="2147483665" r:id="rId1"/>
  </p:sldLayoutIdLst>
  <p:txStyles>
    <p:titleStyle>
      <a:lvl1pPr algn="ctr" defTabSz="576306" rtl="0" eaLnBrk="1" latinLnBrk="0" hangingPunct="1">
        <a:spcBef>
          <a:spcPct val="0"/>
        </a:spcBef>
        <a:buNone/>
        <a:defRPr sz="5602" kern="1200">
          <a:solidFill>
            <a:schemeClr val="tx1"/>
          </a:solidFill>
          <a:latin typeface="+mj-lt"/>
          <a:ea typeface="+mj-ea"/>
          <a:cs typeface="+mj-cs"/>
        </a:defRPr>
      </a:lvl1pPr>
    </p:titleStyle>
    <p:bodyStyle>
      <a:lvl1pPr marL="432230" indent="-432230" algn="l" defTabSz="576306" rtl="0" eaLnBrk="1" latinLnBrk="0" hangingPunct="1">
        <a:spcBef>
          <a:spcPct val="20000"/>
        </a:spcBef>
        <a:buFont typeface="Arial"/>
        <a:buChar char="•"/>
        <a:defRPr sz="4001" kern="1200">
          <a:solidFill>
            <a:schemeClr val="tx1"/>
          </a:solidFill>
          <a:latin typeface="+mn-lt"/>
          <a:ea typeface="+mn-ea"/>
          <a:cs typeface="+mn-cs"/>
        </a:defRPr>
      </a:lvl1pPr>
      <a:lvl2pPr marL="936497" indent="-360191" algn="l" defTabSz="576306" rtl="0" eaLnBrk="1" latinLnBrk="0" hangingPunct="1">
        <a:spcBef>
          <a:spcPct val="20000"/>
        </a:spcBef>
        <a:buFont typeface="Arial"/>
        <a:buChar char="–"/>
        <a:defRPr sz="3468" kern="1200">
          <a:solidFill>
            <a:schemeClr val="tx1"/>
          </a:solidFill>
          <a:latin typeface="+mn-lt"/>
          <a:ea typeface="+mn-ea"/>
          <a:cs typeface="+mn-cs"/>
        </a:defRPr>
      </a:lvl2pPr>
      <a:lvl3pPr marL="1440764" indent="-288153" algn="l" defTabSz="576306" rtl="0" eaLnBrk="1" latinLnBrk="0" hangingPunct="1">
        <a:spcBef>
          <a:spcPct val="20000"/>
        </a:spcBef>
        <a:buFont typeface="Arial"/>
        <a:buChar char="•"/>
        <a:defRPr sz="3068" kern="1200">
          <a:solidFill>
            <a:schemeClr val="tx1"/>
          </a:solidFill>
          <a:latin typeface="+mn-lt"/>
          <a:ea typeface="+mn-ea"/>
          <a:cs typeface="+mn-cs"/>
        </a:defRPr>
      </a:lvl3pPr>
      <a:lvl4pPr marL="2017070" indent="-288153" algn="l" defTabSz="576306" rtl="0" eaLnBrk="1" latinLnBrk="0" hangingPunct="1">
        <a:spcBef>
          <a:spcPct val="20000"/>
        </a:spcBef>
        <a:buFont typeface="Arial"/>
        <a:buChar char="–"/>
        <a:defRPr sz="2534" kern="1200">
          <a:solidFill>
            <a:schemeClr val="tx1"/>
          </a:solidFill>
          <a:latin typeface="+mn-lt"/>
          <a:ea typeface="+mn-ea"/>
          <a:cs typeface="+mn-cs"/>
        </a:defRPr>
      </a:lvl4pPr>
      <a:lvl5pPr marL="2593375" indent="-288153" algn="l" defTabSz="576306" rtl="0" eaLnBrk="1" latinLnBrk="0" hangingPunct="1">
        <a:spcBef>
          <a:spcPct val="20000"/>
        </a:spcBef>
        <a:buFont typeface="Arial"/>
        <a:buChar char="»"/>
        <a:defRPr sz="2534" kern="1200">
          <a:solidFill>
            <a:schemeClr val="tx1"/>
          </a:solidFill>
          <a:latin typeface="+mn-lt"/>
          <a:ea typeface="+mn-ea"/>
          <a:cs typeface="+mn-cs"/>
        </a:defRPr>
      </a:lvl5pPr>
      <a:lvl6pPr marL="3169681" indent="-288153" algn="l" defTabSz="576306" rtl="0" eaLnBrk="1" latinLnBrk="0" hangingPunct="1">
        <a:spcBef>
          <a:spcPct val="20000"/>
        </a:spcBef>
        <a:buFont typeface="Arial"/>
        <a:buChar char="•"/>
        <a:defRPr sz="2534" kern="1200">
          <a:solidFill>
            <a:schemeClr val="tx1"/>
          </a:solidFill>
          <a:latin typeface="+mn-lt"/>
          <a:ea typeface="+mn-ea"/>
          <a:cs typeface="+mn-cs"/>
        </a:defRPr>
      </a:lvl6pPr>
      <a:lvl7pPr marL="3745987" indent="-288153" algn="l" defTabSz="576306" rtl="0" eaLnBrk="1" latinLnBrk="0" hangingPunct="1">
        <a:spcBef>
          <a:spcPct val="20000"/>
        </a:spcBef>
        <a:buFont typeface="Arial"/>
        <a:buChar char="•"/>
        <a:defRPr sz="2534" kern="1200">
          <a:solidFill>
            <a:schemeClr val="tx1"/>
          </a:solidFill>
          <a:latin typeface="+mn-lt"/>
          <a:ea typeface="+mn-ea"/>
          <a:cs typeface="+mn-cs"/>
        </a:defRPr>
      </a:lvl7pPr>
      <a:lvl8pPr marL="4322294" indent="-288153" algn="l" defTabSz="576306" rtl="0" eaLnBrk="1" latinLnBrk="0" hangingPunct="1">
        <a:spcBef>
          <a:spcPct val="20000"/>
        </a:spcBef>
        <a:buFont typeface="Arial"/>
        <a:buChar char="•"/>
        <a:defRPr sz="2534" kern="1200">
          <a:solidFill>
            <a:schemeClr val="tx1"/>
          </a:solidFill>
          <a:latin typeface="+mn-lt"/>
          <a:ea typeface="+mn-ea"/>
          <a:cs typeface="+mn-cs"/>
        </a:defRPr>
      </a:lvl8pPr>
      <a:lvl9pPr marL="4898599" indent="-288153" algn="l" defTabSz="576306" rtl="0" eaLnBrk="1" latinLnBrk="0" hangingPunct="1">
        <a:spcBef>
          <a:spcPct val="20000"/>
        </a:spcBef>
        <a:buFont typeface="Arial"/>
        <a:buChar char="•"/>
        <a:defRPr sz="2534" kern="1200">
          <a:solidFill>
            <a:schemeClr val="tx1"/>
          </a:solidFill>
          <a:latin typeface="+mn-lt"/>
          <a:ea typeface="+mn-ea"/>
          <a:cs typeface="+mn-cs"/>
        </a:defRPr>
      </a:lvl9pPr>
    </p:bodyStyle>
    <p:otherStyle>
      <a:defPPr>
        <a:defRPr lang="en-US"/>
      </a:defPPr>
      <a:lvl1pPr marL="0" algn="l" defTabSz="576306" rtl="0" eaLnBrk="1" latinLnBrk="0" hangingPunct="1">
        <a:defRPr sz="2267" kern="1200">
          <a:solidFill>
            <a:schemeClr val="tx1"/>
          </a:solidFill>
          <a:latin typeface="+mn-lt"/>
          <a:ea typeface="+mn-ea"/>
          <a:cs typeface="+mn-cs"/>
        </a:defRPr>
      </a:lvl1pPr>
      <a:lvl2pPr marL="576306" algn="l" defTabSz="576306" rtl="0" eaLnBrk="1" latinLnBrk="0" hangingPunct="1">
        <a:defRPr sz="2267" kern="1200">
          <a:solidFill>
            <a:schemeClr val="tx1"/>
          </a:solidFill>
          <a:latin typeface="+mn-lt"/>
          <a:ea typeface="+mn-ea"/>
          <a:cs typeface="+mn-cs"/>
        </a:defRPr>
      </a:lvl2pPr>
      <a:lvl3pPr marL="1152611" algn="l" defTabSz="576306" rtl="0" eaLnBrk="1" latinLnBrk="0" hangingPunct="1">
        <a:defRPr sz="2267" kern="1200">
          <a:solidFill>
            <a:schemeClr val="tx1"/>
          </a:solidFill>
          <a:latin typeface="+mn-lt"/>
          <a:ea typeface="+mn-ea"/>
          <a:cs typeface="+mn-cs"/>
        </a:defRPr>
      </a:lvl3pPr>
      <a:lvl4pPr marL="1728917" algn="l" defTabSz="576306" rtl="0" eaLnBrk="1" latinLnBrk="0" hangingPunct="1">
        <a:defRPr sz="2267" kern="1200">
          <a:solidFill>
            <a:schemeClr val="tx1"/>
          </a:solidFill>
          <a:latin typeface="+mn-lt"/>
          <a:ea typeface="+mn-ea"/>
          <a:cs typeface="+mn-cs"/>
        </a:defRPr>
      </a:lvl4pPr>
      <a:lvl5pPr marL="2305224" algn="l" defTabSz="576306" rtl="0" eaLnBrk="1" latinLnBrk="0" hangingPunct="1">
        <a:defRPr sz="2267" kern="1200">
          <a:solidFill>
            <a:schemeClr val="tx1"/>
          </a:solidFill>
          <a:latin typeface="+mn-lt"/>
          <a:ea typeface="+mn-ea"/>
          <a:cs typeface="+mn-cs"/>
        </a:defRPr>
      </a:lvl5pPr>
      <a:lvl6pPr marL="2881530" algn="l" defTabSz="576306" rtl="0" eaLnBrk="1" latinLnBrk="0" hangingPunct="1">
        <a:defRPr sz="2267" kern="1200">
          <a:solidFill>
            <a:schemeClr val="tx1"/>
          </a:solidFill>
          <a:latin typeface="+mn-lt"/>
          <a:ea typeface="+mn-ea"/>
          <a:cs typeface="+mn-cs"/>
        </a:defRPr>
      </a:lvl6pPr>
      <a:lvl7pPr marL="3457834" algn="l" defTabSz="576306" rtl="0" eaLnBrk="1" latinLnBrk="0" hangingPunct="1">
        <a:defRPr sz="2267" kern="1200">
          <a:solidFill>
            <a:schemeClr val="tx1"/>
          </a:solidFill>
          <a:latin typeface="+mn-lt"/>
          <a:ea typeface="+mn-ea"/>
          <a:cs typeface="+mn-cs"/>
        </a:defRPr>
      </a:lvl7pPr>
      <a:lvl8pPr marL="4034139" algn="l" defTabSz="576306" rtl="0" eaLnBrk="1" latinLnBrk="0" hangingPunct="1">
        <a:defRPr sz="2267" kern="1200">
          <a:solidFill>
            <a:schemeClr val="tx1"/>
          </a:solidFill>
          <a:latin typeface="+mn-lt"/>
          <a:ea typeface="+mn-ea"/>
          <a:cs typeface="+mn-cs"/>
        </a:defRPr>
      </a:lvl8pPr>
      <a:lvl9pPr marL="4610446" algn="l" defTabSz="576306" rtl="0" eaLnBrk="1" latinLnBrk="0" hangingPunct="1">
        <a:defRPr sz="2267"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9B987E-FD72-6256-B242-61FFE901589D}"/>
              </a:ext>
            </a:extLst>
          </p:cNvPr>
          <p:cNvSpPr>
            <a:spLocks noGrp="1"/>
          </p:cNvSpPr>
          <p:nvPr>
            <p:ph type="title"/>
          </p:nvPr>
        </p:nvSpPr>
        <p:spPr>
          <a:xfrm>
            <a:off x="792361" y="345179"/>
            <a:ext cx="9940528" cy="125314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0768A6D-3D85-700C-8C0C-DB10BF2C62F5}"/>
              </a:ext>
            </a:extLst>
          </p:cNvPr>
          <p:cNvSpPr>
            <a:spLocks noGrp="1"/>
          </p:cNvSpPr>
          <p:nvPr>
            <p:ph type="body" idx="1"/>
          </p:nvPr>
        </p:nvSpPr>
        <p:spPr>
          <a:xfrm>
            <a:off x="792361" y="1725892"/>
            <a:ext cx="9940528" cy="411362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80649B-657F-BA44-C550-65EAD42ADB9A}"/>
              </a:ext>
            </a:extLst>
          </p:cNvPr>
          <p:cNvSpPr>
            <a:spLocks noGrp="1"/>
          </p:cNvSpPr>
          <p:nvPr>
            <p:ph type="dt" sz="half" idx="2"/>
          </p:nvPr>
        </p:nvSpPr>
        <p:spPr>
          <a:xfrm>
            <a:off x="792361" y="6009106"/>
            <a:ext cx="2593181" cy="345178"/>
          </a:xfrm>
          <a:prstGeom prst="rect">
            <a:avLst/>
          </a:prstGeom>
        </p:spPr>
        <p:txBody>
          <a:bodyPr vert="horz" lIns="91440" tIns="45720" rIns="91440" bIns="45720" rtlCol="0" anchor="ctr"/>
          <a:lstStyle>
            <a:lvl1pPr algn="l">
              <a:defRPr sz="1134">
                <a:solidFill>
                  <a:schemeClr val="tx1">
                    <a:tint val="75000"/>
                  </a:schemeClr>
                </a:solidFill>
              </a:defRPr>
            </a:lvl1pPr>
          </a:lstStyle>
          <a:p>
            <a:fld id="{A0449152-8C39-A44C-813C-16B6D3116741}" type="datetimeFigureOut">
              <a:rPr lang="en-US" smtClean="0"/>
              <a:t>10/19/2023</a:t>
            </a:fld>
            <a:endParaRPr lang="en-US"/>
          </a:p>
        </p:txBody>
      </p:sp>
      <p:sp>
        <p:nvSpPr>
          <p:cNvPr id="5" name="Footer Placeholder 4">
            <a:extLst>
              <a:ext uri="{FF2B5EF4-FFF2-40B4-BE49-F238E27FC236}">
                <a16:creationId xmlns:a16="http://schemas.microsoft.com/office/drawing/2014/main" id="{53A3EA7A-E18E-505D-BEC8-982E2774A76B}"/>
              </a:ext>
            </a:extLst>
          </p:cNvPr>
          <p:cNvSpPr>
            <a:spLocks noGrp="1"/>
          </p:cNvSpPr>
          <p:nvPr>
            <p:ph type="ftr" sz="quarter" idx="3"/>
          </p:nvPr>
        </p:nvSpPr>
        <p:spPr>
          <a:xfrm>
            <a:off x="3817739" y="6009106"/>
            <a:ext cx="3889772" cy="345178"/>
          </a:xfrm>
          <a:prstGeom prst="rect">
            <a:avLst/>
          </a:prstGeom>
        </p:spPr>
        <p:txBody>
          <a:bodyPr vert="horz" lIns="91440" tIns="45720" rIns="91440" bIns="45720" rtlCol="0" anchor="ctr"/>
          <a:lstStyle>
            <a:lvl1pPr algn="ctr">
              <a:defRPr sz="1134">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BF82407-4DD7-44CF-D559-791BF4A2DD86}"/>
              </a:ext>
            </a:extLst>
          </p:cNvPr>
          <p:cNvSpPr>
            <a:spLocks noGrp="1"/>
          </p:cNvSpPr>
          <p:nvPr>
            <p:ph type="sldNum" sz="quarter" idx="4"/>
          </p:nvPr>
        </p:nvSpPr>
        <p:spPr>
          <a:xfrm>
            <a:off x="8139708" y="6009106"/>
            <a:ext cx="2593181" cy="345178"/>
          </a:xfrm>
          <a:prstGeom prst="rect">
            <a:avLst/>
          </a:prstGeom>
        </p:spPr>
        <p:txBody>
          <a:bodyPr vert="horz" lIns="91440" tIns="45720" rIns="91440" bIns="45720" rtlCol="0" anchor="ctr"/>
          <a:lstStyle>
            <a:lvl1pPr algn="r">
              <a:defRPr sz="1134">
                <a:solidFill>
                  <a:schemeClr val="tx1">
                    <a:tint val="75000"/>
                  </a:schemeClr>
                </a:solidFill>
              </a:defRPr>
            </a:lvl1pPr>
          </a:lstStyle>
          <a:p>
            <a:fld id="{B73200C6-B1EB-F042-A831-08C764A98428}" type="slidenum">
              <a:rPr lang="en-US" smtClean="0"/>
              <a:t>‹#›</a:t>
            </a:fld>
            <a:endParaRPr lang="en-US"/>
          </a:p>
        </p:txBody>
      </p:sp>
    </p:spTree>
    <p:extLst>
      <p:ext uri="{BB962C8B-B14F-4D97-AF65-F5344CB8AC3E}">
        <p14:creationId xmlns:p14="http://schemas.microsoft.com/office/powerpoint/2010/main" val="145768390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 id="2147483686" r:id="rId19"/>
    <p:sldLayoutId id="2147483687" r:id="rId20"/>
    <p:sldLayoutId id="2147483688" r:id="rId21"/>
    <p:sldLayoutId id="2147483689" r:id="rId22"/>
    <p:sldLayoutId id="2147483690" r:id="rId23"/>
    <p:sldLayoutId id="2147483691" r:id="rId24"/>
    <p:sldLayoutId id="2147483692" r:id="rId25"/>
    <p:sldLayoutId id="2147483693" r:id="rId26"/>
  </p:sldLayoutIdLst>
  <p:txStyles>
    <p:titleStyle>
      <a:lvl1pPr algn="l" defTabSz="864382" rtl="0" eaLnBrk="1" latinLnBrk="0" hangingPunct="1">
        <a:lnSpc>
          <a:spcPct val="90000"/>
        </a:lnSpc>
        <a:spcBef>
          <a:spcPct val="0"/>
        </a:spcBef>
        <a:buNone/>
        <a:defRPr sz="4159" kern="1200">
          <a:solidFill>
            <a:schemeClr val="tx1"/>
          </a:solidFill>
          <a:latin typeface="+mj-lt"/>
          <a:ea typeface="+mj-ea"/>
          <a:cs typeface="+mj-cs"/>
        </a:defRPr>
      </a:lvl1pPr>
    </p:titleStyle>
    <p:bodyStyle>
      <a:lvl1pPr marL="216096" indent="-216096" algn="l" defTabSz="864382" rtl="0" eaLnBrk="1" latinLnBrk="0" hangingPunct="1">
        <a:lnSpc>
          <a:spcPct val="90000"/>
        </a:lnSpc>
        <a:spcBef>
          <a:spcPts val="945"/>
        </a:spcBef>
        <a:buFont typeface="Arial" panose="020B0604020202020204" pitchFamily="34" charset="0"/>
        <a:buChar char="•"/>
        <a:defRPr sz="2647" kern="1200">
          <a:solidFill>
            <a:schemeClr val="tx1"/>
          </a:solidFill>
          <a:latin typeface="+mn-lt"/>
          <a:ea typeface="+mn-ea"/>
          <a:cs typeface="+mn-cs"/>
        </a:defRPr>
      </a:lvl1pPr>
      <a:lvl2pPr marL="648287" indent="-216096" algn="l" defTabSz="864382" rtl="0" eaLnBrk="1" latinLnBrk="0" hangingPunct="1">
        <a:lnSpc>
          <a:spcPct val="90000"/>
        </a:lnSpc>
        <a:spcBef>
          <a:spcPts val="473"/>
        </a:spcBef>
        <a:buFont typeface="Arial" panose="020B0604020202020204" pitchFamily="34" charset="0"/>
        <a:buChar char="•"/>
        <a:defRPr sz="2269" kern="1200">
          <a:solidFill>
            <a:schemeClr val="tx1"/>
          </a:solidFill>
          <a:latin typeface="+mn-lt"/>
          <a:ea typeface="+mn-ea"/>
          <a:cs typeface="+mn-cs"/>
        </a:defRPr>
      </a:lvl2pPr>
      <a:lvl3pPr marL="1080478" indent="-216096" algn="l" defTabSz="864382" rtl="0" eaLnBrk="1" latinLnBrk="0" hangingPunct="1">
        <a:lnSpc>
          <a:spcPct val="90000"/>
        </a:lnSpc>
        <a:spcBef>
          <a:spcPts val="473"/>
        </a:spcBef>
        <a:buFont typeface="Arial" panose="020B0604020202020204" pitchFamily="34" charset="0"/>
        <a:buChar char="•"/>
        <a:defRPr sz="1891" kern="1200">
          <a:solidFill>
            <a:schemeClr val="tx1"/>
          </a:solidFill>
          <a:latin typeface="+mn-lt"/>
          <a:ea typeface="+mn-ea"/>
          <a:cs typeface="+mn-cs"/>
        </a:defRPr>
      </a:lvl3pPr>
      <a:lvl4pPr marL="1512669"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4pPr>
      <a:lvl5pPr marL="1944860"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5pPr>
      <a:lvl6pPr marL="2377051"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6pPr>
      <a:lvl7pPr marL="2809243"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7pPr>
      <a:lvl8pPr marL="3241434"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8pPr>
      <a:lvl9pPr marL="3673625"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9pPr>
    </p:bodyStyle>
    <p:otherStyle>
      <a:defPPr>
        <a:defRPr lang="en-US"/>
      </a:defPPr>
      <a:lvl1pPr marL="0" algn="l" defTabSz="864382" rtl="0" eaLnBrk="1" latinLnBrk="0" hangingPunct="1">
        <a:defRPr sz="1702" kern="1200">
          <a:solidFill>
            <a:schemeClr val="tx1"/>
          </a:solidFill>
          <a:latin typeface="+mn-lt"/>
          <a:ea typeface="+mn-ea"/>
          <a:cs typeface="+mn-cs"/>
        </a:defRPr>
      </a:lvl1pPr>
      <a:lvl2pPr marL="432191" algn="l" defTabSz="864382" rtl="0" eaLnBrk="1" latinLnBrk="0" hangingPunct="1">
        <a:defRPr sz="1702" kern="1200">
          <a:solidFill>
            <a:schemeClr val="tx1"/>
          </a:solidFill>
          <a:latin typeface="+mn-lt"/>
          <a:ea typeface="+mn-ea"/>
          <a:cs typeface="+mn-cs"/>
        </a:defRPr>
      </a:lvl2pPr>
      <a:lvl3pPr marL="864382" algn="l" defTabSz="864382" rtl="0" eaLnBrk="1" latinLnBrk="0" hangingPunct="1">
        <a:defRPr sz="1702" kern="1200">
          <a:solidFill>
            <a:schemeClr val="tx1"/>
          </a:solidFill>
          <a:latin typeface="+mn-lt"/>
          <a:ea typeface="+mn-ea"/>
          <a:cs typeface="+mn-cs"/>
        </a:defRPr>
      </a:lvl3pPr>
      <a:lvl4pPr marL="1296573" algn="l" defTabSz="864382" rtl="0" eaLnBrk="1" latinLnBrk="0" hangingPunct="1">
        <a:defRPr sz="1702" kern="1200">
          <a:solidFill>
            <a:schemeClr val="tx1"/>
          </a:solidFill>
          <a:latin typeface="+mn-lt"/>
          <a:ea typeface="+mn-ea"/>
          <a:cs typeface="+mn-cs"/>
        </a:defRPr>
      </a:lvl4pPr>
      <a:lvl5pPr marL="1728765" algn="l" defTabSz="864382" rtl="0" eaLnBrk="1" latinLnBrk="0" hangingPunct="1">
        <a:defRPr sz="1702" kern="1200">
          <a:solidFill>
            <a:schemeClr val="tx1"/>
          </a:solidFill>
          <a:latin typeface="+mn-lt"/>
          <a:ea typeface="+mn-ea"/>
          <a:cs typeface="+mn-cs"/>
        </a:defRPr>
      </a:lvl5pPr>
      <a:lvl6pPr marL="2160956" algn="l" defTabSz="864382" rtl="0" eaLnBrk="1" latinLnBrk="0" hangingPunct="1">
        <a:defRPr sz="1702" kern="1200">
          <a:solidFill>
            <a:schemeClr val="tx1"/>
          </a:solidFill>
          <a:latin typeface="+mn-lt"/>
          <a:ea typeface="+mn-ea"/>
          <a:cs typeface="+mn-cs"/>
        </a:defRPr>
      </a:lvl6pPr>
      <a:lvl7pPr marL="2593147" algn="l" defTabSz="864382" rtl="0" eaLnBrk="1" latinLnBrk="0" hangingPunct="1">
        <a:defRPr sz="1702" kern="1200">
          <a:solidFill>
            <a:schemeClr val="tx1"/>
          </a:solidFill>
          <a:latin typeface="+mn-lt"/>
          <a:ea typeface="+mn-ea"/>
          <a:cs typeface="+mn-cs"/>
        </a:defRPr>
      </a:lvl7pPr>
      <a:lvl8pPr marL="3025338" algn="l" defTabSz="864382" rtl="0" eaLnBrk="1" latinLnBrk="0" hangingPunct="1">
        <a:defRPr sz="1702" kern="1200">
          <a:solidFill>
            <a:schemeClr val="tx1"/>
          </a:solidFill>
          <a:latin typeface="+mn-lt"/>
          <a:ea typeface="+mn-ea"/>
          <a:cs typeface="+mn-cs"/>
        </a:defRPr>
      </a:lvl8pPr>
      <a:lvl9pPr marL="3457529" algn="l" defTabSz="864382" rtl="0" eaLnBrk="1" latinLnBrk="0" hangingPunct="1">
        <a:defRPr sz="1702"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92361" y="345181"/>
            <a:ext cx="9940528" cy="125314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92361" y="1725892"/>
            <a:ext cx="9940528" cy="411362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2361" y="6009107"/>
            <a:ext cx="2593181" cy="345178"/>
          </a:xfrm>
          <a:prstGeom prst="rect">
            <a:avLst/>
          </a:prstGeom>
        </p:spPr>
        <p:txBody>
          <a:bodyPr vert="horz" lIns="91440" tIns="45720" rIns="91440" bIns="45720" rtlCol="0" anchor="ctr"/>
          <a:lstStyle>
            <a:lvl1pPr algn="l">
              <a:defRPr sz="1134">
                <a:solidFill>
                  <a:schemeClr val="tx1">
                    <a:tint val="75000"/>
                  </a:schemeClr>
                </a:solidFill>
              </a:defRPr>
            </a:lvl1pPr>
          </a:lstStyle>
          <a:p>
            <a:fld id="{1A9EA307-05BB-436C-910B-A228692C2676}" type="datetimeFigureOut">
              <a:rPr lang="en-GB" smtClean="0"/>
              <a:t>19/10/2023</a:t>
            </a:fld>
            <a:endParaRPr lang="en-GB"/>
          </a:p>
        </p:txBody>
      </p:sp>
      <p:sp>
        <p:nvSpPr>
          <p:cNvPr id="5" name="Footer Placeholder 4"/>
          <p:cNvSpPr>
            <a:spLocks noGrp="1"/>
          </p:cNvSpPr>
          <p:nvPr>
            <p:ph type="ftr" sz="quarter" idx="3"/>
          </p:nvPr>
        </p:nvSpPr>
        <p:spPr>
          <a:xfrm>
            <a:off x="3817739" y="6009107"/>
            <a:ext cx="3889772" cy="345178"/>
          </a:xfrm>
          <a:prstGeom prst="rect">
            <a:avLst/>
          </a:prstGeom>
        </p:spPr>
        <p:txBody>
          <a:bodyPr vert="horz" lIns="91440" tIns="45720" rIns="91440" bIns="45720" rtlCol="0" anchor="ctr"/>
          <a:lstStyle>
            <a:lvl1pPr algn="ctr">
              <a:defRPr sz="1134">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139708" y="6009107"/>
            <a:ext cx="2593181" cy="345178"/>
          </a:xfrm>
          <a:prstGeom prst="rect">
            <a:avLst/>
          </a:prstGeom>
        </p:spPr>
        <p:txBody>
          <a:bodyPr vert="horz" lIns="91440" tIns="45720" rIns="91440" bIns="45720" rtlCol="0" anchor="ctr"/>
          <a:lstStyle>
            <a:lvl1pPr algn="r">
              <a:defRPr sz="1134">
                <a:solidFill>
                  <a:schemeClr val="tx1">
                    <a:tint val="75000"/>
                  </a:schemeClr>
                </a:solidFill>
              </a:defRPr>
            </a:lvl1pPr>
          </a:lstStyle>
          <a:p>
            <a:fld id="{587A44F4-0F6A-4119-ABD3-CD7074307FB7}" type="slidenum">
              <a:rPr lang="en-GB" smtClean="0"/>
              <a:t>‹#›</a:t>
            </a:fld>
            <a:endParaRPr lang="en-GB"/>
          </a:p>
        </p:txBody>
      </p:sp>
    </p:spTree>
    <p:extLst>
      <p:ext uri="{BB962C8B-B14F-4D97-AF65-F5344CB8AC3E}">
        <p14:creationId xmlns:p14="http://schemas.microsoft.com/office/powerpoint/2010/main" val="227625595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l" defTabSz="864382" rtl="0" eaLnBrk="1" latinLnBrk="0" hangingPunct="1">
        <a:lnSpc>
          <a:spcPct val="90000"/>
        </a:lnSpc>
        <a:spcBef>
          <a:spcPct val="0"/>
        </a:spcBef>
        <a:buNone/>
        <a:defRPr sz="4159" kern="1200">
          <a:solidFill>
            <a:schemeClr val="tx1"/>
          </a:solidFill>
          <a:latin typeface="+mj-lt"/>
          <a:ea typeface="+mj-ea"/>
          <a:cs typeface="+mj-cs"/>
        </a:defRPr>
      </a:lvl1pPr>
    </p:titleStyle>
    <p:bodyStyle>
      <a:lvl1pPr marL="216096" indent="-216096" algn="l" defTabSz="864382" rtl="0" eaLnBrk="1" latinLnBrk="0" hangingPunct="1">
        <a:lnSpc>
          <a:spcPct val="90000"/>
        </a:lnSpc>
        <a:spcBef>
          <a:spcPts val="945"/>
        </a:spcBef>
        <a:buFont typeface="Arial" panose="020B0604020202020204" pitchFamily="34" charset="0"/>
        <a:buChar char="•"/>
        <a:defRPr sz="2647" kern="1200">
          <a:solidFill>
            <a:schemeClr val="tx1"/>
          </a:solidFill>
          <a:latin typeface="+mn-lt"/>
          <a:ea typeface="+mn-ea"/>
          <a:cs typeface="+mn-cs"/>
        </a:defRPr>
      </a:lvl1pPr>
      <a:lvl2pPr marL="648287" indent="-216096" algn="l" defTabSz="864382" rtl="0" eaLnBrk="1" latinLnBrk="0" hangingPunct="1">
        <a:lnSpc>
          <a:spcPct val="90000"/>
        </a:lnSpc>
        <a:spcBef>
          <a:spcPts val="473"/>
        </a:spcBef>
        <a:buFont typeface="Arial" panose="020B0604020202020204" pitchFamily="34" charset="0"/>
        <a:buChar char="•"/>
        <a:defRPr sz="2269" kern="1200">
          <a:solidFill>
            <a:schemeClr val="tx1"/>
          </a:solidFill>
          <a:latin typeface="+mn-lt"/>
          <a:ea typeface="+mn-ea"/>
          <a:cs typeface="+mn-cs"/>
        </a:defRPr>
      </a:lvl2pPr>
      <a:lvl3pPr marL="1080478" indent="-216096" algn="l" defTabSz="864382" rtl="0" eaLnBrk="1" latinLnBrk="0" hangingPunct="1">
        <a:lnSpc>
          <a:spcPct val="90000"/>
        </a:lnSpc>
        <a:spcBef>
          <a:spcPts val="473"/>
        </a:spcBef>
        <a:buFont typeface="Arial" panose="020B0604020202020204" pitchFamily="34" charset="0"/>
        <a:buChar char="•"/>
        <a:defRPr sz="1891" kern="1200">
          <a:solidFill>
            <a:schemeClr val="tx1"/>
          </a:solidFill>
          <a:latin typeface="+mn-lt"/>
          <a:ea typeface="+mn-ea"/>
          <a:cs typeface="+mn-cs"/>
        </a:defRPr>
      </a:lvl3pPr>
      <a:lvl4pPr marL="1512669"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4pPr>
      <a:lvl5pPr marL="1944860"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5pPr>
      <a:lvl6pPr marL="2377051"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6pPr>
      <a:lvl7pPr marL="2809243"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7pPr>
      <a:lvl8pPr marL="3241434"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8pPr>
      <a:lvl9pPr marL="3673625" indent="-216096" algn="l" defTabSz="864382" rtl="0" eaLnBrk="1" latinLnBrk="0" hangingPunct="1">
        <a:lnSpc>
          <a:spcPct val="90000"/>
        </a:lnSpc>
        <a:spcBef>
          <a:spcPts val="473"/>
        </a:spcBef>
        <a:buFont typeface="Arial" panose="020B0604020202020204" pitchFamily="34" charset="0"/>
        <a:buChar char="•"/>
        <a:defRPr sz="1702" kern="1200">
          <a:solidFill>
            <a:schemeClr val="tx1"/>
          </a:solidFill>
          <a:latin typeface="+mn-lt"/>
          <a:ea typeface="+mn-ea"/>
          <a:cs typeface="+mn-cs"/>
        </a:defRPr>
      </a:lvl9pPr>
    </p:bodyStyle>
    <p:otherStyle>
      <a:defPPr>
        <a:defRPr lang="en-US"/>
      </a:defPPr>
      <a:lvl1pPr marL="0" algn="l" defTabSz="864382" rtl="0" eaLnBrk="1" latinLnBrk="0" hangingPunct="1">
        <a:defRPr sz="1702" kern="1200">
          <a:solidFill>
            <a:schemeClr val="tx1"/>
          </a:solidFill>
          <a:latin typeface="+mn-lt"/>
          <a:ea typeface="+mn-ea"/>
          <a:cs typeface="+mn-cs"/>
        </a:defRPr>
      </a:lvl1pPr>
      <a:lvl2pPr marL="432191" algn="l" defTabSz="864382" rtl="0" eaLnBrk="1" latinLnBrk="0" hangingPunct="1">
        <a:defRPr sz="1702" kern="1200">
          <a:solidFill>
            <a:schemeClr val="tx1"/>
          </a:solidFill>
          <a:latin typeface="+mn-lt"/>
          <a:ea typeface="+mn-ea"/>
          <a:cs typeface="+mn-cs"/>
        </a:defRPr>
      </a:lvl2pPr>
      <a:lvl3pPr marL="864382" algn="l" defTabSz="864382" rtl="0" eaLnBrk="1" latinLnBrk="0" hangingPunct="1">
        <a:defRPr sz="1702" kern="1200">
          <a:solidFill>
            <a:schemeClr val="tx1"/>
          </a:solidFill>
          <a:latin typeface="+mn-lt"/>
          <a:ea typeface="+mn-ea"/>
          <a:cs typeface="+mn-cs"/>
        </a:defRPr>
      </a:lvl3pPr>
      <a:lvl4pPr marL="1296573" algn="l" defTabSz="864382" rtl="0" eaLnBrk="1" latinLnBrk="0" hangingPunct="1">
        <a:defRPr sz="1702" kern="1200">
          <a:solidFill>
            <a:schemeClr val="tx1"/>
          </a:solidFill>
          <a:latin typeface="+mn-lt"/>
          <a:ea typeface="+mn-ea"/>
          <a:cs typeface="+mn-cs"/>
        </a:defRPr>
      </a:lvl4pPr>
      <a:lvl5pPr marL="1728765" algn="l" defTabSz="864382" rtl="0" eaLnBrk="1" latinLnBrk="0" hangingPunct="1">
        <a:defRPr sz="1702" kern="1200">
          <a:solidFill>
            <a:schemeClr val="tx1"/>
          </a:solidFill>
          <a:latin typeface="+mn-lt"/>
          <a:ea typeface="+mn-ea"/>
          <a:cs typeface="+mn-cs"/>
        </a:defRPr>
      </a:lvl5pPr>
      <a:lvl6pPr marL="2160956" algn="l" defTabSz="864382" rtl="0" eaLnBrk="1" latinLnBrk="0" hangingPunct="1">
        <a:defRPr sz="1702" kern="1200">
          <a:solidFill>
            <a:schemeClr val="tx1"/>
          </a:solidFill>
          <a:latin typeface="+mn-lt"/>
          <a:ea typeface="+mn-ea"/>
          <a:cs typeface="+mn-cs"/>
        </a:defRPr>
      </a:lvl6pPr>
      <a:lvl7pPr marL="2593147" algn="l" defTabSz="864382" rtl="0" eaLnBrk="1" latinLnBrk="0" hangingPunct="1">
        <a:defRPr sz="1702" kern="1200">
          <a:solidFill>
            <a:schemeClr val="tx1"/>
          </a:solidFill>
          <a:latin typeface="+mn-lt"/>
          <a:ea typeface="+mn-ea"/>
          <a:cs typeface="+mn-cs"/>
        </a:defRPr>
      </a:lvl7pPr>
      <a:lvl8pPr marL="3025338" algn="l" defTabSz="864382" rtl="0" eaLnBrk="1" latinLnBrk="0" hangingPunct="1">
        <a:defRPr sz="1702" kern="1200">
          <a:solidFill>
            <a:schemeClr val="tx1"/>
          </a:solidFill>
          <a:latin typeface="+mn-lt"/>
          <a:ea typeface="+mn-ea"/>
          <a:cs typeface="+mn-cs"/>
        </a:defRPr>
      </a:lvl8pPr>
      <a:lvl9pPr marL="3457529" algn="l" defTabSz="864382" rtl="0" eaLnBrk="1" latinLnBrk="0" hangingPunct="1">
        <a:defRPr sz="1702"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ox_small_cmyk_pos_rect.jp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156839" y="178883"/>
            <a:ext cx="2028836" cy="468528"/>
          </a:xfrm>
          <a:prstGeom prst="rect">
            <a:avLst/>
          </a:prstGeom>
        </p:spPr>
      </p:pic>
      <p:sp>
        <p:nvSpPr>
          <p:cNvPr id="12" name="Rectangle 11"/>
          <p:cNvSpPr>
            <a:spLocks noChangeArrowheads="1"/>
          </p:cNvSpPr>
          <p:nvPr userDrawn="1"/>
        </p:nvSpPr>
        <p:spPr bwMode="auto">
          <a:xfrm>
            <a:off x="-1" y="815071"/>
            <a:ext cx="11525250" cy="5668279"/>
          </a:xfrm>
          <a:prstGeom prst="rect">
            <a:avLst/>
          </a:prstGeom>
          <a:solidFill>
            <a:schemeClr val="bg1">
              <a:lumMod val="85000"/>
            </a:schemeClr>
          </a:solidFill>
          <a:ln>
            <a:noFill/>
          </a:ln>
          <a:effectLst>
            <a:outerShdw dist="23000" dir="5400000" rotWithShape="0">
              <a:srgbClr val="000000">
                <a:alpha val="34998"/>
              </a:srgbClr>
            </a:outerShdw>
          </a:effectLst>
        </p:spPr>
        <p:txBody>
          <a:bodyPr anchor="ctr"/>
          <a:lstStyle/>
          <a:p>
            <a:pPr algn="ctr" fontAlgn="auto">
              <a:spcBef>
                <a:spcPts val="0"/>
              </a:spcBef>
              <a:spcAft>
                <a:spcPts val="0"/>
              </a:spcAft>
              <a:defRPr/>
            </a:pPr>
            <a:endParaRPr lang="en-US" sz="1700">
              <a:solidFill>
                <a:schemeClr val="lt1"/>
              </a:solidFill>
              <a:latin typeface="+mn-lt"/>
              <a:ea typeface="+mn-ea"/>
              <a:cs typeface="+mn-cs"/>
            </a:endParaRPr>
          </a:p>
        </p:txBody>
      </p:sp>
      <p:pic>
        <p:nvPicPr>
          <p:cNvPr id="5" name="Picture 4"/>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71577" y="120652"/>
            <a:ext cx="2398299" cy="584990"/>
          </a:xfrm>
          <a:prstGeom prst="rect">
            <a:avLst/>
          </a:prstGeom>
        </p:spPr>
      </p:pic>
    </p:spTree>
    <p:extLst>
      <p:ext uri="{BB962C8B-B14F-4D97-AF65-F5344CB8AC3E}">
        <p14:creationId xmlns:p14="http://schemas.microsoft.com/office/powerpoint/2010/main" val="3099983435"/>
      </p:ext>
    </p:extLst>
  </p:cSld>
  <p:clrMap bg1="lt1" tx1="dk1" bg2="lt2" tx2="dk2" accent1="accent1" accent2="accent2" accent3="accent3" accent4="accent4" accent5="accent5" accent6="accent6" hlink="hlink" folHlink="folHlink"/>
  <p:sldLayoutIdLst>
    <p:sldLayoutId id="2147483707" r:id="rId1"/>
    <p:sldLayoutId id="2147483708" r:id="rId2"/>
  </p:sldLayoutIdLst>
  <p:txStyles>
    <p:titleStyle>
      <a:lvl1pPr algn="ctr" defTabSz="432100" rtl="0" eaLnBrk="1" latinLnBrk="0" hangingPunct="1">
        <a:spcBef>
          <a:spcPct val="0"/>
        </a:spcBef>
        <a:buNone/>
        <a:defRPr sz="4200" kern="1200">
          <a:solidFill>
            <a:schemeClr val="tx1"/>
          </a:solidFill>
          <a:latin typeface="+mj-lt"/>
          <a:ea typeface="+mj-ea"/>
          <a:cs typeface="+mj-cs"/>
        </a:defRPr>
      </a:lvl1pPr>
    </p:titleStyle>
    <p:bodyStyle>
      <a:lvl1pPr marL="324075" indent="-324075" algn="l" defTabSz="432100" rtl="0" eaLnBrk="1" latinLnBrk="0" hangingPunct="1">
        <a:spcBef>
          <a:spcPct val="20000"/>
        </a:spcBef>
        <a:buFont typeface="Arial"/>
        <a:buChar char="•"/>
        <a:defRPr sz="3000" kern="1200">
          <a:solidFill>
            <a:schemeClr val="tx1"/>
          </a:solidFill>
          <a:latin typeface="+mn-lt"/>
          <a:ea typeface="+mn-ea"/>
          <a:cs typeface="+mn-cs"/>
        </a:defRPr>
      </a:lvl1pPr>
      <a:lvl2pPr marL="702162" indent="-270062" algn="l" defTabSz="432100" rtl="0" eaLnBrk="1" latinLnBrk="0" hangingPunct="1">
        <a:spcBef>
          <a:spcPct val="20000"/>
        </a:spcBef>
        <a:buFont typeface="Arial"/>
        <a:buChar char="–"/>
        <a:defRPr sz="2600" kern="1200">
          <a:solidFill>
            <a:schemeClr val="tx1"/>
          </a:solidFill>
          <a:latin typeface="+mn-lt"/>
          <a:ea typeface="+mn-ea"/>
          <a:cs typeface="+mn-cs"/>
        </a:defRPr>
      </a:lvl2pPr>
      <a:lvl3pPr marL="1080249" indent="-216050" algn="l" defTabSz="432100" rtl="0" eaLnBrk="1" latinLnBrk="0" hangingPunct="1">
        <a:spcBef>
          <a:spcPct val="20000"/>
        </a:spcBef>
        <a:buFont typeface="Arial"/>
        <a:buChar char="•"/>
        <a:defRPr sz="2300" kern="1200">
          <a:solidFill>
            <a:schemeClr val="tx1"/>
          </a:solidFill>
          <a:latin typeface="+mn-lt"/>
          <a:ea typeface="+mn-ea"/>
          <a:cs typeface="+mn-cs"/>
        </a:defRPr>
      </a:lvl3pPr>
      <a:lvl4pPr marL="1512349" indent="-216050" algn="l" defTabSz="432100" rtl="0" eaLnBrk="1" latinLnBrk="0" hangingPunct="1">
        <a:spcBef>
          <a:spcPct val="20000"/>
        </a:spcBef>
        <a:buFont typeface="Arial"/>
        <a:buChar char="–"/>
        <a:defRPr sz="1900" kern="1200">
          <a:solidFill>
            <a:schemeClr val="tx1"/>
          </a:solidFill>
          <a:latin typeface="+mn-lt"/>
          <a:ea typeface="+mn-ea"/>
          <a:cs typeface="+mn-cs"/>
        </a:defRPr>
      </a:lvl4pPr>
      <a:lvl5pPr marL="1944449" indent="-216050" algn="l" defTabSz="432100" rtl="0" eaLnBrk="1" latinLnBrk="0" hangingPunct="1">
        <a:spcBef>
          <a:spcPct val="20000"/>
        </a:spcBef>
        <a:buFont typeface="Arial"/>
        <a:buChar char="»"/>
        <a:defRPr sz="1900" kern="1200">
          <a:solidFill>
            <a:schemeClr val="tx1"/>
          </a:solidFill>
          <a:latin typeface="+mn-lt"/>
          <a:ea typeface="+mn-ea"/>
          <a:cs typeface="+mn-cs"/>
        </a:defRPr>
      </a:lvl5pPr>
      <a:lvl6pPr marL="2376548" indent="-216050" algn="l" defTabSz="432100" rtl="0" eaLnBrk="1" latinLnBrk="0" hangingPunct="1">
        <a:spcBef>
          <a:spcPct val="20000"/>
        </a:spcBef>
        <a:buFont typeface="Arial"/>
        <a:buChar char="•"/>
        <a:defRPr sz="1900" kern="1200">
          <a:solidFill>
            <a:schemeClr val="tx1"/>
          </a:solidFill>
          <a:latin typeface="+mn-lt"/>
          <a:ea typeface="+mn-ea"/>
          <a:cs typeface="+mn-cs"/>
        </a:defRPr>
      </a:lvl6pPr>
      <a:lvl7pPr marL="2808648" indent="-216050" algn="l" defTabSz="432100" rtl="0" eaLnBrk="1" latinLnBrk="0" hangingPunct="1">
        <a:spcBef>
          <a:spcPct val="20000"/>
        </a:spcBef>
        <a:buFont typeface="Arial"/>
        <a:buChar char="•"/>
        <a:defRPr sz="1900" kern="1200">
          <a:solidFill>
            <a:schemeClr val="tx1"/>
          </a:solidFill>
          <a:latin typeface="+mn-lt"/>
          <a:ea typeface="+mn-ea"/>
          <a:cs typeface="+mn-cs"/>
        </a:defRPr>
      </a:lvl7pPr>
      <a:lvl8pPr marL="3240748" indent="-216050" algn="l" defTabSz="432100" rtl="0" eaLnBrk="1" latinLnBrk="0" hangingPunct="1">
        <a:spcBef>
          <a:spcPct val="20000"/>
        </a:spcBef>
        <a:buFont typeface="Arial"/>
        <a:buChar char="•"/>
        <a:defRPr sz="1900" kern="1200">
          <a:solidFill>
            <a:schemeClr val="tx1"/>
          </a:solidFill>
          <a:latin typeface="+mn-lt"/>
          <a:ea typeface="+mn-ea"/>
          <a:cs typeface="+mn-cs"/>
        </a:defRPr>
      </a:lvl8pPr>
      <a:lvl9pPr marL="3672848" indent="-216050" algn="l" defTabSz="432100" rtl="0" eaLnBrk="1" latinLnBrk="0" hangingPunct="1">
        <a:spcBef>
          <a:spcPct val="20000"/>
        </a:spcBef>
        <a:buFont typeface="Arial"/>
        <a:buChar char="•"/>
        <a:defRPr sz="1900" kern="1200">
          <a:solidFill>
            <a:schemeClr val="tx1"/>
          </a:solidFill>
          <a:latin typeface="+mn-lt"/>
          <a:ea typeface="+mn-ea"/>
          <a:cs typeface="+mn-cs"/>
        </a:defRPr>
      </a:lvl9pPr>
    </p:bodyStyle>
    <p:otherStyle>
      <a:defPPr>
        <a:defRPr lang="en-US"/>
      </a:defPPr>
      <a:lvl1pPr marL="0" algn="l" defTabSz="432100" rtl="0" eaLnBrk="1" latinLnBrk="0" hangingPunct="1">
        <a:defRPr sz="1700" kern="1200">
          <a:solidFill>
            <a:schemeClr val="tx1"/>
          </a:solidFill>
          <a:latin typeface="+mn-lt"/>
          <a:ea typeface="+mn-ea"/>
          <a:cs typeface="+mn-cs"/>
        </a:defRPr>
      </a:lvl1pPr>
      <a:lvl2pPr marL="432100" algn="l" defTabSz="432100" rtl="0" eaLnBrk="1" latinLnBrk="0" hangingPunct="1">
        <a:defRPr sz="1700" kern="1200">
          <a:solidFill>
            <a:schemeClr val="tx1"/>
          </a:solidFill>
          <a:latin typeface="+mn-lt"/>
          <a:ea typeface="+mn-ea"/>
          <a:cs typeface="+mn-cs"/>
        </a:defRPr>
      </a:lvl2pPr>
      <a:lvl3pPr marL="864199" algn="l" defTabSz="432100" rtl="0" eaLnBrk="1" latinLnBrk="0" hangingPunct="1">
        <a:defRPr sz="1700" kern="1200">
          <a:solidFill>
            <a:schemeClr val="tx1"/>
          </a:solidFill>
          <a:latin typeface="+mn-lt"/>
          <a:ea typeface="+mn-ea"/>
          <a:cs typeface="+mn-cs"/>
        </a:defRPr>
      </a:lvl3pPr>
      <a:lvl4pPr marL="1296299" algn="l" defTabSz="432100" rtl="0" eaLnBrk="1" latinLnBrk="0" hangingPunct="1">
        <a:defRPr sz="1700" kern="1200">
          <a:solidFill>
            <a:schemeClr val="tx1"/>
          </a:solidFill>
          <a:latin typeface="+mn-lt"/>
          <a:ea typeface="+mn-ea"/>
          <a:cs typeface="+mn-cs"/>
        </a:defRPr>
      </a:lvl4pPr>
      <a:lvl5pPr marL="1728399" algn="l" defTabSz="432100" rtl="0" eaLnBrk="1" latinLnBrk="0" hangingPunct="1">
        <a:defRPr sz="1700" kern="1200">
          <a:solidFill>
            <a:schemeClr val="tx1"/>
          </a:solidFill>
          <a:latin typeface="+mn-lt"/>
          <a:ea typeface="+mn-ea"/>
          <a:cs typeface="+mn-cs"/>
        </a:defRPr>
      </a:lvl5pPr>
      <a:lvl6pPr marL="2160499" algn="l" defTabSz="432100" rtl="0" eaLnBrk="1" latinLnBrk="0" hangingPunct="1">
        <a:defRPr sz="1700" kern="1200">
          <a:solidFill>
            <a:schemeClr val="tx1"/>
          </a:solidFill>
          <a:latin typeface="+mn-lt"/>
          <a:ea typeface="+mn-ea"/>
          <a:cs typeface="+mn-cs"/>
        </a:defRPr>
      </a:lvl6pPr>
      <a:lvl7pPr marL="2592598" algn="l" defTabSz="432100" rtl="0" eaLnBrk="1" latinLnBrk="0" hangingPunct="1">
        <a:defRPr sz="1700" kern="1200">
          <a:solidFill>
            <a:schemeClr val="tx1"/>
          </a:solidFill>
          <a:latin typeface="+mn-lt"/>
          <a:ea typeface="+mn-ea"/>
          <a:cs typeface="+mn-cs"/>
        </a:defRPr>
      </a:lvl7pPr>
      <a:lvl8pPr marL="3024698" algn="l" defTabSz="432100" rtl="0" eaLnBrk="1" latinLnBrk="0" hangingPunct="1">
        <a:defRPr sz="1700" kern="1200">
          <a:solidFill>
            <a:schemeClr val="tx1"/>
          </a:solidFill>
          <a:latin typeface="+mn-lt"/>
          <a:ea typeface="+mn-ea"/>
          <a:cs typeface="+mn-cs"/>
        </a:defRPr>
      </a:lvl8pPr>
      <a:lvl9pPr marL="3456798" algn="l" defTabSz="432100" rtl="0" eaLnBrk="1" latinLnBrk="0" hangingPunct="1">
        <a:defRPr sz="1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vevox.app/#/m/178892579"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vevox.app/#/m/178892579"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mailto:Brian.Nicholson@phc.ox.ac.uk"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3.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15.tiff"/></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digital.nhs.uk/"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hyperlink" Target="https://www.cancerresearchuk.org/" TargetMode="External"/><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hyperlink" Target="https://doi.org/10.1136/bmj.h3044" TargetMode="Externa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22.emf"/></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image" Target="../media/image29.emf"/><Relationship Id="rId4" Type="http://schemas.openxmlformats.org/officeDocument/2006/relationships/image" Target="../media/image28.emf"/></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image" Target="../media/image33.pn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42.png"/><Relationship Id="rId7" Type="http://schemas.openxmlformats.org/officeDocument/2006/relationships/image" Target="../media/image43.jpg"/><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hyperlink" Target="applewebdata://1F48560F-A532-4DBC-B1AB-7586161160F4/#_msoanchor_1" TargetMode="External"/><Relationship Id="rId5" Type="http://schemas.openxmlformats.org/officeDocument/2006/relationships/hyperlink" Target="file:///\\Users\briannicholson\Desktop\_anchor_1','_com_1" TargetMode="External"/><Relationship Id="rId10" Type="http://schemas.openxmlformats.org/officeDocument/2006/relationships/image" Target="../media/image46.png"/><Relationship Id="rId4" Type="http://schemas.openxmlformats.org/officeDocument/2006/relationships/hyperlink" Target="applewebdata://1F48560F-A532-4DBC-B1AB-7586161160F4/#_msocom_1" TargetMode="External"/><Relationship Id="rId9" Type="http://schemas.openxmlformats.org/officeDocument/2006/relationships/image" Target="../media/image45.pn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50.png"/><Relationship Id="rId2" Type="http://schemas.openxmlformats.org/officeDocument/2006/relationships/image" Target="../media/image47.png"/><Relationship Id="rId1" Type="http://schemas.openxmlformats.org/officeDocument/2006/relationships/slideLayout" Target="../slideLayouts/slideLayout9.xml"/><Relationship Id="rId6" Type="http://schemas.openxmlformats.org/officeDocument/2006/relationships/hyperlink" Target="https://www.phc.ox.ac.uk/" TargetMode="External"/><Relationship Id="rId5" Type="http://schemas.openxmlformats.org/officeDocument/2006/relationships/image" Target="../media/image49.png"/><Relationship Id="rId4" Type="http://schemas.openxmlformats.org/officeDocument/2006/relationships/image" Target="../media/image48.png"/></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55.jpeg"/><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image" Target="../media/image54.jpeg"/><Relationship Id="rId5" Type="http://schemas.openxmlformats.org/officeDocument/2006/relationships/image" Target="../media/image53.png"/><Relationship Id="rId4" Type="http://schemas.openxmlformats.org/officeDocument/2006/relationships/hyperlink" Target="https://doi.org/10.1016/S1470-2045(23)00277-2"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56.tiff"/><Relationship Id="rId7" Type="http://schemas.openxmlformats.org/officeDocument/2006/relationships/image" Target="../media/image54.jpeg"/><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image" Target="../media/image53.png"/><Relationship Id="rId5" Type="http://schemas.openxmlformats.org/officeDocument/2006/relationships/hyperlink" Target="https://doi.org/10.1016/S1470-2045(23)00277-2" TargetMode="External"/><Relationship Id="rId4" Type="http://schemas.openxmlformats.org/officeDocument/2006/relationships/image" Target="../media/image57.tiff"/></Relationships>
</file>

<file path=ppt/slides/_rels/slide25.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8.png"/><Relationship Id="rId7" Type="http://schemas.openxmlformats.org/officeDocument/2006/relationships/image" Target="../media/image62.jpeg"/><Relationship Id="rId2" Type="http://schemas.openxmlformats.org/officeDocument/2006/relationships/notesSlide" Target="../notesSlides/notesSlide18.xml"/><Relationship Id="rId1" Type="http://schemas.openxmlformats.org/officeDocument/2006/relationships/slideLayout" Target="../slideLayouts/slideLayout19.xml"/><Relationship Id="rId6" Type="http://schemas.openxmlformats.org/officeDocument/2006/relationships/image" Target="../media/image61.png"/><Relationship Id="rId5" Type="http://schemas.openxmlformats.org/officeDocument/2006/relationships/image" Target="../media/image60.png"/><Relationship Id="rId10" Type="http://schemas.openxmlformats.org/officeDocument/2006/relationships/image" Target="../media/image55.jpeg"/><Relationship Id="rId4" Type="http://schemas.openxmlformats.org/officeDocument/2006/relationships/image" Target="../media/image59.png"/><Relationship Id="rId9" Type="http://schemas.openxmlformats.org/officeDocument/2006/relationships/image" Target="../media/image64.png"/></Relationships>
</file>

<file path=ppt/slides/_rels/slide26.xml.rels><?xml version="1.0" encoding="UTF-8" standalone="yes"?>
<Relationships xmlns="http://schemas.openxmlformats.org/package/2006/relationships"><Relationship Id="rId3" Type="http://schemas.openxmlformats.org/officeDocument/2006/relationships/image" Target="../media/image65.tiff"/><Relationship Id="rId2" Type="http://schemas.openxmlformats.org/officeDocument/2006/relationships/notesSlide" Target="../notesSlides/notesSlide19.xml"/><Relationship Id="rId1" Type="http://schemas.openxmlformats.org/officeDocument/2006/relationships/slideLayout" Target="../slideLayouts/slideLayout8.xml"/><Relationship Id="rId6" Type="http://schemas.openxmlformats.org/officeDocument/2006/relationships/image" Target="../media/image54.jpeg"/><Relationship Id="rId5" Type="http://schemas.openxmlformats.org/officeDocument/2006/relationships/image" Target="../media/image53.png"/><Relationship Id="rId4" Type="http://schemas.openxmlformats.org/officeDocument/2006/relationships/hyperlink" Target="https://doi.org/10.1016/S1470-2045(23)00277-2"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66.tiff"/><Relationship Id="rId2" Type="http://schemas.openxmlformats.org/officeDocument/2006/relationships/notesSlide" Target="../notesSlides/notesSlide20.xml"/><Relationship Id="rId1" Type="http://schemas.openxmlformats.org/officeDocument/2006/relationships/slideLayout" Target="../slideLayouts/slideLayout8.xml"/><Relationship Id="rId6" Type="http://schemas.openxmlformats.org/officeDocument/2006/relationships/image" Target="../media/image54.jpeg"/><Relationship Id="rId5" Type="http://schemas.openxmlformats.org/officeDocument/2006/relationships/image" Target="../media/image53.png"/><Relationship Id="rId4" Type="http://schemas.openxmlformats.org/officeDocument/2006/relationships/hyperlink" Target="https://doi.org/10.1016/S1470-2045(23)00277-2" TargetMode="External"/></Relationships>
</file>

<file path=ppt/slides/_rels/slide28.xml.rels><?xml version="1.0" encoding="UTF-8" standalone="yes"?>
<Relationships xmlns="http://schemas.openxmlformats.org/package/2006/relationships"><Relationship Id="rId8" Type="http://schemas.openxmlformats.org/officeDocument/2006/relationships/image" Target="../media/image71.tiff"/><Relationship Id="rId3" Type="http://schemas.openxmlformats.org/officeDocument/2006/relationships/hyperlink" Target="https://doi.org/10.1016/S1470-2045(23)00277-2" TargetMode="External"/><Relationship Id="rId7" Type="http://schemas.openxmlformats.org/officeDocument/2006/relationships/image" Target="../media/image70.tiff"/><Relationship Id="rId2" Type="http://schemas.openxmlformats.org/officeDocument/2006/relationships/notesSlide" Target="../notesSlides/notesSlide21.xml"/><Relationship Id="rId1" Type="http://schemas.openxmlformats.org/officeDocument/2006/relationships/slideLayout" Target="../slideLayouts/slideLayout8.xml"/><Relationship Id="rId6" Type="http://schemas.openxmlformats.org/officeDocument/2006/relationships/image" Target="../media/image69.tiff"/><Relationship Id="rId11" Type="http://schemas.openxmlformats.org/officeDocument/2006/relationships/image" Target="../media/image54.jpeg"/><Relationship Id="rId5" Type="http://schemas.openxmlformats.org/officeDocument/2006/relationships/image" Target="../media/image68.tif"/><Relationship Id="rId10" Type="http://schemas.openxmlformats.org/officeDocument/2006/relationships/image" Target="../media/image53.png"/><Relationship Id="rId4" Type="http://schemas.openxmlformats.org/officeDocument/2006/relationships/image" Target="../media/image67.tiff"/><Relationship Id="rId9" Type="http://schemas.openxmlformats.org/officeDocument/2006/relationships/image" Target="../media/image72.tiff"/></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16/S1470-2045(23)00277-2" TargetMode="External"/><Relationship Id="rId2" Type="http://schemas.openxmlformats.org/officeDocument/2006/relationships/notesSlide" Target="../notesSlides/notesSlide22.xml"/><Relationship Id="rId1" Type="http://schemas.openxmlformats.org/officeDocument/2006/relationships/slideLayout" Target="../slideLayouts/slideLayout8.xml"/><Relationship Id="rId6" Type="http://schemas.openxmlformats.org/officeDocument/2006/relationships/image" Target="../media/image73.tiff"/><Relationship Id="rId5" Type="http://schemas.openxmlformats.org/officeDocument/2006/relationships/image" Target="../media/image54.jpeg"/><Relationship Id="rId4" Type="http://schemas.openxmlformats.org/officeDocument/2006/relationships/image" Target="../media/image53.png"/></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16/S1470-2045(23)00277-2" TargetMode="External"/><Relationship Id="rId7" Type="http://schemas.openxmlformats.org/officeDocument/2006/relationships/image" Target="../media/image55.jpeg"/><Relationship Id="rId2" Type="http://schemas.openxmlformats.org/officeDocument/2006/relationships/notesSlide" Target="../notesSlides/notesSlide23.xml"/><Relationship Id="rId1" Type="http://schemas.openxmlformats.org/officeDocument/2006/relationships/slideLayout" Target="../slideLayouts/slideLayout8.xml"/><Relationship Id="rId6" Type="http://schemas.openxmlformats.org/officeDocument/2006/relationships/image" Target="../media/image54.jpeg"/><Relationship Id="rId5" Type="http://schemas.openxmlformats.org/officeDocument/2006/relationships/image" Target="../media/image53.png"/><Relationship Id="rId4" Type="http://schemas.openxmlformats.org/officeDocument/2006/relationships/image" Target="../media/image74.tiff"/></Relationships>
</file>

<file path=ppt/slides/_rels/slide3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4.xml"/><Relationship Id="rId1" Type="http://schemas.openxmlformats.org/officeDocument/2006/relationships/slideLayout" Target="../slideLayouts/slideLayout8.xml"/><Relationship Id="rId6" Type="http://schemas.openxmlformats.org/officeDocument/2006/relationships/hyperlink" Target="https://doi.org/10.1016/S1470-2045(23)00277-2" TargetMode="External"/><Relationship Id="rId5" Type="http://schemas.openxmlformats.org/officeDocument/2006/relationships/image" Target="../media/image54.jpeg"/><Relationship Id="rId4" Type="http://schemas.openxmlformats.org/officeDocument/2006/relationships/image" Target="../media/image53.png"/></Relationships>
</file>

<file path=ppt/slides/_rels/slide32.xml.rels><?xml version="1.0" encoding="UTF-8" standalone="yes"?>
<Relationships xmlns="http://schemas.openxmlformats.org/package/2006/relationships"><Relationship Id="rId3" Type="http://schemas.openxmlformats.org/officeDocument/2006/relationships/hyperlink" Target="mailto:Brian.Nicholson@phc.ox.ac.uk" TargetMode="External"/><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3" Type="http://schemas.openxmlformats.org/officeDocument/2006/relationships/image" Target="../media/image86.png"/><Relationship Id="rId18" Type="http://schemas.openxmlformats.org/officeDocument/2006/relationships/image" Target="../media/image91.svg"/><Relationship Id="rId26" Type="http://schemas.openxmlformats.org/officeDocument/2006/relationships/image" Target="../media/image98.jpeg"/><Relationship Id="rId3" Type="http://schemas.openxmlformats.org/officeDocument/2006/relationships/image" Target="../media/image76.png"/><Relationship Id="rId21" Type="http://schemas.openxmlformats.org/officeDocument/2006/relationships/image" Target="../media/image94.png"/><Relationship Id="rId34" Type="http://schemas.openxmlformats.org/officeDocument/2006/relationships/image" Target="../media/image54.jpeg"/><Relationship Id="rId7" Type="http://schemas.openxmlformats.org/officeDocument/2006/relationships/image" Target="../media/image80.png"/><Relationship Id="rId12" Type="http://schemas.openxmlformats.org/officeDocument/2006/relationships/image" Target="../media/image85.svg"/><Relationship Id="rId17" Type="http://schemas.openxmlformats.org/officeDocument/2006/relationships/image" Target="../media/image90.png"/><Relationship Id="rId25" Type="http://schemas.openxmlformats.org/officeDocument/2006/relationships/image" Target="../media/image97.png"/><Relationship Id="rId33" Type="http://schemas.openxmlformats.org/officeDocument/2006/relationships/image" Target="../media/image53.png"/><Relationship Id="rId2" Type="http://schemas.openxmlformats.org/officeDocument/2006/relationships/notesSlide" Target="../notesSlides/notesSlide26.xml"/><Relationship Id="rId16" Type="http://schemas.openxmlformats.org/officeDocument/2006/relationships/image" Target="../media/image89.jpeg"/><Relationship Id="rId20" Type="http://schemas.openxmlformats.org/officeDocument/2006/relationships/image" Target="../media/image93.svg"/><Relationship Id="rId29" Type="http://schemas.openxmlformats.org/officeDocument/2006/relationships/image" Target="../media/image101.jpeg"/><Relationship Id="rId1" Type="http://schemas.openxmlformats.org/officeDocument/2006/relationships/slideLayout" Target="../slideLayouts/slideLayout7.xml"/><Relationship Id="rId6" Type="http://schemas.openxmlformats.org/officeDocument/2006/relationships/image" Target="../media/image79.svg"/><Relationship Id="rId11" Type="http://schemas.openxmlformats.org/officeDocument/2006/relationships/image" Target="../media/image84.png"/><Relationship Id="rId24" Type="http://schemas.openxmlformats.org/officeDocument/2006/relationships/image" Target="../media/image96.svg"/><Relationship Id="rId32" Type="http://schemas.openxmlformats.org/officeDocument/2006/relationships/image" Target="../media/image104.jpeg"/><Relationship Id="rId5" Type="http://schemas.openxmlformats.org/officeDocument/2006/relationships/image" Target="../media/image78.png"/><Relationship Id="rId15" Type="http://schemas.openxmlformats.org/officeDocument/2006/relationships/image" Target="../media/image88.svg"/><Relationship Id="rId23" Type="http://schemas.openxmlformats.org/officeDocument/2006/relationships/image" Target="../media/image95.png"/><Relationship Id="rId28" Type="http://schemas.openxmlformats.org/officeDocument/2006/relationships/image" Target="../media/image100.jpeg"/><Relationship Id="rId36" Type="http://schemas.openxmlformats.org/officeDocument/2006/relationships/image" Target="../media/image106.png"/><Relationship Id="rId10" Type="http://schemas.openxmlformats.org/officeDocument/2006/relationships/image" Target="../media/image83.svg"/><Relationship Id="rId19" Type="http://schemas.openxmlformats.org/officeDocument/2006/relationships/image" Target="../media/image92.png"/><Relationship Id="rId31" Type="http://schemas.openxmlformats.org/officeDocument/2006/relationships/image" Target="../media/image103.png"/><Relationship Id="rId4" Type="http://schemas.openxmlformats.org/officeDocument/2006/relationships/image" Target="../media/image77.svg"/><Relationship Id="rId9" Type="http://schemas.openxmlformats.org/officeDocument/2006/relationships/image" Target="../media/image82.png"/><Relationship Id="rId14" Type="http://schemas.openxmlformats.org/officeDocument/2006/relationships/image" Target="../media/image87.png"/><Relationship Id="rId22" Type="http://schemas.microsoft.com/office/2007/relationships/hdphoto" Target="../media/hdphoto1.wdp"/><Relationship Id="rId27" Type="http://schemas.openxmlformats.org/officeDocument/2006/relationships/image" Target="../media/image99.jpeg"/><Relationship Id="rId30" Type="http://schemas.openxmlformats.org/officeDocument/2006/relationships/image" Target="../media/image102.jpeg"/><Relationship Id="rId35" Type="http://schemas.openxmlformats.org/officeDocument/2006/relationships/image" Target="../media/image105.png"/><Relationship Id="rId8" Type="http://schemas.openxmlformats.org/officeDocument/2006/relationships/image" Target="../media/image81.sv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27.xml"/><Relationship Id="rId1" Type="http://schemas.openxmlformats.org/officeDocument/2006/relationships/slideLayout" Target="../slideLayouts/slideLayout4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5.xml"/></Relationships>
</file>

<file path=ppt/slides/_rels/slide38.xml.rels><?xml version="1.0" encoding="UTF-8" standalone="yes"?>
<Relationships xmlns="http://schemas.openxmlformats.org/package/2006/relationships"><Relationship Id="rId3" Type="http://schemas.openxmlformats.org/officeDocument/2006/relationships/hyperlink" Target="mailto:mediation@ndorms.ox.ac.uk" TargetMode="External"/><Relationship Id="rId2" Type="http://schemas.openxmlformats.org/officeDocument/2006/relationships/notesSlide" Target="../notesSlides/notesSlide29.xml"/><Relationship Id="rId1" Type="http://schemas.openxmlformats.org/officeDocument/2006/relationships/slideLayout" Target="../slideLayouts/slideLayout45.xml"/><Relationship Id="rId4" Type="http://schemas.openxmlformats.org/officeDocument/2006/relationships/image" Target="../media/image109.png"/></Relationships>
</file>

<file path=ppt/slides/_rels/slide39.xml.rels><?xml version="1.0" encoding="UTF-8" standalone="yes"?>
<Relationships xmlns="http://schemas.openxmlformats.org/package/2006/relationships"><Relationship Id="rId2" Type="http://schemas.openxmlformats.org/officeDocument/2006/relationships/hyperlink" Target="https://us02web.zoom.us/webinar/register/WN_9DyCV-oMTQmpQfCetYD18A#/registration" TargetMode="External"/><Relationship Id="rId1" Type="http://schemas.openxmlformats.org/officeDocument/2006/relationships/slideLayout" Target="../slideLayouts/slideLayout45.xml"/></Relationships>
</file>

<file path=ppt/slides/_rels/slide40.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4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11.jpeg"/><Relationship Id="rId7" Type="http://schemas.openxmlformats.org/officeDocument/2006/relationships/image" Target="../media/image115.pn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112.jpeg"/></Relationships>
</file>

<file path=ppt/slides/_rels/slide43.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117.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33.xml"/><Relationship Id="rId1" Type="http://schemas.openxmlformats.org/officeDocument/2006/relationships/slideLayout" Target="../slideLayouts/slideLayout4.xml"/><Relationship Id="rId5" Type="http://schemas.openxmlformats.org/officeDocument/2006/relationships/image" Target="../media/image120.png"/><Relationship Id="rId4" Type="http://schemas.openxmlformats.org/officeDocument/2006/relationships/image" Target="../media/image119.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121.png"/><Relationship Id="rId4" Type="http://schemas.openxmlformats.org/officeDocument/2006/relationships/notesSlide" Target="../notesSlides/notesSlide34.xml"/></Relationships>
</file>

<file path=ppt/slides/_rels/slide4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image" Target="../media/image124.png"/><Relationship Id="rId4" Type="http://schemas.openxmlformats.org/officeDocument/2006/relationships/image" Target="../media/image123.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vevox.app/#/m/178892579" TargetMode="Externa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128.png"/><Relationship Id="rId7" Type="http://schemas.openxmlformats.org/officeDocument/2006/relationships/image" Target="../media/image132.png"/><Relationship Id="rId2" Type="http://schemas.openxmlformats.org/officeDocument/2006/relationships/image" Target="../media/image126.png"/><Relationship Id="rId1" Type="http://schemas.openxmlformats.org/officeDocument/2006/relationships/slideLayout" Target="../slideLayouts/slideLayout4.xml"/><Relationship Id="rId6" Type="http://schemas.openxmlformats.org/officeDocument/2006/relationships/image" Target="../media/image131.png"/><Relationship Id="rId5" Type="http://schemas.openxmlformats.org/officeDocument/2006/relationships/image" Target="../media/image130.png"/><Relationship Id="rId4" Type="http://schemas.openxmlformats.org/officeDocument/2006/relationships/image" Target="../media/image129.png"/></Relationships>
</file>

<file path=ppt/slides/_rels/slide57.xml.rels><?xml version="1.0" encoding="UTF-8" standalone="yes"?>
<Relationships xmlns="http://schemas.openxmlformats.org/package/2006/relationships"><Relationship Id="rId3" Type="http://schemas.openxmlformats.org/officeDocument/2006/relationships/image" Target="../media/image133.png"/><Relationship Id="rId7" Type="http://schemas.openxmlformats.org/officeDocument/2006/relationships/image" Target="../media/image137.png"/><Relationship Id="rId2" Type="http://schemas.openxmlformats.org/officeDocument/2006/relationships/image" Target="../media/image126.png"/><Relationship Id="rId1" Type="http://schemas.openxmlformats.org/officeDocument/2006/relationships/slideLayout" Target="../slideLayouts/slideLayout4.xml"/><Relationship Id="rId6" Type="http://schemas.openxmlformats.org/officeDocument/2006/relationships/image" Target="../media/image136.png"/><Relationship Id="rId5" Type="http://schemas.openxmlformats.org/officeDocument/2006/relationships/image" Target="../media/image135.png"/><Relationship Id="rId4" Type="http://schemas.openxmlformats.org/officeDocument/2006/relationships/image" Target="../media/image134.png"/></Relationships>
</file>

<file path=ppt/slides/_rels/slide58.xml.rels><?xml version="1.0" encoding="UTF-8" standalone="yes"?>
<Relationships xmlns="http://schemas.openxmlformats.org/package/2006/relationships"><Relationship Id="rId3" Type="http://schemas.openxmlformats.org/officeDocument/2006/relationships/image" Target="../media/image138.png"/><Relationship Id="rId7" Type="http://schemas.openxmlformats.org/officeDocument/2006/relationships/image" Target="../media/image142.png"/><Relationship Id="rId2" Type="http://schemas.openxmlformats.org/officeDocument/2006/relationships/image" Target="../media/image126.png"/><Relationship Id="rId1" Type="http://schemas.openxmlformats.org/officeDocument/2006/relationships/slideLayout" Target="../slideLayouts/slideLayout4.xml"/><Relationship Id="rId6" Type="http://schemas.openxmlformats.org/officeDocument/2006/relationships/image" Target="../media/image141.png"/><Relationship Id="rId5" Type="http://schemas.openxmlformats.org/officeDocument/2006/relationships/image" Target="../media/image140.png"/><Relationship Id="rId4" Type="http://schemas.openxmlformats.org/officeDocument/2006/relationships/image" Target="../media/image139.png"/></Relationships>
</file>

<file path=ppt/slides/_rels/slide59.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3.png"/><Relationship Id="rId7" Type="http://schemas.openxmlformats.org/officeDocument/2006/relationships/image" Target="../media/image147.png"/><Relationship Id="rId2" Type="http://schemas.openxmlformats.org/officeDocument/2006/relationships/image" Target="../media/image126.png"/><Relationship Id="rId1" Type="http://schemas.openxmlformats.org/officeDocument/2006/relationships/slideLayout" Target="../slideLayouts/slideLayout4.xml"/><Relationship Id="rId6" Type="http://schemas.openxmlformats.org/officeDocument/2006/relationships/image" Target="../media/image146.png"/><Relationship Id="rId5" Type="http://schemas.openxmlformats.org/officeDocument/2006/relationships/image" Target="../media/image145.png"/><Relationship Id="rId10" Type="http://schemas.openxmlformats.org/officeDocument/2006/relationships/image" Target="../media/image150.png"/><Relationship Id="rId4" Type="http://schemas.openxmlformats.org/officeDocument/2006/relationships/image" Target="../media/image144.png"/><Relationship Id="rId9" Type="http://schemas.openxmlformats.org/officeDocument/2006/relationships/image" Target="../media/image149.png"/></Relationships>
</file>

<file path=ppt/slides/_rels/slide60.xml.rels><?xml version="1.0" encoding="UTF-8" standalone="yes"?>
<Relationships xmlns="http://schemas.openxmlformats.org/package/2006/relationships"><Relationship Id="rId8" Type="http://schemas.openxmlformats.org/officeDocument/2006/relationships/image" Target="../media/image156.png"/><Relationship Id="rId3" Type="http://schemas.openxmlformats.org/officeDocument/2006/relationships/image" Target="../media/image151.png"/><Relationship Id="rId7" Type="http://schemas.openxmlformats.org/officeDocument/2006/relationships/image" Target="../media/image155.png"/><Relationship Id="rId2" Type="http://schemas.openxmlformats.org/officeDocument/2006/relationships/image" Target="../media/image126.png"/><Relationship Id="rId1" Type="http://schemas.openxmlformats.org/officeDocument/2006/relationships/slideLayout" Target="../slideLayouts/slideLayout4.xml"/><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52.png"/><Relationship Id="rId9" Type="http://schemas.openxmlformats.org/officeDocument/2006/relationships/image" Target="../media/image157.png"/></Relationships>
</file>

<file path=ppt/slides/_rels/slide61.xml.rels><?xml version="1.0" encoding="UTF-8" standalone="yes"?>
<Relationships xmlns="http://schemas.openxmlformats.org/package/2006/relationships"><Relationship Id="rId3" Type="http://schemas.openxmlformats.org/officeDocument/2006/relationships/image" Target="../media/image158.png"/><Relationship Id="rId7" Type="http://schemas.openxmlformats.org/officeDocument/2006/relationships/image" Target="../media/image162.png"/><Relationship Id="rId2" Type="http://schemas.openxmlformats.org/officeDocument/2006/relationships/image" Target="../media/image126.png"/><Relationship Id="rId1" Type="http://schemas.openxmlformats.org/officeDocument/2006/relationships/slideLayout" Target="../slideLayouts/slideLayout4.xml"/><Relationship Id="rId6" Type="http://schemas.openxmlformats.org/officeDocument/2006/relationships/image" Target="../media/image161.png"/><Relationship Id="rId5" Type="http://schemas.openxmlformats.org/officeDocument/2006/relationships/image" Target="../media/image160.png"/><Relationship Id="rId4" Type="http://schemas.openxmlformats.org/officeDocument/2006/relationships/image" Target="../media/image159.png"/></Relationships>
</file>

<file path=ppt/slides/_rels/slide62.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image" Target="../media/image126.png"/><Relationship Id="rId1" Type="http://schemas.openxmlformats.org/officeDocument/2006/relationships/slideLayout" Target="../slideLayouts/slideLayout4.xml"/><Relationship Id="rId4" Type="http://schemas.openxmlformats.org/officeDocument/2006/relationships/image" Target="../media/image164.png"/></Relationships>
</file>

<file path=ppt/slides/_rels/slide63.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26.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26.png"/><Relationship Id="rId1" Type="http://schemas.openxmlformats.org/officeDocument/2006/relationships/slideLayout" Target="../slideLayouts/slideLayout4.xml"/><Relationship Id="rId5" Type="http://schemas.openxmlformats.org/officeDocument/2006/relationships/image" Target="../media/image168.png"/><Relationship Id="rId4" Type="http://schemas.openxmlformats.org/officeDocument/2006/relationships/image" Target="../media/image167.png"/></Relationships>
</file>

<file path=ppt/slides/_rels/slide6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6610" y="2218543"/>
            <a:ext cx="10830835" cy="1723549"/>
          </a:xfrm>
          <a:prstGeom prst="rect">
            <a:avLst/>
          </a:prstGeom>
          <a:solidFill>
            <a:srgbClr val="FFFFFF">
              <a:alpha val="25098"/>
            </a:srgbClr>
          </a:solidFill>
        </p:spPr>
        <p:txBody>
          <a:bodyPr wrap="square" rtlCol="0">
            <a:spAutoFit/>
          </a:bodyPr>
          <a:lstStyle/>
          <a:p>
            <a:r>
              <a:rPr lang="en-US" sz="4000" dirty="0">
                <a:solidFill>
                  <a:schemeClr val="bg1"/>
                </a:solidFill>
                <a:latin typeface="Arial" panose="020B0604020202020204" pitchFamily="34" charset="0"/>
                <a:cs typeface="Arial" panose="020B0604020202020204" pitchFamily="34" charset="0"/>
              </a:rPr>
              <a:t>Department Open Meeting</a:t>
            </a:r>
          </a:p>
          <a:p>
            <a:endParaRPr lang="en-US" sz="18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Will commence shortly</a:t>
            </a:r>
          </a:p>
          <a:p>
            <a:endParaRPr lang="en-US" sz="1000" dirty="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A7AA2E6-BCB4-7B6F-03F4-C0D90AAA0170}"/>
              </a:ext>
            </a:extLst>
          </p:cNvPr>
          <p:cNvSpPr txBox="1"/>
          <p:nvPr/>
        </p:nvSpPr>
        <p:spPr>
          <a:xfrm>
            <a:off x="2685496" y="4588834"/>
            <a:ext cx="5761608" cy="1200329"/>
          </a:xfrm>
          <a:prstGeom prst="rect">
            <a:avLst/>
          </a:prstGeom>
          <a:noFill/>
        </p:spPr>
        <p:txBody>
          <a:bodyPr wrap="square">
            <a:spAutoFit/>
          </a:bodyPr>
          <a:lstStyle/>
          <a:p>
            <a:pPr algn="ctr"/>
            <a:r>
              <a:rPr lang="en-GB" sz="1800" dirty="0">
                <a:solidFill>
                  <a:schemeClr val="bg1">
                    <a:lumMod val="85000"/>
                  </a:schemeClr>
                </a:solidFill>
                <a:latin typeface="Arial"/>
                <a:cs typeface="Arial"/>
              </a:rPr>
              <a:t>To participate in live polls, contribute questions and view live results access Vevox from your web browser</a:t>
            </a:r>
            <a:br>
              <a:rPr lang="en-GB" sz="1800" dirty="0">
                <a:solidFill>
                  <a:schemeClr val="bg1">
                    <a:lumMod val="85000"/>
                  </a:schemeClr>
                </a:solidFill>
                <a:latin typeface="Arial"/>
                <a:cs typeface="Arial"/>
              </a:rPr>
            </a:br>
            <a:r>
              <a:rPr lang="en-GB" sz="1800" dirty="0">
                <a:solidFill>
                  <a:schemeClr val="tx2">
                    <a:lumMod val="60000"/>
                    <a:lumOff val="40000"/>
                  </a:schemeClr>
                </a:solidFill>
                <a:latin typeface="Arial"/>
                <a:cs typeface="Arial"/>
                <a:hlinkClick r:id="rId3">
                  <a:extLst>
                    <a:ext uri="{A12FA001-AC4F-418D-AE19-62706E023703}">
                      <ahyp:hlinkClr xmlns:ahyp="http://schemas.microsoft.com/office/drawing/2018/hyperlinkcolor" val="tx"/>
                    </a:ext>
                  </a:extLst>
                </a:hlinkClick>
              </a:rPr>
              <a:t>https://vevox.app/#/m/178892579</a:t>
            </a:r>
            <a:r>
              <a:rPr lang="en-GB" sz="1800" dirty="0">
                <a:solidFill>
                  <a:schemeClr val="tx2">
                    <a:lumMod val="60000"/>
                    <a:lumOff val="40000"/>
                  </a:schemeClr>
                </a:solidFill>
                <a:latin typeface="Arial"/>
                <a:cs typeface="Arial"/>
              </a:rPr>
              <a:t> </a:t>
            </a:r>
            <a:br>
              <a:rPr lang="en-GB" sz="1800" dirty="0">
                <a:solidFill>
                  <a:schemeClr val="bg1">
                    <a:lumMod val="85000"/>
                  </a:schemeClr>
                </a:solidFill>
                <a:latin typeface="Arial"/>
                <a:cs typeface="Arial"/>
              </a:rPr>
            </a:br>
            <a:r>
              <a:rPr lang="en-GB" sz="1800" dirty="0">
                <a:solidFill>
                  <a:schemeClr val="bg1">
                    <a:lumMod val="85000"/>
                  </a:schemeClr>
                </a:solidFill>
                <a:latin typeface="Arial"/>
                <a:cs typeface="Arial"/>
              </a:rPr>
              <a:t>Session ID: 178-892-579</a:t>
            </a:r>
          </a:p>
        </p:txBody>
      </p:sp>
    </p:spTree>
    <p:extLst>
      <p:ext uri="{BB962C8B-B14F-4D97-AF65-F5344CB8AC3E}">
        <p14:creationId xmlns:p14="http://schemas.microsoft.com/office/powerpoint/2010/main" val="3653311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87731" y="1113601"/>
            <a:ext cx="7500434" cy="769441"/>
          </a:xfrm>
          <a:prstGeom prst="rect">
            <a:avLst/>
          </a:prstGeom>
          <a:solidFill>
            <a:srgbClr val="FFFFFF">
              <a:alpha val="25098"/>
            </a:srgbClr>
          </a:solidFill>
        </p:spPr>
        <p:txBody>
          <a:bodyPr wrap="square" rtlCol="0">
            <a:spAutoFit/>
          </a:bodyPr>
          <a:lstStyle/>
          <a:p>
            <a:r>
              <a:rPr lang="en-US" sz="4400">
                <a:solidFill>
                  <a:schemeClr val="bg1"/>
                </a:solidFill>
                <a:latin typeface="Arial" panose="020B0604020202020204" pitchFamily="34" charset="0"/>
                <a:cs typeface="Arial" panose="020B0604020202020204" pitchFamily="34" charset="0"/>
              </a:rPr>
              <a:t>Agenda and Speakers</a:t>
            </a:r>
            <a:endParaRPr lang="en-US" sz="2400" b="1">
              <a:solidFill>
                <a:schemeClr val="bg1"/>
              </a:solidFill>
              <a:latin typeface="Arial" panose="020B0604020202020204" pitchFamily="34" charset="0"/>
              <a:cs typeface="Arial" panose="020B0604020202020204" pitchFamily="34" charset="0"/>
            </a:endParaRPr>
          </a:p>
        </p:txBody>
      </p:sp>
      <p:sp>
        <p:nvSpPr>
          <p:cNvPr id="7" name="Text Box 2"/>
          <p:cNvSpPr txBox="1">
            <a:spLocks noChangeArrowheads="1"/>
          </p:cNvSpPr>
          <p:nvPr/>
        </p:nvSpPr>
        <p:spPr bwMode="auto">
          <a:xfrm>
            <a:off x="1286982" y="2409618"/>
            <a:ext cx="3533314" cy="82785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defTabSz="914400" eaLnBrk="0" fontAlgn="base" hangingPunct="0">
              <a:spcBef>
                <a:spcPct val="0"/>
              </a:spcBef>
              <a:spcAft>
                <a:spcPct val="0"/>
              </a:spcAft>
            </a:pPr>
            <a:r>
              <a:rPr lang="en-GB" altLang="en-US" sz="2400" dirty="0">
                <a:solidFill>
                  <a:schemeClr val="bg1"/>
                </a:solidFill>
                <a:latin typeface="Arial"/>
                <a:cs typeface="Arial"/>
              </a:rPr>
              <a:t>Chair: </a:t>
            </a:r>
            <a:r>
              <a:rPr lang="en-GB" sz="2400" dirty="0">
                <a:solidFill>
                  <a:schemeClr val="bg1"/>
                </a:solidFill>
                <a:latin typeface="Arial"/>
                <a:cs typeface="Arial"/>
              </a:rPr>
              <a:t>Elif Coker</a:t>
            </a:r>
            <a:endParaRPr lang="en-GB" altLang="en-US" sz="2400" dirty="0">
              <a:solidFill>
                <a:schemeClr val="bg1"/>
              </a:solidFill>
              <a:latin typeface="Arial"/>
              <a:cs typeface="Arial"/>
            </a:endParaRPr>
          </a:p>
          <a:p>
            <a:pPr lvl="0" defTabSz="914400" eaLnBrk="0" fontAlgn="base" hangingPunct="0">
              <a:spcBef>
                <a:spcPct val="0"/>
              </a:spcBef>
              <a:spcAft>
                <a:spcPct val="0"/>
              </a:spcAft>
            </a:pPr>
            <a:endParaRPr lang="en-GB" altLang="en-US" sz="2000" b="1" dirty="0">
              <a:solidFill>
                <a:schemeClr val="bg1"/>
              </a:solidFill>
              <a:latin typeface="Arial" panose="020B0604020202020204" pitchFamily="34" charset="0"/>
            </a:endParaRPr>
          </a:p>
          <a:p>
            <a:pPr defTabSz="914400">
              <a:spcBef>
                <a:spcPct val="0"/>
              </a:spcBef>
              <a:spcAft>
                <a:spcPct val="0"/>
              </a:spcAft>
            </a:pPr>
            <a:endParaRPr lang="en-GB" altLang="en-US" sz="1800" dirty="0">
              <a:solidFill>
                <a:schemeClr val="bg1"/>
              </a:solidFill>
              <a:latin typeface="Arial"/>
              <a:cs typeface="Arial"/>
            </a:endParaRPr>
          </a:p>
          <a:p>
            <a:pPr defTabSz="914400" eaLnBrk="0" fontAlgn="base" hangingPunct="0">
              <a:spcBef>
                <a:spcPct val="0"/>
              </a:spcBef>
              <a:spcAft>
                <a:spcPct val="0"/>
              </a:spcAft>
            </a:pPr>
            <a:endParaRPr lang="en-GB" altLang="en-US" sz="1800" dirty="0">
              <a:solidFill>
                <a:schemeClr val="bg1"/>
              </a:solidFill>
              <a:latin typeface="Arial" panose="020B0604020202020204" pitchFamily="34" charset="0"/>
            </a:endParaRPr>
          </a:p>
          <a:p>
            <a:pPr defTabSz="914400" eaLnBrk="0" fontAlgn="base" hangingPunct="0">
              <a:spcBef>
                <a:spcPct val="0"/>
              </a:spcBef>
              <a:spcAft>
                <a:spcPct val="0"/>
              </a:spcAft>
            </a:pPr>
            <a:endParaRPr lang="en-GB" altLang="en-US" sz="1800" dirty="0">
              <a:solidFill>
                <a:schemeClr val="bg1"/>
              </a:solidFill>
              <a:latin typeface="Arial" panose="020B0604020202020204" pitchFamily="34" charset="0"/>
            </a:endParaRPr>
          </a:p>
        </p:txBody>
      </p:sp>
      <p:sp>
        <p:nvSpPr>
          <p:cNvPr id="12" name="TextBox 11">
            <a:extLst>
              <a:ext uri="{FF2B5EF4-FFF2-40B4-BE49-F238E27FC236}">
                <a16:creationId xmlns:a16="http://schemas.microsoft.com/office/drawing/2014/main" id="{A45664B1-73F3-077C-99D4-A2AD6BE90C37}"/>
              </a:ext>
            </a:extLst>
          </p:cNvPr>
          <p:cNvSpPr txBox="1"/>
          <p:nvPr/>
        </p:nvSpPr>
        <p:spPr>
          <a:xfrm>
            <a:off x="2438067" y="3106857"/>
            <a:ext cx="2496248"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FFFFFF"/>
                </a:solidFill>
                <a:latin typeface="Arial"/>
                <a:cs typeface="Segoe UI"/>
              </a:rPr>
              <a:t>Improving Cancer testing in primary care</a:t>
            </a:r>
            <a:endParaRPr lang="en-US" sz="1600" b="1" dirty="0">
              <a:solidFill>
                <a:srgbClr val="FFFFFF"/>
              </a:solidFill>
              <a:latin typeface="Arial"/>
              <a:cs typeface="Segoe UI"/>
            </a:endParaRPr>
          </a:p>
          <a:p>
            <a:r>
              <a:rPr lang="en-GB" sz="1600" dirty="0">
                <a:solidFill>
                  <a:srgbClr val="FFFFFF"/>
                </a:solidFill>
                <a:latin typeface="Arial"/>
                <a:cs typeface="Segoe UI"/>
              </a:rPr>
              <a:t>Brian D Nicholson</a:t>
            </a:r>
            <a:br>
              <a:rPr lang="en-GB" sz="1800" b="1" dirty="0">
                <a:effectLst/>
                <a:latin typeface="Calibri" panose="020F0502020204030204" pitchFamily="34" charset="0"/>
                <a:ea typeface="Calibri" panose="020F0502020204030204" pitchFamily="34" charset="0"/>
                <a:cs typeface="Times New Roman" panose="02020603050405020304" pitchFamily="18" charset="0"/>
              </a:rPr>
            </a:br>
            <a:endParaRPr lang="en-US" sz="1600" dirty="0">
              <a:solidFill>
                <a:srgbClr val="FFFFFF"/>
              </a:solidFill>
              <a:latin typeface="Arial"/>
              <a:cs typeface="Segoe UI"/>
            </a:endParaRPr>
          </a:p>
          <a:p>
            <a:endParaRPr lang="en-US" sz="1800" b="1" dirty="0">
              <a:solidFill>
                <a:srgbClr val="FFFFFF"/>
              </a:solidFill>
              <a:latin typeface="Arial"/>
              <a:cs typeface="Segoe UI"/>
            </a:endParaRPr>
          </a:p>
          <a:p>
            <a:pPr rtl="0"/>
            <a:r>
              <a:rPr lang="en-GB" sz="1800" dirty="0">
                <a:latin typeface="Arial"/>
                <a:ea typeface="Segoe UI"/>
                <a:cs typeface="Segoe UI"/>
              </a:rPr>
              <a:t>​</a:t>
            </a:r>
          </a:p>
          <a:p>
            <a:pPr rtl="0"/>
            <a:endParaRPr lang="en-US" sz="1800" dirty="0">
              <a:latin typeface="Arial"/>
              <a:cs typeface="Segoe UI"/>
            </a:endParaRPr>
          </a:p>
        </p:txBody>
      </p:sp>
      <p:sp>
        <p:nvSpPr>
          <p:cNvPr id="26" name="TextBox 25">
            <a:extLst>
              <a:ext uri="{FF2B5EF4-FFF2-40B4-BE49-F238E27FC236}">
                <a16:creationId xmlns:a16="http://schemas.microsoft.com/office/drawing/2014/main" id="{29B7F3C5-DCA1-F485-5AAA-8AC473071C55}"/>
              </a:ext>
            </a:extLst>
          </p:cNvPr>
          <p:cNvSpPr txBox="1"/>
          <p:nvPr/>
        </p:nvSpPr>
        <p:spPr>
          <a:xfrm>
            <a:off x="2438067" y="4600309"/>
            <a:ext cx="2602856"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FFFFFF"/>
                </a:solidFill>
                <a:latin typeface="Arial"/>
                <a:cs typeface="Segoe UI"/>
              </a:rPr>
              <a:t>Bullying &amp; Harassment Mediation service launch</a:t>
            </a:r>
          </a:p>
          <a:p>
            <a:r>
              <a:rPr lang="en-GB" sz="1600" dirty="0">
                <a:solidFill>
                  <a:srgbClr val="FFFFFF"/>
                </a:solidFill>
                <a:latin typeface="Arial"/>
                <a:cs typeface="Segoe UI"/>
              </a:rPr>
              <a:t>Polly Kerr and Kathryn Ungerer</a:t>
            </a:r>
            <a:br>
              <a:rPr lang="en-GB" sz="1800" dirty="0">
                <a:effectLst/>
                <a:latin typeface="Calibri" panose="020F0502020204030204" pitchFamily="34" charset="0"/>
                <a:ea typeface="Calibri" panose="020F0502020204030204" pitchFamily="34" charset="0"/>
              </a:rPr>
            </a:br>
            <a:endParaRPr lang="en-US" sz="1800" dirty="0">
              <a:latin typeface="Arial"/>
              <a:cs typeface="Segoe UI"/>
            </a:endParaRPr>
          </a:p>
          <a:p>
            <a:pPr rtl="0"/>
            <a:r>
              <a:rPr lang="en-GB" sz="1800" dirty="0">
                <a:latin typeface="Arial"/>
                <a:ea typeface="Segoe UI"/>
                <a:cs typeface="Segoe UI"/>
              </a:rPr>
              <a:t>​</a:t>
            </a:r>
          </a:p>
          <a:p>
            <a:pPr rtl="0"/>
            <a:endParaRPr lang="en-US" sz="1800" dirty="0">
              <a:latin typeface="Arial"/>
              <a:cs typeface="Segoe UI"/>
            </a:endParaRPr>
          </a:p>
        </p:txBody>
      </p:sp>
      <p:sp>
        <p:nvSpPr>
          <p:cNvPr id="30" name="TextBox 29">
            <a:extLst>
              <a:ext uri="{FF2B5EF4-FFF2-40B4-BE49-F238E27FC236}">
                <a16:creationId xmlns:a16="http://schemas.microsoft.com/office/drawing/2014/main" id="{D31EAF76-4F6F-2C28-CBE5-3A2E04E8F988}"/>
              </a:ext>
            </a:extLst>
          </p:cNvPr>
          <p:cNvSpPr txBox="1"/>
          <p:nvPr/>
        </p:nvSpPr>
        <p:spPr>
          <a:xfrm>
            <a:off x="6549171" y="3630077"/>
            <a:ext cx="356316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FFFFFF"/>
                </a:solidFill>
                <a:latin typeface="Arial"/>
                <a:cs typeface="Segoe UI"/>
              </a:rPr>
              <a:t>Introduction from incoming Head of Department</a:t>
            </a:r>
          </a:p>
          <a:p>
            <a:r>
              <a:rPr lang="en-GB" sz="1600" dirty="0">
                <a:solidFill>
                  <a:srgbClr val="FFFFFF"/>
                </a:solidFill>
                <a:latin typeface="Arial"/>
                <a:cs typeface="Segoe UI"/>
              </a:rPr>
              <a:t>Aziz Sheikh</a:t>
            </a:r>
          </a:p>
          <a:p>
            <a:pPr rtl="0"/>
            <a:endParaRPr lang="en-US" sz="1800" dirty="0">
              <a:latin typeface="Arial"/>
              <a:cs typeface="Segoe UI"/>
            </a:endParaRPr>
          </a:p>
        </p:txBody>
      </p:sp>
      <p:sp>
        <p:nvSpPr>
          <p:cNvPr id="2" name="TextBox 1">
            <a:extLst>
              <a:ext uri="{FF2B5EF4-FFF2-40B4-BE49-F238E27FC236}">
                <a16:creationId xmlns:a16="http://schemas.microsoft.com/office/drawing/2014/main" id="{2C93863A-7F1B-5599-CD38-18FB25FB1200}"/>
              </a:ext>
            </a:extLst>
          </p:cNvPr>
          <p:cNvSpPr txBox="1"/>
          <p:nvPr/>
        </p:nvSpPr>
        <p:spPr>
          <a:xfrm>
            <a:off x="6472410" y="2138662"/>
            <a:ext cx="3533314"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FFFFFF"/>
                </a:solidFill>
                <a:latin typeface="Arial"/>
                <a:cs typeface="Segoe UI"/>
              </a:rPr>
              <a:t>Personal Development Reviews</a:t>
            </a:r>
          </a:p>
          <a:p>
            <a:r>
              <a:rPr lang="en-GB" sz="1600" dirty="0">
                <a:solidFill>
                  <a:srgbClr val="FFFFFF"/>
                </a:solidFill>
                <a:latin typeface="Arial"/>
                <a:cs typeface="Segoe UI"/>
              </a:rPr>
              <a:t>Kamal R. Mahtani</a:t>
            </a:r>
            <a:endParaRPr lang="en-US" sz="1600" dirty="0"/>
          </a:p>
          <a:p>
            <a:endParaRPr lang="en-US" sz="1800" b="1" dirty="0">
              <a:solidFill>
                <a:srgbClr val="FFFFFF"/>
              </a:solidFill>
              <a:latin typeface="Arial"/>
              <a:cs typeface="Segoe UI"/>
            </a:endParaRPr>
          </a:p>
          <a:p>
            <a:pPr rtl="0"/>
            <a:r>
              <a:rPr lang="en-GB" sz="1800" dirty="0">
                <a:latin typeface="Arial"/>
                <a:ea typeface="Segoe UI"/>
                <a:cs typeface="Segoe UI"/>
              </a:rPr>
              <a:t>​</a:t>
            </a:r>
          </a:p>
          <a:p>
            <a:pPr rtl="0"/>
            <a:endParaRPr lang="en-US" sz="1800" dirty="0">
              <a:latin typeface="Arial"/>
              <a:cs typeface="Segoe UI"/>
            </a:endParaRPr>
          </a:p>
        </p:txBody>
      </p:sp>
      <p:sp>
        <p:nvSpPr>
          <p:cNvPr id="16" name="TextBox 15">
            <a:extLst>
              <a:ext uri="{FF2B5EF4-FFF2-40B4-BE49-F238E27FC236}">
                <a16:creationId xmlns:a16="http://schemas.microsoft.com/office/drawing/2014/main" id="{0D6E576D-24EE-47ED-8D9F-3AA6F8AFA308}"/>
              </a:ext>
            </a:extLst>
          </p:cNvPr>
          <p:cNvSpPr txBox="1"/>
          <p:nvPr/>
        </p:nvSpPr>
        <p:spPr>
          <a:xfrm>
            <a:off x="6549171" y="5015072"/>
            <a:ext cx="3563161"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FFFFFF"/>
                </a:solidFill>
                <a:latin typeface="Arial"/>
                <a:cs typeface="Segoe UI"/>
              </a:rPr>
              <a:t>Special surprise from Jessy</a:t>
            </a:r>
          </a:p>
          <a:p>
            <a:r>
              <a:rPr lang="en-GB" sz="1600" dirty="0">
                <a:solidFill>
                  <a:srgbClr val="FFFFFF"/>
                </a:solidFill>
                <a:latin typeface="Arial"/>
                <a:cs typeface="Segoe UI"/>
              </a:rPr>
              <a:t>Jessy Morton ​</a:t>
            </a:r>
          </a:p>
          <a:p>
            <a:pPr rtl="0"/>
            <a:endParaRPr lang="en-US" sz="1800" dirty="0">
              <a:latin typeface="Arial"/>
              <a:cs typeface="Segoe UI"/>
            </a:endParaRPr>
          </a:p>
        </p:txBody>
      </p:sp>
      <p:pic>
        <p:nvPicPr>
          <p:cNvPr id="10" name="Picture 9">
            <a:extLst>
              <a:ext uri="{FF2B5EF4-FFF2-40B4-BE49-F238E27FC236}">
                <a16:creationId xmlns:a16="http://schemas.microsoft.com/office/drawing/2014/main" id="{49136A4A-F3BD-4003-9C0F-D5D361A305C8}"/>
              </a:ext>
            </a:extLst>
          </p:cNvPr>
          <p:cNvPicPr>
            <a:picLocks noChangeAspect="1"/>
          </p:cNvPicPr>
          <p:nvPr/>
        </p:nvPicPr>
        <p:blipFill>
          <a:blip r:embed="rId3"/>
          <a:stretch>
            <a:fillRect/>
          </a:stretch>
        </p:blipFill>
        <p:spPr>
          <a:xfrm>
            <a:off x="1278008" y="3121027"/>
            <a:ext cx="1071619" cy="1074672"/>
          </a:xfrm>
          <a:prstGeom prst="rect">
            <a:avLst/>
          </a:prstGeom>
        </p:spPr>
      </p:pic>
      <p:pic>
        <p:nvPicPr>
          <p:cNvPr id="13" name="Picture 12">
            <a:extLst>
              <a:ext uri="{FF2B5EF4-FFF2-40B4-BE49-F238E27FC236}">
                <a16:creationId xmlns:a16="http://schemas.microsoft.com/office/drawing/2014/main" id="{1D67DE04-FDB8-4D89-BEA5-494DAA515BAD}"/>
              </a:ext>
            </a:extLst>
          </p:cNvPr>
          <p:cNvPicPr>
            <a:picLocks noChangeAspect="1"/>
          </p:cNvPicPr>
          <p:nvPr/>
        </p:nvPicPr>
        <p:blipFill>
          <a:blip r:embed="rId4"/>
          <a:stretch>
            <a:fillRect/>
          </a:stretch>
        </p:blipFill>
        <p:spPr>
          <a:xfrm>
            <a:off x="109928" y="4559311"/>
            <a:ext cx="1062631" cy="1074672"/>
          </a:xfrm>
          <a:prstGeom prst="rect">
            <a:avLst/>
          </a:prstGeom>
        </p:spPr>
      </p:pic>
      <p:pic>
        <p:nvPicPr>
          <p:cNvPr id="17" name="Picture 16">
            <a:extLst>
              <a:ext uri="{FF2B5EF4-FFF2-40B4-BE49-F238E27FC236}">
                <a16:creationId xmlns:a16="http://schemas.microsoft.com/office/drawing/2014/main" id="{9045FCC9-98D5-4312-84BB-0748B3408709}"/>
              </a:ext>
            </a:extLst>
          </p:cNvPr>
          <p:cNvPicPr>
            <a:picLocks noChangeAspect="1"/>
          </p:cNvPicPr>
          <p:nvPr/>
        </p:nvPicPr>
        <p:blipFill>
          <a:blip r:embed="rId5"/>
          <a:stretch>
            <a:fillRect/>
          </a:stretch>
        </p:blipFill>
        <p:spPr>
          <a:xfrm>
            <a:off x="1274551" y="4559312"/>
            <a:ext cx="1065591" cy="1074672"/>
          </a:xfrm>
          <a:prstGeom prst="rect">
            <a:avLst/>
          </a:prstGeom>
        </p:spPr>
      </p:pic>
      <p:pic>
        <p:nvPicPr>
          <p:cNvPr id="19" name="Picture 18">
            <a:extLst>
              <a:ext uri="{FF2B5EF4-FFF2-40B4-BE49-F238E27FC236}">
                <a16:creationId xmlns:a16="http://schemas.microsoft.com/office/drawing/2014/main" id="{4460F4A5-12E3-4A30-99A7-8F68E154148A}"/>
              </a:ext>
            </a:extLst>
          </p:cNvPr>
          <p:cNvPicPr>
            <a:picLocks noChangeAspect="1"/>
          </p:cNvPicPr>
          <p:nvPr/>
        </p:nvPicPr>
        <p:blipFill>
          <a:blip r:embed="rId6"/>
          <a:stretch>
            <a:fillRect/>
          </a:stretch>
        </p:blipFill>
        <p:spPr>
          <a:xfrm>
            <a:off x="5272799" y="2138662"/>
            <a:ext cx="1095728" cy="1098814"/>
          </a:xfrm>
          <a:prstGeom prst="rect">
            <a:avLst/>
          </a:prstGeom>
        </p:spPr>
      </p:pic>
      <p:pic>
        <p:nvPicPr>
          <p:cNvPr id="21" name="Picture 20">
            <a:extLst>
              <a:ext uri="{FF2B5EF4-FFF2-40B4-BE49-F238E27FC236}">
                <a16:creationId xmlns:a16="http://schemas.microsoft.com/office/drawing/2014/main" id="{55D61BF1-7F92-4541-8122-B6BBE8D98555}"/>
              </a:ext>
            </a:extLst>
          </p:cNvPr>
          <p:cNvPicPr>
            <a:picLocks noChangeAspect="1"/>
          </p:cNvPicPr>
          <p:nvPr/>
        </p:nvPicPr>
        <p:blipFill>
          <a:blip r:embed="rId7"/>
          <a:stretch>
            <a:fillRect/>
          </a:stretch>
        </p:blipFill>
        <p:spPr>
          <a:xfrm>
            <a:off x="5289430" y="5006429"/>
            <a:ext cx="1062466" cy="1065459"/>
          </a:xfrm>
          <a:prstGeom prst="rect">
            <a:avLst/>
          </a:prstGeom>
        </p:spPr>
      </p:pic>
      <p:pic>
        <p:nvPicPr>
          <p:cNvPr id="23" name="Picture 22">
            <a:extLst>
              <a:ext uri="{FF2B5EF4-FFF2-40B4-BE49-F238E27FC236}">
                <a16:creationId xmlns:a16="http://schemas.microsoft.com/office/drawing/2014/main" id="{9474CF66-E0A1-40D6-A9DC-EED5B77F7B14}"/>
              </a:ext>
            </a:extLst>
          </p:cNvPr>
          <p:cNvPicPr>
            <a:picLocks noChangeAspect="1"/>
          </p:cNvPicPr>
          <p:nvPr/>
        </p:nvPicPr>
        <p:blipFill>
          <a:blip r:embed="rId8"/>
          <a:stretch>
            <a:fillRect/>
          </a:stretch>
        </p:blipFill>
        <p:spPr>
          <a:xfrm>
            <a:off x="5272800" y="3617569"/>
            <a:ext cx="1097896" cy="1065459"/>
          </a:xfrm>
          <a:prstGeom prst="rect">
            <a:avLst/>
          </a:prstGeom>
        </p:spPr>
      </p:pic>
    </p:spTree>
    <p:extLst>
      <p:ext uri="{BB962C8B-B14F-4D97-AF65-F5344CB8AC3E}">
        <p14:creationId xmlns:p14="http://schemas.microsoft.com/office/powerpoint/2010/main" val="475737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82E69B-BA2D-4A9E-BFD5-5AC7782AEAF5}"/>
              </a:ext>
            </a:extLst>
          </p:cNvPr>
          <p:cNvSpPr txBox="1"/>
          <p:nvPr/>
        </p:nvSpPr>
        <p:spPr>
          <a:xfrm>
            <a:off x="2881842" y="1546649"/>
            <a:ext cx="5761566" cy="1938992"/>
          </a:xfrm>
          <a:prstGeom prst="rect">
            <a:avLst/>
          </a:prstGeom>
          <a:noFill/>
        </p:spPr>
        <p:txBody>
          <a:bodyPr wrap="square">
            <a:spAutoFit/>
          </a:bodyPr>
          <a:lstStyle/>
          <a:p>
            <a:pPr algn="ctr"/>
            <a:r>
              <a:rPr lang="en-GB" sz="2400" dirty="0">
                <a:solidFill>
                  <a:schemeClr val="bg1">
                    <a:lumMod val="85000"/>
                  </a:schemeClr>
                </a:solidFill>
                <a:latin typeface="Arial"/>
                <a:cs typeface="Arial"/>
              </a:rPr>
              <a:t>To participate in live polls, contribute questions and view live results access Vevox from your web browser</a:t>
            </a:r>
            <a:br>
              <a:rPr lang="en-GB" sz="2400" dirty="0">
                <a:solidFill>
                  <a:schemeClr val="bg1">
                    <a:lumMod val="85000"/>
                  </a:schemeClr>
                </a:solidFill>
                <a:latin typeface="Arial"/>
                <a:cs typeface="Arial"/>
              </a:rPr>
            </a:br>
            <a:r>
              <a:rPr lang="en-GB" sz="2400" dirty="0">
                <a:solidFill>
                  <a:schemeClr val="tx2">
                    <a:lumMod val="60000"/>
                    <a:lumOff val="40000"/>
                  </a:schemeClr>
                </a:solidFill>
                <a:latin typeface="Arial"/>
                <a:cs typeface="Arial"/>
                <a:hlinkClick r:id="rId2">
                  <a:extLst>
                    <a:ext uri="{A12FA001-AC4F-418D-AE19-62706E023703}">
                      <ahyp:hlinkClr xmlns:ahyp="http://schemas.microsoft.com/office/drawing/2018/hyperlinkcolor" val="tx"/>
                    </a:ext>
                  </a:extLst>
                </a:hlinkClick>
              </a:rPr>
              <a:t>https://vevox.app/#/m/178892579</a:t>
            </a:r>
            <a:r>
              <a:rPr lang="en-GB" sz="2400" dirty="0">
                <a:solidFill>
                  <a:schemeClr val="tx2">
                    <a:lumMod val="60000"/>
                    <a:lumOff val="40000"/>
                  </a:schemeClr>
                </a:solidFill>
                <a:latin typeface="Arial"/>
                <a:cs typeface="Arial"/>
              </a:rPr>
              <a:t> </a:t>
            </a:r>
            <a:br>
              <a:rPr lang="en-GB" sz="2400" dirty="0">
                <a:solidFill>
                  <a:schemeClr val="bg1">
                    <a:lumMod val="85000"/>
                  </a:schemeClr>
                </a:solidFill>
                <a:latin typeface="Arial"/>
                <a:cs typeface="Arial"/>
              </a:rPr>
            </a:br>
            <a:r>
              <a:rPr lang="en-GB" sz="2400" dirty="0">
                <a:solidFill>
                  <a:schemeClr val="bg1">
                    <a:lumMod val="85000"/>
                  </a:schemeClr>
                </a:solidFill>
                <a:latin typeface="Arial"/>
                <a:cs typeface="Arial"/>
              </a:rPr>
              <a:t>Session ID: 178-892-579</a:t>
            </a:r>
          </a:p>
        </p:txBody>
      </p:sp>
      <p:pic>
        <p:nvPicPr>
          <p:cNvPr id="6" name="Picture 5">
            <a:extLst>
              <a:ext uri="{FF2B5EF4-FFF2-40B4-BE49-F238E27FC236}">
                <a16:creationId xmlns:a16="http://schemas.microsoft.com/office/drawing/2014/main" id="{1ABFCAB8-49A8-48F0-8933-E49EB168AAB1}"/>
              </a:ext>
            </a:extLst>
          </p:cNvPr>
          <p:cNvPicPr>
            <a:picLocks noChangeAspect="1"/>
          </p:cNvPicPr>
          <p:nvPr/>
        </p:nvPicPr>
        <p:blipFill>
          <a:blip r:embed="rId3"/>
          <a:stretch>
            <a:fillRect/>
          </a:stretch>
        </p:blipFill>
        <p:spPr>
          <a:xfrm>
            <a:off x="4954835" y="3888773"/>
            <a:ext cx="1615580" cy="1646063"/>
          </a:xfrm>
          <a:prstGeom prst="rect">
            <a:avLst/>
          </a:prstGeom>
        </p:spPr>
      </p:pic>
    </p:spTree>
    <p:extLst>
      <p:ext uri="{BB962C8B-B14F-4D97-AF65-F5344CB8AC3E}">
        <p14:creationId xmlns:p14="http://schemas.microsoft.com/office/powerpoint/2010/main" val="2392648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702146-831E-3824-D14D-F3785B5E88D7}"/>
              </a:ext>
            </a:extLst>
          </p:cNvPr>
          <p:cNvSpPr txBox="1"/>
          <p:nvPr/>
        </p:nvSpPr>
        <p:spPr>
          <a:xfrm>
            <a:off x="287731" y="1113601"/>
            <a:ext cx="7500434" cy="2062103"/>
          </a:xfrm>
          <a:prstGeom prst="rect">
            <a:avLst/>
          </a:prstGeom>
          <a:solidFill>
            <a:srgbClr val="FFFFFF">
              <a:alpha val="25098"/>
            </a:srgbClr>
          </a:solidFill>
        </p:spPr>
        <p:txBody>
          <a:bodyPr wrap="square" rtlCol="0">
            <a:spAutoFit/>
          </a:bodyPr>
          <a:lstStyle/>
          <a:p>
            <a:r>
              <a:rPr lang="en-GB" sz="3200" b="1" dirty="0">
                <a:solidFill>
                  <a:srgbClr val="FFFFFF"/>
                </a:solidFill>
                <a:latin typeface="Arial"/>
                <a:cs typeface="Segoe UI"/>
              </a:rPr>
              <a:t>Improving Cancer testing in primary care</a:t>
            </a:r>
          </a:p>
          <a:p>
            <a:endParaRPr lang="en-US" sz="3200" b="1" dirty="0">
              <a:solidFill>
                <a:srgbClr val="FFFFFF"/>
              </a:solidFill>
              <a:latin typeface="Arial"/>
              <a:cs typeface="Segoe UI"/>
            </a:endParaRPr>
          </a:p>
          <a:p>
            <a:r>
              <a:rPr lang="en-GB" sz="3200" dirty="0">
                <a:solidFill>
                  <a:srgbClr val="FFFFFF"/>
                </a:solidFill>
                <a:latin typeface="Arial"/>
                <a:cs typeface="Segoe UI"/>
              </a:rPr>
              <a:t>Brian D Nicholson</a:t>
            </a:r>
            <a:endParaRPr lang="en-US" sz="3200" b="1" dirty="0">
              <a:solidFill>
                <a:srgbClr val="FFFFFF"/>
              </a:solidFill>
              <a:latin typeface="Arial"/>
              <a:cs typeface="Segoe UI"/>
            </a:endParaRPr>
          </a:p>
        </p:txBody>
      </p:sp>
    </p:spTree>
    <p:extLst>
      <p:ext uri="{BB962C8B-B14F-4D97-AF65-F5344CB8AC3E}">
        <p14:creationId xmlns:p14="http://schemas.microsoft.com/office/powerpoint/2010/main" val="3860190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BD9-2766-4E74-9AE2-0AA0BDF41220}"/>
              </a:ext>
            </a:extLst>
          </p:cNvPr>
          <p:cNvSpPr>
            <a:spLocks noGrp="1"/>
          </p:cNvSpPr>
          <p:nvPr>
            <p:ph type="ctrTitle"/>
          </p:nvPr>
        </p:nvSpPr>
        <p:spPr>
          <a:xfrm>
            <a:off x="1440656" y="397509"/>
            <a:ext cx="8643938" cy="2541910"/>
          </a:xfrm>
        </p:spPr>
        <p:txBody>
          <a:bodyPr>
            <a:noAutofit/>
          </a:bodyPr>
          <a:lstStyle/>
          <a:p>
            <a:r>
              <a:rPr lang="en-US" dirty="0"/>
              <a:t>Progress and priorities for risk stratification </a:t>
            </a:r>
            <a:br>
              <a:rPr lang="en-US" dirty="0"/>
            </a:br>
            <a:r>
              <a:rPr lang="en-US" dirty="0"/>
              <a:t>(with tests) in Primary Care</a:t>
            </a:r>
          </a:p>
        </p:txBody>
      </p:sp>
      <p:sp>
        <p:nvSpPr>
          <p:cNvPr id="3" name="Subtitle 2">
            <a:extLst>
              <a:ext uri="{FF2B5EF4-FFF2-40B4-BE49-F238E27FC236}">
                <a16:creationId xmlns:a16="http://schemas.microsoft.com/office/drawing/2014/main" id="{0FC41139-F222-9264-7831-9BA906334109}"/>
              </a:ext>
            </a:extLst>
          </p:cNvPr>
          <p:cNvSpPr>
            <a:spLocks noGrp="1"/>
          </p:cNvSpPr>
          <p:nvPr>
            <p:ph type="subTitle" idx="1"/>
          </p:nvPr>
        </p:nvSpPr>
        <p:spPr>
          <a:xfrm>
            <a:off x="1440656" y="3193731"/>
            <a:ext cx="8643938" cy="585417"/>
          </a:xfrm>
        </p:spPr>
        <p:txBody>
          <a:bodyPr vert="horz" lIns="86439" tIns="43220" rIns="86439" bIns="43220" rtlCol="0" anchor="t">
            <a:noAutofit/>
          </a:bodyPr>
          <a:lstStyle/>
          <a:p>
            <a:r>
              <a:rPr lang="en-US" dirty="0"/>
              <a:t>Brian D Nicholson MRCGP DPhil</a:t>
            </a:r>
          </a:p>
          <a:p>
            <a:r>
              <a:rPr lang="en-US" dirty="0"/>
              <a:t>Associate Professor in Primary Care</a:t>
            </a:r>
            <a:endParaRPr lang="en-US">
              <a:ea typeface="Calibri"/>
              <a:cs typeface="Calibri"/>
            </a:endParaRPr>
          </a:p>
          <a:p>
            <a:r>
              <a:rPr lang="en-US" dirty="0"/>
              <a:t>Cancer Theme Lead </a:t>
            </a:r>
            <a:endParaRPr lang="en-US">
              <a:ea typeface="Calibri"/>
              <a:cs typeface="Calibri"/>
            </a:endParaRPr>
          </a:p>
        </p:txBody>
      </p:sp>
      <p:pic>
        <p:nvPicPr>
          <p:cNvPr id="4" name="Picture 3">
            <a:extLst>
              <a:ext uri="{FF2B5EF4-FFF2-40B4-BE49-F238E27FC236}">
                <a16:creationId xmlns:a16="http://schemas.microsoft.com/office/drawing/2014/main" id="{CB9AFF46-D52F-1084-ED11-1F4697170DC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111008" y="4717722"/>
            <a:ext cx="3303234" cy="764674"/>
          </a:xfrm>
          <a:prstGeom prst="rect">
            <a:avLst/>
          </a:prstGeom>
        </p:spPr>
      </p:pic>
      <p:sp>
        <p:nvSpPr>
          <p:cNvPr id="6" name="TextBox 5">
            <a:extLst>
              <a:ext uri="{FF2B5EF4-FFF2-40B4-BE49-F238E27FC236}">
                <a16:creationId xmlns:a16="http://schemas.microsoft.com/office/drawing/2014/main" id="{D17B1243-7BB0-7D06-ABEA-91EE09E26228}"/>
              </a:ext>
            </a:extLst>
          </p:cNvPr>
          <p:cNvSpPr txBox="1"/>
          <p:nvPr/>
        </p:nvSpPr>
        <p:spPr>
          <a:xfrm>
            <a:off x="2879954" y="5736707"/>
            <a:ext cx="5765342" cy="441531"/>
          </a:xfrm>
          <a:prstGeom prst="rect">
            <a:avLst/>
          </a:prstGeom>
          <a:noFill/>
        </p:spPr>
        <p:txBody>
          <a:bodyPr wrap="square">
            <a:spAutoFit/>
          </a:bodyPr>
          <a:lstStyle/>
          <a:p>
            <a:pPr algn="ctr" defTabSz="864382"/>
            <a:r>
              <a:rPr lang="en-US" sz="2269" dirty="0">
                <a:solidFill>
                  <a:prstClr val="black"/>
                </a:solidFill>
                <a:latin typeface="Calibri" panose="020F0502020204030204"/>
                <a:hlinkClick r:id="rId3"/>
              </a:rPr>
              <a:t>Brian.Nicholson@phc.ox.ac.uk</a:t>
            </a:r>
            <a:r>
              <a:rPr lang="en-US" sz="2269" dirty="0">
                <a:solidFill>
                  <a:prstClr val="black"/>
                </a:solidFill>
                <a:latin typeface="Calibri" panose="020F0502020204030204"/>
              </a:rPr>
              <a:t> </a:t>
            </a:r>
          </a:p>
        </p:txBody>
      </p:sp>
    </p:spTree>
    <p:extLst>
      <p:ext uri="{BB962C8B-B14F-4D97-AF65-F5344CB8AC3E}">
        <p14:creationId xmlns:p14="http://schemas.microsoft.com/office/powerpoint/2010/main" val="2992435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1C54"/>
        </a:solidFill>
        <a:effectLst/>
      </p:bgPr>
    </p:bg>
    <p:spTree>
      <p:nvGrpSpPr>
        <p:cNvPr id="1" name=""/>
        <p:cNvGrpSpPr/>
        <p:nvPr/>
      </p:nvGrpSpPr>
      <p:grpSpPr>
        <a:xfrm>
          <a:off x="0" y="0"/>
          <a:ext cx="0" cy="0"/>
          <a:chOff x="0" y="0"/>
          <a:chExt cx="0" cy="0"/>
        </a:xfrm>
      </p:grpSpPr>
      <p:pic>
        <p:nvPicPr>
          <p:cNvPr id="71" name="Picture 2" descr="Home | Department of Materials"/>
          <p:cNvPicPr>
            <a:picLocks noChangeAspect="1" noChangeArrowheads="1"/>
          </p:cNvPicPr>
          <p:nvPr/>
        </p:nvPicPr>
        <p:blipFill>
          <a:blip r:embed="rId2" cstate="print">
            <a:clrChange>
              <a:clrFrom>
                <a:srgbClr val="002147"/>
              </a:clrFrom>
              <a:clrTo>
                <a:srgbClr val="002147">
                  <a:alpha val="0"/>
                </a:srgbClr>
              </a:clrTo>
            </a:clrChange>
            <a:extLst>
              <a:ext uri="{28A0092B-C50C-407E-A947-70E740481C1C}">
                <a14:useLocalDpi xmlns:a14="http://schemas.microsoft.com/office/drawing/2010/main"/>
              </a:ext>
            </a:extLst>
          </a:blip>
          <a:srcRect/>
          <a:stretch>
            <a:fillRect/>
          </a:stretch>
        </p:blipFill>
        <p:spPr bwMode="auto">
          <a:xfrm>
            <a:off x="85099" y="149021"/>
            <a:ext cx="1587897" cy="49345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a:blip r:embed="rId3">
            <a:clrChange>
              <a:clrFrom>
                <a:srgbClr val="000000"/>
              </a:clrFrom>
              <a:clrTo>
                <a:srgbClr val="000000">
                  <a:alpha val="0"/>
                </a:srgbClr>
              </a:clrTo>
            </a:clrChange>
          </a:blip>
          <a:stretch>
            <a:fillRect/>
          </a:stretch>
        </p:blipFill>
        <p:spPr>
          <a:xfrm>
            <a:off x="10106182" y="82544"/>
            <a:ext cx="1291234" cy="483879"/>
          </a:xfrm>
          <a:prstGeom prst="rect">
            <a:avLst/>
          </a:prstGeom>
        </p:spPr>
      </p:pic>
      <p:sp>
        <p:nvSpPr>
          <p:cNvPr id="2067" name="TextBox 2066"/>
          <p:cNvSpPr txBox="1"/>
          <p:nvPr/>
        </p:nvSpPr>
        <p:spPr>
          <a:xfrm>
            <a:off x="1316209" y="31486"/>
            <a:ext cx="9083064" cy="610954"/>
          </a:xfrm>
          <a:prstGeom prst="rect">
            <a:avLst/>
          </a:prstGeom>
          <a:noFill/>
        </p:spPr>
        <p:txBody>
          <a:bodyPr wrap="square" lIns="86439" tIns="43220" rIns="86439" bIns="43220" rtlCol="0" anchor="t">
            <a:spAutoFit/>
          </a:bodyPr>
          <a:lstStyle/>
          <a:p>
            <a:pPr algn="ctr" defTabSz="432191">
              <a:defRPr/>
            </a:pPr>
            <a:r>
              <a:rPr lang="en-GB" sz="3403" b="1">
                <a:solidFill>
                  <a:prstClr val="white"/>
                </a:solidFill>
                <a:latin typeface="Century Gothic"/>
              </a:rPr>
              <a:t>Cancer Research Primary Care Oxford</a:t>
            </a:r>
            <a:endParaRPr lang="en-GB" sz="3403" b="1">
              <a:solidFill>
                <a:prstClr val="white"/>
              </a:solidFill>
              <a:latin typeface="Century Gothic" panose="020B0502020202020204" pitchFamily="34" charset="0"/>
            </a:endParaRPr>
          </a:p>
        </p:txBody>
      </p:sp>
      <p:pic>
        <p:nvPicPr>
          <p:cNvPr id="2" name="Picture 1"/>
          <p:cNvPicPr>
            <a:picLocks noChangeAspect="1"/>
          </p:cNvPicPr>
          <p:nvPr/>
        </p:nvPicPr>
        <p:blipFill>
          <a:blip r:embed="rId4"/>
          <a:stretch>
            <a:fillRect/>
          </a:stretch>
        </p:blipFill>
        <p:spPr>
          <a:xfrm>
            <a:off x="777132" y="805571"/>
            <a:ext cx="10161216" cy="4700943"/>
          </a:xfrm>
          <a:prstGeom prst="rect">
            <a:avLst/>
          </a:prstGeom>
        </p:spPr>
      </p:pic>
      <p:sp>
        <p:nvSpPr>
          <p:cNvPr id="7" name="TextBox 6"/>
          <p:cNvSpPr txBox="1"/>
          <p:nvPr/>
        </p:nvSpPr>
        <p:spPr>
          <a:xfrm>
            <a:off x="0" y="5745663"/>
            <a:ext cx="11525250" cy="616194"/>
          </a:xfrm>
          <a:prstGeom prst="rect">
            <a:avLst/>
          </a:prstGeom>
          <a:noFill/>
        </p:spPr>
        <p:txBody>
          <a:bodyPr wrap="square" rtlCol="0">
            <a:spAutoFit/>
          </a:bodyPr>
          <a:lstStyle/>
          <a:p>
            <a:pPr algn="ctr" defTabSz="432191">
              <a:defRPr/>
            </a:pPr>
            <a:r>
              <a:rPr lang="en-GB" sz="1702" b="1">
                <a:solidFill>
                  <a:prstClr val="white"/>
                </a:solidFill>
                <a:latin typeface="Century Gothic" panose="020B0502020202020204" pitchFamily="34" charset="0"/>
              </a:rPr>
              <a:t>To find out more, attend our monthly meeting, or discuss how we could work together please get in touch at </a:t>
            </a:r>
            <a:r>
              <a:rPr lang="en-GB" sz="1702" b="1" u="sng">
                <a:solidFill>
                  <a:srgbClr val="ED7D31">
                    <a:lumMod val="60000"/>
                    <a:lumOff val="40000"/>
                  </a:srgbClr>
                </a:solidFill>
                <a:latin typeface="Century Gothic" panose="020B0502020202020204" pitchFamily="34" charset="0"/>
              </a:rPr>
              <a:t>cancer@phc.ox.ac.uk</a:t>
            </a:r>
            <a:r>
              <a:rPr lang="en-GB" sz="1702" b="1">
                <a:solidFill>
                  <a:prstClr val="white"/>
                </a:solidFill>
                <a:latin typeface="Century Gothic" panose="020B0502020202020204" pitchFamily="34" charset="0"/>
              </a:rPr>
              <a:t> or visit </a:t>
            </a:r>
            <a:r>
              <a:rPr lang="en-GB" sz="1702" b="1" u="sng">
                <a:solidFill>
                  <a:srgbClr val="ED7D31">
                    <a:lumMod val="60000"/>
                    <a:lumOff val="40000"/>
                  </a:srgbClr>
                </a:solidFill>
                <a:latin typeface="Century Gothic" panose="020B0502020202020204" pitchFamily="34" charset="0"/>
              </a:rPr>
              <a:t>https://www.phc.ox.ac.uk/research/research-themes/cancer</a:t>
            </a:r>
            <a:r>
              <a:rPr lang="en-GB" sz="1702" b="1">
                <a:solidFill>
                  <a:prstClr val="white"/>
                </a:solidFill>
                <a:latin typeface="Century Gothic" panose="020B0502020202020204" pitchFamily="34" charset="0"/>
              </a:rPr>
              <a:t>  </a:t>
            </a:r>
          </a:p>
        </p:txBody>
      </p:sp>
    </p:spTree>
    <p:extLst>
      <p:ext uri="{BB962C8B-B14F-4D97-AF65-F5344CB8AC3E}">
        <p14:creationId xmlns:p14="http://schemas.microsoft.com/office/powerpoint/2010/main" val="2495055474"/>
      </p:ext>
    </p:extLst>
  </p:cSld>
  <p:clrMapOvr>
    <a:masterClrMapping/>
  </p:clrMapOvr>
  <mc:AlternateContent xmlns:mc="http://schemas.openxmlformats.org/markup-compatibility/2006" xmlns:p14="http://schemas.microsoft.com/office/powerpoint/2010/main">
    <mc:Choice Requires="p14">
      <p:transition spd="slow" p14:dur="2000" advTm="11002"/>
    </mc:Choice>
    <mc:Fallback xmlns="">
      <p:transition spd="slow" advTm="1100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10;&#10;Description automatically generated">
            <a:extLst>
              <a:ext uri="{FF2B5EF4-FFF2-40B4-BE49-F238E27FC236}">
                <a16:creationId xmlns:a16="http://schemas.microsoft.com/office/drawing/2014/main" id="{65E1FFC1-CA7D-1D9B-9A01-E6C3B745B640}"/>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090980" y="890104"/>
            <a:ext cx="6246395" cy="5643552"/>
          </a:xfrm>
          <a:prstGeom prst="rect">
            <a:avLst/>
          </a:prstGeom>
        </p:spPr>
      </p:pic>
      <p:sp>
        <p:nvSpPr>
          <p:cNvPr id="7" name="Title 1">
            <a:extLst>
              <a:ext uri="{FF2B5EF4-FFF2-40B4-BE49-F238E27FC236}">
                <a16:creationId xmlns:a16="http://schemas.microsoft.com/office/drawing/2014/main" id="{38D9AE42-3A16-3C11-78B9-42D76AE2EB18}"/>
              </a:ext>
            </a:extLst>
          </p:cNvPr>
          <p:cNvSpPr txBox="1">
            <a:spLocks/>
          </p:cNvSpPr>
          <p:nvPr/>
        </p:nvSpPr>
        <p:spPr>
          <a:xfrm>
            <a:off x="275448" y="178669"/>
            <a:ext cx="10160555" cy="621394"/>
          </a:xfrm>
          <a:prstGeom prst="rect">
            <a:avLst/>
          </a:prstGeom>
        </p:spPr>
        <p:txBody>
          <a:bodyPr>
            <a:noAutofit/>
          </a:bodyPr>
          <a:lstStyle>
            <a:lvl1pPr algn="l" defTabSz="914400" rtl="0" eaLnBrk="1" latinLnBrk="0" hangingPunct="1">
              <a:lnSpc>
                <a:spcPct val="90000"/>
              </a:lnSpc>
              <a:spcBef>
                <a:spcPct val="0"/>
              </a:spcBef>
              <a:buNone/>
              <a:defRPr sz="3600" b="1" kern="1200">
                <a:solidFill>
                  <a:srgbClr val="002557"/>
                </a:solidFill>
                <a:latin typeface="Arial" panose="020B0604020202020204" pitchFamily="34" charset="0"/>
                <a:ea typeface="+mj-ea"/>
                <a:cs typeface="Arial" panose="020B0604020202020204" pitchFamily="34" charset="0"/>
              </a:defRPr>
            </a:lvl1pPr>
          </a:lstStyle>
          <a:p>
            <a:pPr defTabSz="864382"/>
            <a:r>
              <a:rPr lang="en-US" sz="3403" dirty="0"/>
              <a:t>Routes to Cancer Diagnosis </a:t>
            </a:r>
            <a:r>
              <a:rPr lang="en-US" sz="3403" b="0" dirty="0"/>
              <a:t>by year</a:t>
            </a:r>
          </a:p>
        </p:txBody>
      </p:sp>
      <p:pic>
        <p:nvPicPr>
          <p:cNvPr id="10" name="Picture 5" descr="Chart&#10;&#10;Description automatically generated">
            <a:extLst>
              <a:ext uri="{FF2B5EF4-FFF2-40B4-BE49-F238E27FC236}">
                <a16:creationId xmlns:a16="http://schemas.microsoft.com/office/drawing/2014/main" id="{5AA2A152-17FB-4C73-7A0B-CACEEADCD0DE}"/>
              </a:ext>
            </a:extLst>
          </p:cNvPr>
          <p:cNvPicPr>
            <a:picLocks noChangeAspect="1"/>
          </p:cNvPicPr>
          <p:nvPr/>
        </p:nvPicPr>
        <p:blipFill rotWithShape="1">
          <a:blip r:embed="rId4">
            <a:alphaModFix/>
            <a:extLst>
              <a:ext uri="{28A0092B-C50C-407E-A947-70E740481C1C}">
                <a14:useLocalDpi xmlns:a14="http://schemas.microsoft.com/office/drawing/2010/main"/>
              </a:ext>
            </a:extLst>
          </a:blip>
          <a:srcRect r="-296"/>
          <a:stretch/>
        </p:blipFill>
        <p:spPr>
          <a:xfrm>
            <a:off x="8095915" y="2462023"/>
            <a:ext cx="3231245" cy="2281134"/>
          </a:xfrm>
          <a:prstGeom prst="rect">
            <a:avLst/>
          </a:prstGeom>
        </p:spPr>
      </p:pic>
      <p:sp>
        <p:nvSpPr>
          <p:cNvPr id="12" name="TextBox 11">
            <a:extLst>
              <a:ext uri="{FF2B5EF4-FFF2-40B4-BE49-F238E27FC236}">
                <a16:creationId xmlns:a16="http://schemas.microsoft.com/office/drawing/2014/main" id="{DA72457F-BD60-CFC4-9FB3-46B2B87D7685}"/>
              </a:ext>
            </a:extLst>
          </p:cNvPr>
          <p:cNvSpPr txBox="1"/>
          <p:nvPr/>
        </p:nvSpPr>
        <p:spPr>
          <a:xfrm>
            <a:off x="85076" y="6151140"/>
            <a:ext cx="3125891" cy="266868"/>
          </a:xfrm>
          <a:prstGeom prst="rect">
            <a:avLst/>
          </a:prstGeom>
          <a:noFill/>
        </p:spPr>
        <p:txBody>
          <a:bodyPr wrap="square" rtlCol="0">
            <a:spAutoFit/>
          </a:bodyPr>
          <a:lstStyle/>
          <a:p>
            <a:pPr defTabSz="864382"/>
            <a:r>
              <a:rPr lang="en-US" sz="1134" dirty="0">
                <a:solidFill>
                  <a:prstClr val="black"/>
                </a:solidFill>
                <a:latin typeface="Calibri" panose="020F0502020204030204"/>
              </a:rPr>
              <a:t>https://</a:t>
            </a:r>
            <a:r>
              <a:rPr lang="en-US" sz="1134" dirty="0" err="1">
                <a:solidFill>
                  <a:prstClr val="black"/>
                </a:solidFill>
                <a:latin typeface="Calibri" panose="020F0502020204030204"/>
              </a:rPr>
              <a:t>www.cancerdata.nhs.uk</a:t>
            </a:r>
            <a:r>
              <a:rPr lang="en-US" sz="1134" dirty="0">
                <a:solidFill>
                  <a:prstClr val="black"/>
                </a:solidFill>
                <a:latin typeface="Calibri" panose="020F0502020204030204"/>
              </a:rPr>
              <a:t>/covid-19/</a:t>
            </a:r>
            <a:r>
              <a:rPr lang="en-US" sz="1134" dirty="0" err="1">
                <a:solidFill>
                  <a:prstClr val="black"/>
                </a:solidFill>
                <a:latin typeface="Calibri" panose="020F0502020204030204"/>
              </a:rPr>
              <a:t>rcrd</a:t>
            </a:r>
            <a:endParaRPr lang="en-US" sz="1134" dirty="0">
              <a:solidFill>
                <a:prstClr val="black"/>
              </a:solidFill>
              <a:latin typeface="Calibri" panose="020F0502020204030204"/>
            </a:endParaRPr>
          </a:p>
        </p:txBody>
      </p:sp>
      <p:sp>
        <p:nvSpPr>
          <p:cNvPr id="14" name="TextBox 13">
            <a:extLst>
              <a:ext uri="{FF2B5EF4-FFF2-40B4-BE49-F238E27FC236}">
                <a16:creationId xmlns:a16="http://schemas.microsoft.com/office/drawing/2014/main" id="{33050BC8-2A79-4CC8-1D6D-2EAAC67F3A82}"/>
              </a:ext>
            </a:extLst>
          </p:cNvPr>
          <p:cNvSpPr txBox="1"/>
          <p:nvPr/>
        </p:nvSpPr>
        <p:spPr>
          <a:xfrm>
            <a:off x="85076" y="5924618"/>
            <a:ext cx="1635384" cy="266868"/>
          </a:xfrm>
          <a:prstGeom prst="rect">
            <a:avLst/>
          </a:prstGeom>
          <a:noFill/>
        </p:spPr>
        <p:txBody>
          <a:bodyPr wrap="none" rtlCol="0">
            <a:spAutoFit/>
          </a:bodyPr>
          <a:lstStyle/>
          <a:p>
            <a:pPr defTabSz="864382"/>
            <a:r>
              <a:rPr lang="en-US" sz="1134" dirty="0">
                <a:solidFill>
                  <a:srgbClr val="092557"/>
                </a:solidFill>
                <a:latin typeface="Calibri" panose="020F0502020204030204"/>
              </a:rPr>
              <a:t>GP, general practitioner.</a:t>
            </a:r>
          </a:p>
        </p:txBody>
      </p:sp>
    </p:spTree>
    <p:extLst>
      <p:ext uri="{BB962C8B-B14F-4D97-AF65-F5344CB8AC3E}">
        <p14:creationId xmlns:p14="http://schemas.microsoft.com/office/powerpoint/2010/main" val="956631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67FCA6F-7FB3-534A-42B6-B53BDFC89217}"/>
              </a:ext>
            </a:extLst>
          </p:cNvPr>
          <p:cNvSpPr txBox="1">
            <a:spLocks/>
          </p:cNvSpPr>
          <p:nvPr/>
        </p:nvSpPr>
        <p:spPr>
          <a:xfrm>
            <a:off x="275448" y="178669"/>
            <a:ext cx="10160555" cy="621394"/>
          </a:xfrm>
          <a:prstGeom prst="rect">
            <a:avLst/>
          </a:prstGeom>
        </p:spPr>
        <p:txBody>
          <a:bodyPr>
            <a:noAutofit/>
          </a:bodyPr>
          <a:lstStyle>
            <a:lvl1pPr algn="l" defTabSz="914400" rtl="0" eaLnBrk="1" latinLnBrk="0" hangingPunct="1">
              <a:lnSpc>
                <a:spcPct val="90000"/>
              </a:lnSpc>
              <a:spcBef>
                <a:spcPct val="0"/>
              </a:spcBef>
              <a:buNone/>
              <a:defRPr sz="3600" b="1" kern="1200">
                <a:solidFill>
                  <a:srgbClr val="002557"/>
                </a:solidFill>
                <a:latin typeface="Arial" panose="020B0604020202020204" pitchFamily="34" charset="0"/>
                <a:ea typeface="+mj-ea"/>
                <a:cs typeface="Arial" panose="020B0604020202020204" pitchFamily="34" charset="0"/>
              </a:defRPr>
            </a:lvl1pPr>
          </a:lstStyle>
          <a:p>
            <a:pPr defTabSz="864382"/>
            <a:endParaRPr lang="en-US" sz="3403" dirty="0"/>
          </a:p>
        </p:txBody>
      </p:sp>
      <p:sp>
        <p:nvSpPr>
          <p:cNvPr id="13" name="Title 1">
            <a:extLst>
              <a:ext uri="{FF2B5EF4-FFF2-40B4-BE49-F238E27FC236}">
                <a16:creationId xmlns:a16="http://schemas.microsoft.com/office/drawing/2014/main" id="{4B4768EA-7108-4FC7-EB32-84F1E05BCD04}"/>
              </a:ext>
            </a:extLst>
          </p:cNvPr>
          <p:cNvSpPr txBox="1">
            <a:spLocks/>
          </p:cNvSpPr>
          <p:nvPr/>
        </p:nvSpPr>
        <p:spPr>
          <a:xfrm>
            <a:off x="159231" y="322735"/>
            <a:ext cx="10160555" cy="621394"/>
          </a:xfrm>
          <a:prstGeom prst="rect">
            <a:avLst/>
          </a:prstGeom>
        </p:spPr>
        <p:txBody>
          <a:bodyPr>
            <a:noAutofit/>
          </a:bodyPr>
          <a:lstStyle>
            <a:lvl1pPr algn="l" defTabSz="914400" rtl="0" eaLnBrk="1" latinLnBrk="0" hangingPunct="1">
              <a:lnSpc>
                <a:spcPct val="90000"/>
              </a:lnSpc>
              <a:spcBef>
                <a:spcPct val="0"/>
              </a:spcBef>
              <a:buNone/>
              <a:defRPr sz="3600" b="1" kern="1200">
                <a:solidFill>
                  <a:srgbClr val="002557"/>
                </a:solidFill>
                <a:latin typeface="Arial" panose="020B0604020202020204" pitchFamily="34" charset="0"/>
                <a:ea typeface="+mj-ea"/>
                <a:cs typeface="Arial" panose="020B0604020202020204" pitchFamily="34" charset="0"/>
              </a:defRPr>
            </a:lvl1pPr>
          </a:lstStyle>
          <a:p>
            <a:pPr defTabSz="864382"/>
            <a:r>
              <a:rPr lang="en-US" sz="3403" dirty="0"/>
              <a:t>375,000 Cancer Diagnoses per year</a:t>
            </a:r>
          </a:p>
        </p:txBody>
      </p:sp>
      <p:grpSp>
        <p:nvGrpSpPr>
          <p:cNvPr id="28" name="Group 27">
            <a:extLst>
              <a:ext uri="{FF2B5EF4-FFF2-40B4-BE49-F238E27FC236}">
                <a16:creationId xmlns:a16="http://schemas.microsoft.com/office/drawing/2014/main" id="{4FA7F199-A3A7-7EF7-A919-5331B66B33B6}"/>
              </a:ext>
            </a:extLst>
          </p:cNvPr>
          <p:cNvGrpSpPr/>
          <p:nvPr/>
        </p:nvGrpSpPr>
        <p:grpSpPr>
          <a:xfrm>
            <a:off x="159232" y="1633209"/>
            <a:ext cx="3523235" cy="4307318"/>
            <a:chOff x="168443" y="1425844"/>
            <a:chExt cx="3727059" cy="4556502"/>
          </a:xfrm>
        </p:grpSpPr>
        <p:sp>
          <p:nvSpPr>
            <p:cNvPr id="25" name="Rectangle 24">
              <a:extLst>
                <a:ext uri="{FF2B5EF4-FFF2-40B4-BE49-F238E27FC236}">
                  <a16:creationId xmlns:a16="http://schemas.microsoft.com/office/drawing/2014/main" id="{6BE8F615-70AF-EE47-4DB1-A7A376794D33}"/>
                </a:ext>
              </a:extLst>
            </p:cNvPr>
            <p:cNvSpPr/>
            <p:nvPr/>
          </p:nvSpPr>
          <p:spPr>
            <a:xfrm>
              <a:off x="168443" y="1425844"/>
              <a:ext cx="3727059" cy="4556502"/>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ctr" defTabSz="864382"/>
              <a:endParaRPr lang="en-US" sz="1702">
                <a:solidFill>
                  <a:prstClr val="black"/>
                </a:solidFill>
                <a:latin typeface="Calibri" panose="020F0502020204030204"/>
              </a:endParaRPr>
            </a:p>
          </p:txBody>
        </p:sp>
        <p:sp>
          <p:nvSpPr>
            <p:cNvPr id="10" name="TextBox 9">
              <a:extLst>
                <a:ext uri="{FF2B5EF4-FFF2-40B4-BE49-F238E27FC236}">
                  <a16:creationId xmlns:a16="http://schemas.microsoft.com/office/drawing/2014/main" id="{17BE1D58-A90F-6AFF-544A-466E9B06D792}"/>
                </a:ext>
              </a:extLst>
            </p:cNvPr>
            <p:cNvSpPr txBox="1"/>
            <p:nvPr/>
          </p:nvSpPr>
          <p:spPr>
            <a:xfrm>
              <a:off x="276106" y="3454206"/>
              <a:ext cx="3545647" cy="836271"/>
            </a:xfrm>
            <a:prstGeom prst="rect">
              <a:avLst/>
            </a:prstGeom>
            <a:noFill/>
          </p:spPr>
          <p:txBody>
            <a:bodyPr wrap="square" rtlCol="0">
              <a:spAutoFit/>
            </a:bodyPr>
            <a:lstStyle/>
            <a:p>
              <a:pPr defTabSz="864382"/>
              <a:r>
                <a:rPr lang="en-US" sz="4537" b="1" dirty="0">
                  <a:solidFill>
                    <a:prstClr val="black"/>
                  </a:solidFill>
                  <a:latin typeface="Calibri" panose="020F0502020204030204"/>
                </a:rPr>
                <a:t>7</a:t>
              </a:r>
              <a:r>
                <a:rPr lang="en-US" sz="2269" dirty="0">
                  <a:solidFill>
                    <a:prstClr val="black"/>
                  </a:solidFill>
                  <a:latin typeface="Calibri" panose="020F0502020204030204"/>
                </a:rPr>
                <a:t> per </a:t>
              </a:r>
              <a:r>
                <a:rPr lang="en-US" sz="2647" b="1" dirty="0">
                  <a:solidFill>
                    <a:prstClr val="black"/>
                  </a:solidFill>
                  <a:latin typeface="Calibri" panose="020F0502020204030204"/>
                </a:rPr>
                <a:t>GP Surgery</a:t>
              </a:r>
              <a:endParaRPr lang="en-US" sz="2269" dirty="0">
                <a:solidFill>
                  <a:prstClr val="black"/>
                </a:solidFill>
                <a:latin typeface="Calibri" panose="020F0502020204030204"/>
              </a:endParaRPr>
            </a:p>
          </p:txBody>
        </p:sp>
        <p:sp>
          <p:nvSpPr>
            <p:cNvPr id="11" name="TextBox 10">
              <a:extLst>
                <a:ext uri="{FF2B5EF4-FFF2-40B4-BE49-F238E27FC236}">
                  <a16:creationId xmlns:a16="http://schemas.microsoft.com/office/drawing/2014/main" id="{9B5150E9-4FEF-31CC-CBAE-93B2B796C6A7}"/>
                </a:ext>
              </a:extLst>
            </p:cNvPr>
            <p:cNvSpPr txBox="1"/>
            <p:nvPr/>
          </p:nvSpPr>
          <p:spPr>
            <a:xfrm>
              <a:off x="291382" y="4797054"/>
              <a:ext cx="3463801" cy="836271"/>
            </a:xfrm>
            <a:prstGeom prst="rect">
              <a:avLst/>
            </a:prstGeom>
            <a:noFill/>
          </p:spPr>
          <p:txBody>
            <a:bodyPr wrap="square" rtlCol="0">
              <a:spAutoFit/>
            </a:bodyPr>
            <a:lstStyle/>
            <a:p>
              <a:pPr defTabSz="864382"/>
              <a:r>
                <a:rPr lang="en-US" sz="4537" b="1" dirty="0">
                  <a:solidFill>
                    <a:prstClr val="black"/>
                  </a:solidFill>
                  <a:latin typeface="Calibri" panose="020F0502020204030204"/>
                </a:rPr>
                <a:t>1</a:t>
              </a:r>
              <a:r>
                <a:rPr lang="en-US" sz="2269" dirty="0">
                  <a:solidFill>
                    <a:prstClr val="black"/>
                  </a:solidFill>
                  <a:latin typeface="Calibri" panose="020F0502020204030204"/>
                </a:rPr>
                <a:t> per </a:t>
              </a:r>
              <a:r>
                <a:rPr lang="en-US" sz="4159" b="1" dirty="0">
                  <a:solidFill>
                    <a:prstClr val="black"/>
                  </a:solidFill>
                  <a:latin typeface="Calibri" panose="020F0502020204030204"/>
                </a:rPr>
                <a:t>GP</a:t>
              </a:r>
              <a:r>
                <a:rPr lang="en-US" sz="2269" dirty="0">
                  <a:solidFill>
                    <a:prstClr val="black"/>
                  </a:solidFill>
                  <a:latin typeface="Calibri" panose="020F0502020204030204"/>
                </a:rPr>
                <a:t> every </a:t>
              </a:r>
              <a:r>
                <a:rPr lang="en-US" sz="4537" b="1" dirty="0">
                  <a:solidFill>
                    <a:prstClr val="black"/>
                  </a:solidFill>
                  <a:latin typeface="Calibri" panose="020F0502020204030204"/>
                </a:rPr>
                <a:t>1</a:t>
              </a:r>
              <a:r>
                <a:rPr lang="en-US" sz="2269" dirty="0">
                  <a:solidFill>
                    <a:prstClr val="black"/>
                  </a:solidFill>
                  <a:latin typeface="Calibri" panose="020F0502020204030204"/>
                </a:rPr>
                <a:t> year</a:t>
              </a:r>
              <a:endParaRPr lang="en-US" sz="3403" dirty="0">
                <a:solidFill>
                  <a:prstClr val="black"/>
                </a:solidFill>
                <a:latin typeface="Calibri" panose="020F0502020204030204"/>
              </a:endParaRPr>
            </a:p>
          </p:txBody>
        </p:sp>
        <p:sp>
          <p:nvSpPr>
            <p:cNvPr id="5" name="TextBox 4">
              <a:extLst>
                <a:ext uri="{FF2B5EF4-FFF2-40B4-BE49-F238E27FC236}">
                  <a16:creationId xmlns:a16="http://schemas.microsoft.com/office/drawing/2014/main" id="{8937D353-7406-A323-ABCB-D2C5436A4C3F}"/>
                </a:ext>
              </a:extLst>
            </p:cNvPr>
            <p:cNvSpPr txBox="1"/>
            <p:nvPr/>
          </p:nvSpPr>
          <p:spPr>
            <a:xfrm>
              <a:off x="276107" y="1664937"/>
              <a:ext cx="1788067" cy="1390235"/>
            </a:xfrm>
            <a:prstGeom prst="rect">
              <a:avLst/>
            </a:prstGeom>
            <a:noFill/>
          </p:spPr>
          <p:txBody>
            <a:bodyPr wrap="square" rtlCol="0">
              <a:spAutoFit/>
            </a:bodyPr>
            <a:lstStyle/>
            <a:p>
              <a:pPr defTabSz="864382"/>
              <a:r>
                <a:rPr lang="en-US" sz="4537" b="1" dirty="0">
                  <a:solidFill>
                    <a:prstClr val="black"/>
                  </a:solidFill>
                  <a:latin typeface="Calibri" panose="020F0502020204030204"/>
                </a:rPr>
                <a:t>Bowel</a:t>
              </a:r>
              <a:r>
                <a:rPr lang="en-US" sz="3403" dirty="0">
                  <a:solidFill>
                    <a:prstClr val="black"/>
                  </a:solidFill>
                  <a:latin typeface="Calibri" panose="020F0502020204030204"/>
                </a:rPr>
                <a:t>42,866</a:t>
              </a:r>
            </a:p>
          </p:txBody>
        </p:sp>
        <p:pic>
          <p:nvPicPr>
            <p:cNvPr id="23" name="Picture 7" descr="A picture containing text&#10;&#10;Description automatically generated">
              <a:extLst>
                <a:ext uri="{FF2B5EF4-FFF2-40B4-BE49-F238E27FC236}">
                  <a16:creationId xmlns:a16="http://schemas.microsoft.com/office/drawing/2014/main" id="{A45DA596-445C-8950-3698-9DC4B823C404}"/>
                </a:ext>
              </a:extLst>
            </p:cNvPr>
            <p:cNvPicPr>
              <a:picLocks noChangeAspect="1"/>
            </p:cNvPicPr>
            <p:nvPr/>
          </p:nvPicPr>
          <p:blipFill>
            <a:blip r:embed="rId3"/>
            <a:stretch>
              <a:fillRect/>
            </a:stretch>
          </p:blipFill>
          <p:spPr>
            <a:xfrm>
              <a:off x="1909649" y="2357434"/>
              <a:ext cx="829294" cy="830997"/>
            </a:xfrm>
            <a:prstGeom prst="rect">
              <a:avLst/>
            </a:prstGeom>
          </p:spPr>
        </p:pic>
      </p:grpSp>
      <p:grpSp>
        <p:nvGrpSpPr>
          <p:cNvPr id="30" name="Group 29">
            <a:extLst>
              <a:ext uri="{FF2B5EF4-FFF2-40B4-BE49-F238E27FC236}">
                <a16:creationId xmlns:a16="http://schemas.microsoft.com/office/drawing/2014/main" id="{33B7D456-7404-A0B5-864D-B9BB1E9FF5EF}"/>
              </a:ext>
            </a:extLst>
          </p:cNvPr>
          <p:cNvGrpSpPr/>
          <p:nvPr/>
        </p:nvGrpSpPr>
        <p:grpSpPr>
          <a:xfrm>
            <a:off x="7749439" y="1633209"/>
            <a:ext cx="3523235" cy="4307318"/>
            <a:chOff x="8197753" y="1425844"/>
            <a:chExt cx="3727059" cy="4556502"/>
          </a:xfrm>
        </p:grpSpPr>
        <p:sp>
          <p:nvSpPr>
            <p:cNvPr id="27" name="Rectangle 26">
              <a:extLst>
                <a:ext uri="{FF2B5EF4-FFF2-40B4-BE49-F238E27FC236}">
                  <a16:creationId xmlns:a16="http://schemas.microsoft.com/office/drawing/2014/main" id="{0235A093-8781-4D7F-534E-C2A785811EC3}"/>
                </a:ext>
              </a:extLst>
            </p:cNvPr>
            <p:cNvSpPr/>
            <p:nvPr/>
          </p:nvSpPr>
          <p:spPr>
            <a:xfrm>
              <a:off x="8197753" y="1425844"/>
              <a:ext cx="3727059" cy="4556502"/>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ctr" defTabSz="864382"/>
              <a:endParaRPr lang="en-US" sz="1702">
                <a:solidFill>
                  <a:prstClr val="black"/>
                </a:solidFill>
                <a:latin typeface="Calibri" panose="020F0502020204030204"/>
              </a:endParaRPr>
            </a:p>
          </p:txBody>
        </p:sp>
        <p:sp>
          <p:nvSpPr>
            <p:cNvPr id="19" name="TextBox 18">
              <a:extLst>
                <a:ext uri="{FF2B5EF4-FFF2-40B4-BE49-F238E27FC236}">
                  <a16:creationId xmlns:a16="http://schemas.microsoft.com/office/drawing/2014/main" id="{6BE18A84-54EB-1868-F093-2EC7553ED396}"/>
                </a:ext>
              </a:extLst>
            </p:cNvPr>
            <p:cNvSpPr txBox="1"/>
            <p:nvPr/>
          </p:nvSpPr>
          <p:spPr>
            <a:xfrm>
              <a:off x="8271502" y="3451527"/>
              <a:ext cx="2938715" cy="836271"/>
            </a:xfrm>
            <a:prstGeom prst="rect">
              <a:avLst/>
            </a:prstGeom>
            <a:noFill/>
          </p:spPr>
          <p:txBody>
            <a:bodyPr wrap="square" rtlCol="0">
              <a:spAutoFit/>
            </a:bodyPr>
            <a:lstStyle/>
            <a:p>
              <a:pPr defTabSz="864382"/>
              <a:r>
                <a:rPr lang="en-US" sz="4537" b="1" dirty="0">
                  <a:solidFill>
                    <a:prstClr val="black"/>
                  </a:solidFill>
                  <a:latin typeface="Calibri" panose="020F0502020204030204"/>
                </a:rPr>
                <a:t>1</a:t>
              </a:r>
              <a:r>
                <a:rPr lang="en-US" sz="2269" dirty="0">
                  <a:solidFill>
                    <a:prstClr val="black"/>
                  </a:solidFill>
                  <a:latin typeface="Calibri" panose="020F0502020204030204"/>
                </a:rPr>
                <a:t> per </a:t>
              </a:r>
              <a:r>
                <a:rPr lang="en-US" sz="2647" b="1" dirty="0">
                  <a:solidFill>
                    <a:prstClr val="black"/>
                  </a:solidFill>
                  <a:latin typeface="Calibri" panose="020F0502020204030204"/>
                </a:rPr>
                <a:t>GP Surgery</a:t>
              </a:r>
              <a:endParaRPr lang="en-US" sz="2269" b="1" dirty="0">
                <a:solidFill>
                  <a:prstClr val="black"/>
                </a:solidFill>
                <a:latin typeface="Calibri" panose="020F0502020204030204"/>
              </a:endParaRPr>
            </a:p>
          </p:txBody>
        </p:sp>
        <p:sp>
          <p:nvSpPr>
            <p:cNvPr id="20" name="TextBox 19">
              <a:extLst>
                <a:ext uri="{FF2B5EF4-FFF2-40B4-BE49-F238E27FC236}">
                  <a16:creationId xmlns:a16="http://schemas.microsoft.com/office/drawing/2014/main" id="{38780CE4-D144-BDA0-5C5C-53145F4F4643}"/>
                </a:ext>
              </a:extLst>
            </p:cNvPr>
            <p:cNvSpPr txBox="1"/>
            <p:nvPr/>
          </p:nvSpPr>
          <p:spPr>
            <a:xfrm>
              <a:off x="8271502" y="4797054"/>
              <a:ext cx="3613143" cy="836271"/>
            </a:xfrm>
            <a:prstGeom prst="rect">
              <a:avLst/>
            </a:prstGeom>
            <a:noFill/>
          </p:spPr>
          <p:txBody>
            <a:bodyPr wrap="square" rtlCol="0">
              <a:spAutoFit/>
            </a:bodyPr>
            <a:lstStyle/>
            <a:p>
              <a:pPr defTabSz="864382"/>
              <a:r>
                <a:rPr lang="en-US" sz="4537" b="1" dirty="0">
                  <a:solidFill>
                    <a:prstClr val="black"/>
                  </a:solidFill>
                  <a:latin typeface="Calibri" panose="020F0502020204030204"/>
                </a:rPr>
                <a:t>1</a:t>
              </a:r>
              <a:r>
                <a:rPr lang="en-US" sz="2647" dirty="0">
                  <a:solidFill>
                    <a:prstClr val="black"/>
                  </a:solidFill>
                  <a:latin typeface="Calibri" panose="020F0502020204030204"/>
                </a:rPr>
                <a:t> </a:t>
              </a:r>
              <a:r>
                <a:rPr lang="en-US" sz="2269" dirty="0">
                  <a:solidFill>
                    <a:prstClr val="black"/>
                  </a:solidFill>
                  <a:latin typeface="Calibri" panose="020F0502020204030204"/>
                </a:rPr>
                <a:t>per </a:t>
              </a:r>
              <a:r>
                <a:rPr lang="en-US" sz="3781" b="1" dirty="0">
                  <a:solidFill>
                    <a:prstClr val="black"/>
                  </a:solidFill>
                  <a:latin typeface="Calibri" panose="020F0502020204030204"/>
                </a:rPr>
                <a:t>GP</a:t>
              </a:r>
              <a:r>
                <a:rPr lang="en-US" sz="2269" dirty="0">
                  <a:solidFill>
                    <a:prstClr val="black"/>
                  </a:solidFill>
                  <a:latin typeface="Calibri" panose="020F0502020204030204"/>
                </a:rPr>
                <a:t> every </a:t>
              </a:r>
              <a:r>
                <a:rPr lang="en-US" sz="4537" b="1" dirty="0">
                  <a:solidFill>
                    <a:prstClr val="black"/>
                  </a:solidFill>
                  <a:latin typeface="Calibri" panose="020F0502020204030204"/>
                </a:rPr>
                <a:t>5</a:t>
              </a:r>
              <a:r>
                <a:rPr lang="en-US" sz="2269" dirty="0">
                  <a:solidFill>
                    <a:prstClr val="black"/>
                  </a:solidFill>
                  <a:latin typeface="Calibri" panose="020F0502020204030204"/>
                </a:rPr>
                <a:t> years</a:t>
              </a:r>
            </a:p>
          </p:txBody>
        </p:sp>
        <p:sp>
          <p:nvSpPr>
            <p:cNvPr id="22" name="TextBox 21">
              <a:extLst>
                <a:ext uri="{FF2B5EF4-FFF2-40B4-BE49-F238E27FC236}">
                  <a16:creationId xmlns:a16="http://schemas.microsoft.com/office/drawing/2014/main" id="{96AD05F0-0F09-AEA7-4508-3E91B73D916F}"/>
                </a:ext>
              </a:extLst>
            </p:cNvPr>
            <p:cNvSpPr txBox="1"/>
            <p:nvPr/>
          </p:nvSpPr>
          <p:spPr>
            <a:xfrm>
              <a:off x="8271502" y="1661761"/>
              <a:ext cx="2580253" cy="2128831"/>
            </a:xfrm>
            <a:prstGeom prst="rect">
              <a:avLst/>
            </a:prstGeom>
            <a:noFill/>
          </p:spPr>
          <p:txBody>
            <a:bodyPr wrap="square" rtlCol="0">
              <a:spAutoFit/>
            </a:bodyPr>
            <a:lstStyle/>
            <a:p>
              <a:pPr algn="ctr" defTabSz="864382"/>
              <a:r>
                <a:rPr lang="en-US" sz="4537" b="1" dirty="0">
                  <a:solidFill>
                    <a:prstClr val="black"/>
                  </a:solidFill>
                  <a:latin typeface="Calibri" panose="020F0502020204030204"/>
                </a:rPr>
                <a:t>Myeloma</a:t>
              </a:r>
            </a:p>
            <a:p>
              <a:pPr defTabSz="864382"/>
              <a:r>
                <a:rPr lang="en-US" sz="3403" dirty="0">
                  <a:solidFill>
                    <a:prstClr val="black"/>
                  </a:solidFill>
                  <a:latin typeface="Calibri" panose="020F0502020204030204"/>
                </a:rPr>
                <a:t>5,951</a:t>
              </a:r>
            </a:p>
          </p:txBody>
        </p:sp>
        <p:pic>
          <p:nvPicPr>
            <p:cNvPr id="3074" name="Picture 2" descr="Drop Of Blood Flat icon">
              <a:extLst>
                <a:ext uri="{FF2B5EF4-FFF2-40B4-BE49-F238E27FC236}">
                  <a16:creationId xmlns:a16="http://schemas.microsoft.com/office/drawing/2014/main" id="{4F67A502-E542-7224-C0DA-A2214BFACA2F}"/>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642301" y="2378173"/>
              <a:ext cx="1025525" cy="102552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9" name="Group 28">
            <a:extLst>
              <a:ext uri="{FF2B5EF4-FFF2-40B4-BE49-F238E27FC236}">
                <a16:creationId xmlns:a16="http://schemas.microsoft.com/office/drawing/2014/main" id="{7463F182-D1B2-09B9-50DA-5CCF435941F5}"/>
              </a:ext>
            </a:extLst>
          </p:cNvPr>
          <p:cNvGrpSpPr/>
          <p:nvPr/>
        </p:nvGrpSpPr>
        <p:grpSpPr>
          <a:xfrm>
            <a:off x="3919478" y="1647859"/>
            <a:ext cx="3523235" cy="4307318"/>
            <a:chOff x="4146224" y="1441342"/>
            <a:chExt cx="3727059" cy="4556502"/>
          </a:xfrm>
        </p:grpSpPr>
        <p:sp>
          <p:nvSpPr>
            <p:cNvPr id="26" name="Rectangle 25">
              <a:extLst>
                <a:ext uri="{FF2B5EF4-FFF2-40B4-BE49-F238E27FC236}">
                  <a16:creationId xmlns:a16="http://schemas.microsoft.com/office/drawing/2014/main" id="{1DA1C1E0-FF06-FC98-AB1E-7980BE3592E2}"/>
                </a:ext>
              </a:extLst>
            </p:cNvPr>
            <p:cNvSpPr/>
            <p:nvPr/>
          </p:nvSpPr>
          <p:spPr>
            <a:xfrm>
              <a:off x="4146224" y="1441342"/>
              <a:ext cx="3727059" cy="4556502"/>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ctr" defTabSz="864382"/>
              <a:endParaRPr lang="en-US" sz="1702">
                <a:solidFill>
                  <a:prstClr val="black"/>
                </a:solidFill>
                <a:latin typeface="Calibri" panose="020F0502020204030204"/>
              </a:endParaRPr>
            </a:p>
          </p:txBody>
        </p:sp>
        <p:sp>
          <p:nvSpPr>
            <p:cNvPr id="15" name="TextBox 14">
              <a:extLst>
                <a:ext uri="{FF2B5EF4-FFF2-40B4-BE49-F238E27FC236}">
                  <a16:creationId xmlns:a16="http://schemas.microsoft.com/office/drawing/2014/main" id="{FEB5D08D-4FB9-7BFB-515E-972212C0A316}"/>
                </a:ext>
              </a:extLst>
            </p:cNvPr>
            <p:cNvSpPr txBox="1"/>
            <p:nvPr/>
          </p:nvSpPr>
          <p:spPr>
            <a:xfrm>
              <a:off x="4217827" y="3467025"/>
              <a:ext cx="2867084" cy="836271"/>
            </a:xfrm>
            <a:prstGeom prst="rect">
              <a:avLst/>
            </a:prstGeom>
            <a:noFill/>
          </p:spPr>
          <p:txBody>
            <a:bodyPr wrap="square" rtlCol="0">
              <a:spAutoFit/>
            </a:bodyPr>
            <a:lstStyle/>
            <a:p>
              <a:pPr defTabSz="864382"/>
              <a:r>
                <a:rPr lang="en-US" sz="4537" b="1" dirty="0">
                  <a:solidFill>
                    <a:prstClr val="black"/>
                  </a:solidFill>
                  <a:latin typeface="Calibri" panose="020F0502020204030204"/>
                </a:rPr>
                <a:t>2</a:t>
              </a:r>
              <a:r>
                <a:rPr lang="en-US" sz="4537" dirty="0">
                  <a:solidFill>
                    <a:prstClr val="black"/>
                  </a:solidFill>
                  <a:latin typeface="Calibri" panose="020F0502020204030204"/>
                </a:rPr>
                <a:t> </a:t>
              </a:r>
              <a:r>
                <a:rPr lang="en-US" sz="2269" dirty="0">
                  <a:solidFill>
                    <a:prstClr val="black"/>
                  </a:solidFill>
                  <a:latin typeface="Calibri" panose="020F0502020204030204"/>
                </a:rPr>
                <a:t>per </a:t>
              </a:r>
              <a:r>
                <a:rPr lang="en-US" sz="2647" b="1" dirty="0">
                  <a:solidFill>
                    <a:prstClr val="black"/>
                  </a:solidFill>
                  <a:latin typeface="Calibri" panose="020F0502020204030204"/>
                </a:rPr>
                <a:t>GP Surgery</a:t>
              </a:r>
              <a:endParaRPr lang="en-US" sz="2269" b="1" dirty="0">
                <a:solidFill>
                  <a:prstClr val="black"/>
                </a:solidFill>
                <a:latin typeface="Calibri" panose="020F0502020204030204"/>
              </a:endParaRPr>
            </a:p>
          </p:txBody>
        </p:sp>
        <p:sp>
          <p:nvSpPr>
            <p:cNvPr id="16" name="TextBox 15">
              <a:extLst>
                <a:ext uri="{FF2B5EF4-FFF2-40B4-BE49-F238E27FC236}">
                  <a16:creationId xmlns:a16="http://schemas.microsoft.com/office/drawing/2014/main" id="{FEC7A1D4-7A5F-8CB6-E6F8-7EA7CD8F20B5}"/>
                </a:ext>
              </a:extLst>
            </p:cNvPr>
            <p:cNvSpPr txBox="1"/>
            <p:nvPr/>
          </p:nvSpPr>
          <p:spPr>
            <a:xfrm>
              <a:off x="4217826" y="4812552"/>
              <a:ext cx="3655457" cy="836271"/>
            </a:xfrm>
            <a:prstGeom prst="rect">
              <a:avLst/>
            </a:prstGeom>
            <a:noFill/>
          </p:spPr>
          <p:txBody>
            <a:bodyPr wrap="square" rtlCol="0">
              <a:spAutoFit/>
            </a:bodyPr>
            <a:lstStyle/>
            <a:p>
              <a:pPr defTabSz="864382"/>
              <a:r>
                <a:rPr lang="en-US" sz="4537" b="1" dirty="0">
                  <a:solidFill>
                    <a:prstClr val="black"/>
                  </a:solidFill>
                  <a:latin typeface="Calibri" panose="020F0502020204030204"/>
                </a:rPr>
                <a:t>1</a:t>
              </a:r>
              <a:r>
                <a:rPr lang="en-US" sz="2269" dirty="0">
                  <a:solidFill>
                    <a:prstClr val="black"/>
                  </a:solidFill>
                  <a:latin typeface="Calibri" panose="020F0502020204030204"/>
                </a:rPr>
                <a:t> per </a:t>
              </a:r>
              <a:r>
                <a:rPr lang="en-US" sz="4159" b="1" dirty="0">
                  <a:solidFill>
                    <a:prstClr val="black"/>
                  </a:solidFill>
                  <a:latin typeface="Calibri" panose="020F0502020204030204"/>
                </a:rPr>
                <a:t>GP</a:t>
              </a:r>
              <a:r>
                <a:rPr lang="en-US" sz="2269" dirty="0">
                  <a:solidFill>
                    <a:prstClr val="black"/>
                  </a:solidFill>
                  <a:latin typeface="Calibri" panose="020F0502020204030204"/>
                </a:rPr>
                <a:t> every </a:t>
              </a:r>
              <a:r>
                <a:rPr lang="en-US" sz="4537" b="1" dirty="0">
                  <a:solidFill>
                    <a:prstClr val="black"/>
                  </a:solidFill>
                  <a:latin typeface="Calibri" panose="020F0502020204030204"/>
                </a:rPr>
                <a:t>3</a:t>
              </a:r>
              <a:r>
                <a:rPr lang="en-US" sz="2269" dirty="0">
                  <a:solidFill>
                    <a:prstClr val="black"/>
                  </a:solidFill>
                  <a:latin typeface="Calibri" panose="020F0502020204030204"/>
                </a:rPr>
                <a:t> years</a:t>
              </a:r>
            </a:p>
          </p:txBody>
        </p:sp>
        <p:sp>
          <p:nvSpPr>
            <p:cNvPr id="18" name="TextBox 17">
              <a:extLst>
                <a:ext uri="{FF2B5EF4-FFF2-40B4-BE49-F238E27FC236}">
                  <a16:creationId xmlns:a16="http://schemas.microsoft.com/office/drawing/2014/main" id="{31723F47-D6DC-0FBB-A072-337543B67607}"/>
                </a:ext>
              </a:extLst>
            </p:cNvPr>
            <p:cNvSpPr txBox="1"/>
            <p:nvPr/>
          </p:nvSpPr>
          <p:spPr>
            <a:xfrm>
              <a:off x="4217827" y="1664937"/>
              <a:ext cx="2867084" cy="1390235"/>
            </a:xfrm>
            <a:prstGeom prst="rect">
              <a:avLst/>
            </a:prstGeom>
            <a:noFill/>
          </p:spPr>
          <p:txBody>
            <a:bodyPr wrap="square" rtlCol="0">
              <a:spAutoFit/>
            </a:bodyPr>
            <a:lstStyle/>
            <a:p>
              <a:pPr defTabSz="864382"/>
              <a:r>
                <a:rPr lang="en-US" sz="4537" b="1" dirty="0">
                  <a:solidFill>
                    <a:prstClr val="black"/>
                  </a:solidFill>
                  <a:latin typeface="Calibri" panose="020F0502020204030204"/>
                </a:rPr>
                <a:t>Pancreatic</a:t>
              </a:r>
            </a:p>
            <a:p>
              <a:pPr defTabSz="864382"/>
              <a:r>
                <a:rPr lang="en-US" sz="3403" dirty="0">
                  <a:solidFill>
                    <a:prstClr val="black"/>
                  </a:solidFill>
                  <a:latin typeface="Calibri" panose="020F0502020204030204"/>
                </a:rPr>
                <a:t>10,452</a:t>
              </a:r>
            </a:p>
          </p:txBody>
        </p:sp>
        <p:pic>
          <p:nvPicPr>
            <p:cNvPr id="24" name="Picture 23">
              <a:extLst>
                <a:ext uri="{FF2B5EF4-FFF2-40B4-BE49-F238E27FC236}">
                  <a16:creationId xmlns:a16="http://schemas.microsoft.com/office/drawing/2014/main" id="{B1607B64-3B53-3C0F-2A1E-2770162C5561}"/>
                </a:ext>
              </a:extLst>
            </p:cNvPr>
            <p:cNvPicPr>
              <a:picLocks noChangeAspect="1"/>
            </p:cNvPicPr>
            <p:nvPr/>
          </p:nvPicPr>
          <p:blipFill>
            <a:blip r:embed="rId5"/>
            <a:stretch>
              <a:fillRect/>
            </a:stretch>
          </p:blipFill>
          <p:spPr>
            <a:xfrm>
              <a:off x="5952796" y="2322509"/>
              <a:ext cx="954088" cy="954088"/>
            </a:xfrm>
            <a:prstGeom prst="rect">
              <a:avLst/>
            </a:prstGeom>
          </p:spPr>
        </p:pic>
      </p:grpSp>
      <p:sp>
        <p:nvSpPr>
          <p:cNvPr id="31" name="TextBox 30">
            <a:extLst>
              <a:ext uri="{FF2B5EF4-FFF2-40B4-BE49-F238E27FC236}">
                <a16:creationId xmlns:a16="http://schemas.microsoft.com/office/drawing/2014/main" id="{C5F6B345-E941-D314-FB97-04BDFCAC5FB6}"/>
              </a:ext>
            </a:extLst>
          </p:cNvPr>
          <p:cNvSpPr txBox="1"/>
          <p:nvPr/>
        </p:nvSpPr>
        <p:spPr>
          <a:xfrm>
            <a:off x="85076" y="6151140"/>
            <a:ext cx="3597391" cy="266868"/>
          </a:xfrm>
          <a:prstGeom prst="rect">
            <a:avLst/>
          </a:prstGeom>
          <a:noFill/>
        </p:spPr>
        <p:txBody>
          <a:bodyPr wrap="square" rtlCol="0">
            <a:spAutoFit/>
          </a:bodyPr>
          <a:lstStyle/>
          <a:p>
            <a:pPr defTabSz="864382"/>
            <a:r>
              <a:rPr lang="en-US" sz="1134" dirty="0">
                <a:solidFill>
                  <a:prstClr val="black"/>
                </a:solidFill>
                <a:latin typeface="Calibri" panose="020F0502020204030204"/>
                <a:hlinkClick r:id="rId6"/>
              </a:rPr>
              <a:t>https://www.cancerresearchuk.org</a:t>
            </a:r>
            <a:r>
              <a:rPr lang="en-US" sz="1134" dirty="0">
                <a:solidFill>
                  <a:prstClr val="black"/>
                </a:solidFill>
                <a:latin typeface="Calibri" panose="020F0502020204030204"/>
              </a:rPr>
              <a:t> </a:t>
            </a:r>
            <a:r>
              <a:rPr lang="en-US" sz="1134" dirty="0">
                <a:solidFill>
                  <a:prstClr val="black"/>
                </a:solidFill>
                <a:latin typeface="Calibri" panose="020F0502020204030204"/>
                <a:hlinkClick r:id="rId7"/>
              </a:rPr>
              <a:t>https://digital.nhs.uk/</a:t>
            </a:r>
            <a:r>
              <a:rPr lang="en-US" sz="1134" dirty="0">
                <a:solidFill>
                  <a:prstClr val="black"/>
                </a:solidFill>
                <a:latin typeface="Calibri" panose="020F0502020204030204"/>
              </a:rPr>
              <a:t> </a:t>
            </a:r>
          </a:p>
        </p:txBody>
      </p:sp>
      <p:sp>
        <p:nvSpPr>
          <p:cNvPr id="33" name="TextBox 32">
            <a:extLst>
              <a:ext uri="{FF2B5EF4-FFF2-40B4-BE49-F238E27FC236}">
                <a16:creationId xmlns:a16="http://schemas.microsoft.com/office/drawing/2014/main" id="{B69B17DF-F4FC-43A5-2FAD-11F77EE98AC4}"/>
              </a:ext>
            </a:extLst>
          </p:cNvPr>
          <p:cNvSpPr txBox="1"/>
          <p:nvPr/>
        </p:nvSpPr>
        <p:spPr>
          <a:xfrm>
            <a:off x="52635" y="5968490"/>
            <a:ext cx="1635384" cy="266868"/>
          </a:xfrm>
          <a:prstGeom prst="rect">
            <a:avLst/>
          </a:prstGeom>
          <a:noFill/>
        </p:spPr>
        <p:txBody>
          <a:bodyPr wrap="none" rtlCol="0">
            <a:spAutoFit/>
          </a:bodyPr>
          <a:lstStyle/>
          <a:p>
            <a:pPr defTabSz="864382"/>
            <a:r>
              <a:rPr lang="en-US" sz="1134" dirty="0">
                <a:solidFill>
                  <a:srgbClr val="092557"/>
                </a:solidFill>
                <a:latin typeface="Calibri" panose="020F0502020204030204"/>
              </a:rPr>
              <a:t>GP, general practitioner.</a:t>
            </a:r>
          </a:p>
        </p:txBody>
      </p:sp>
      <p:sp>
        <p:nvSpPr>
          <p:cNvPr id="2" name="TextBox 1">
            <a:extLst>
              <a:ext uri="{FF2B5EF4-FFF2-40B4-BE49-F238E27FC236}">
                <a16:creationId xmlns:a16="http://schemas.microsoft.com/office/drawing/2014/main" id="{77BF6CAE-297D-CF47-7C26-341F51BCBF69}"/>
              </a:ext>
            </a:extLst>
          </p:cNvPr>
          <p:cNvSpPr txBox="1"/>
          <p:nvPr/>
        </p:nvSpPr>
        <p:spPr>
          <a:xfrm>
            <a:off x="159231" y="924233"/>
            <a:ext cx="5995252" cy="557845"/>
          </a:xfrm>
          <a:prstGeom prst="rect">
            <a:avLst/>
          </a:prstGeom>
          <a:noFill/>
        </p:spPr>
        <p:txBody>
          <a:bodyPr wrap="square" rtlCol="0">
            <a:spAutoFit/>
          </a:bodyPr>
          <a:lstStyle/>
          <a:p>
            <a:pPr defTabSz="864382"/>
            <a:r>
              <a:rPr lang="en-US" sz="3025" b="1" dirty="0">
                <a:solidFill>
                  <a:prstClr val="black"/>
                </a:solidFill>
                <a:latin typeface="Calibri" panose="020F0502020204030204"/>
              </a:rPr>
              <a:t>55 cancer diagnoses </a:t>
            </a:r>
            <a:r>
              <a:rPr lang="en-US" sz="3025" dirty="0">
                <a:solidFill>
                  <a:prstClr val="black"/>
                </a:solidFill>
                <a:latin typeface="Calibri" panose="020F0502020204030204"/>
              </a:rPr>
              <a:t>per</a:t>
            </a:r>
            <a:r>
              <a:rPr lang="en-US" sz="3025" b="1" dirty="0">
                <a:solidFill>
                  <a:prstClr val="black"/>
                </a:solidFill>
                <a:latin typeface="Calibri" panose="020F0502020204030204"/>
              </a:rPr>
              <a:t> GP surgery</a:t>
            </a:r>
          </a:p>
        </p:txBody>
      </p:sp>
      <p:sp>
        <p:nvSpPr>
          <p:cNvPr id="3" name="TextBox 2">
            <a:extLst>
              <a:ext uri="{FF2B5EF4-FFF2-40B4-BE49-F238E27FC236}">
                <a16:creationId xmlns:a16="http://schemas.microsoft.com/office/drawing/2014/main" id="{B603A750-B65A-4EB1-4AFC-5594F5A5329E}"/>
              </a:ext>
            </a:extLst>
          </p:cNvPr>
          <p:cNvSpPr txBox="1"/>
          <p:nvPr/>
        </p:nvSpPr>
        <p:spPr>
          <a:xfrm>
            <a:off x="6813539" y="936348"/>
            <a:ext cx="4602897" cy="557845"/>
          </a:xfrm>
          <a:prstGeom prst="rect">
            <a:avLst/>
          </a:prstGeom>
          <a:noFill/>
        </p:spPr>
        <p:txBody>
          <a:bodyPr wrap="square" rtlCol="0">
            <a:spAutoFit/>
          </a:bodyPr>
          <a:lstStyle/>
          <a:p>
            <a:pPr defTabSz="864382"/>
            <a:r>
              <a:rPr lang="en-US" sz="3025" b="1" dirty="0">
                <a:solidFill>
                  <a:prstClr val="black"/>
                </a:solidFill>
                <a:latin typeface="Calibri" panose="020F0502020204030204"/>
              </a:rPr>
              <a:t>10 cancer diagnoses </a:t>
            </a:r>
            <a:r>
              <a:rPr lang="en-US" sz="3025" dirty="0">
                <a:solidFill>
                  <a:prstClr val="black"/>
                </a:solidFill>
                <a:latin typeface="Calibri" panose="020F0502020204030204"/>
              </a:rPr>
              <a:t>per </a:t>
            </a:r>
            <a:r>
              <a:rPr lang="en-US" sz="3025" b="1" dirty="0">
                <a:solidFill>
                  <a:prstClr val="black"/>
                </a:solidFill>
                <a:latin typeface="Calibri" panose="020F0502020204030204"/>
              </a:rPr>
              <a:t>GP</a:t>
            </a:r>
          </a:p>
        </p:txBody>
      </p:sp>
      <p:sp>
        <p:nvSpPr>
          <p:cNvPr id="4" name="TextBox 3">
            <a:extLst>
              <a:ext uri="{FF2B5EF4-FFF2-40B4-BE49-F238E27FC236}">
                <a16:creationId xmlns:a16="http://schemas.microsoft.com/office/drawing/2014/main" id="{341806C1-58D4-BFD3-1BCE-0CC94D47FCB6}"/>
              </a:ext>
            </a:extLst>
          </p:cNvPr>
          <p:cNvSpPr txBox="1"/>
          <p:nvPr/>
        </p:nvSpPr>
        <p:spPr>
          <a:xfrm>
            <a:off x="5099924" y="5926902"/>
            <a:ext cx="6425327" cy="557845"/>
          </a:xfrm>
          <a:prstGeom prst="rect">
            <a:avLst/>
          </a:prstGeom>
          <a:noFill/>
        </p:spPr>
        <p:txBody>
          <a:bodyPr wrap="square" rtlCol="0">
            <a:spAutoFit/>
          </a:bodyPr>
          <a:lstStyle/>
          <a:p>
            <a:pPr defTabSz="864382"/>
            <a:r>
              <a:rPr lang="en-US" sz="3025" b="1" dirty="0">
                <a:solidFill>
                  <a:prstClr val="black"/>
                </a:solidFill>
                <a:latin typeface="Calibri" panose="020F0502020204030204"/>
              </a:rPr>
              <a:t>161 million GP appointments </a:t>
            </a:r>
            <a:r>
              <a:rPr lang="en-US" sz="3025" dirty="0">
                <a:solidFill>
                  <a:prstClr val="black"/>
                </a:solidFill>
                <a:latin typeface="Calibri" panose="020F0502020204030204"/>
              </a:rPr>
              <a:t>last year</a:t>
            </a:r>
          </a:p>
        </p:txBody>
      </p:sp>
    </p:spTree>
    <p:extLst>
      <p:ext uri="{BB962C8B-B14F-4D97-AF65-F5344CB8AC3E}">
        <p14:creationId xmlns:p14="http://schemas.microsoft.com/office/powerpoint/2010/main" val="352843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9" presetClass="emph" presetSubtype="0" grpId="1" nodeType="withEffect">
                                  <p:stCondLst>
                                    <p:cond delay="0"/>
                                  </p:stCondLst>
                                  <p:childTnLst>
                                    <p:set>
                                      <p:cBhvr>
                                        <p:cTn id="12" dur="indefinite"/>
                                        <p:tgtEl>
                                          <p:spTgt spid="2"/>
                                        </p:tgtEl>
                                        <p:attrNameLst>
                                          <p:attrName>style.opacity</p:attrName>
                                        </p:attrNameLst>
                                      </p:cBhvr>
                                      <p:to>
                                        <p:strVal val="0.25"/>
                                      </p:to>
                                    </p:set>
                                    <p:animEffect filter="image" prLst="opacity: 0.25">
                                      <p:cBhvr rctx="IE">
                                        <p:cTn id="13" dur="indefinite"/>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par>
                                <p:cTn id="18" presetID="9" presetClass="emph" presetSubtype="0" grpId="1" nodeType="withEffect">
                                  <p:stCondLst>
                                    <p:cond delay="0"/>
                                  </p:stCondLst>
                                  <p:childTnLst>
                                    <p:set>
                                      <p:cBhvr>
                                        <p:cTn id="19" dur="indefinite"/>
                                        <p:tgtEl>
                                          <p:spTgt spid="3"/>
                                        </p:tgtEl>
                                        <p:attrNameLst>
                                          <p:attrName>style.opacity</p:attrName>
                                        </p:attrNameLst>
                                      </p:cBhvr>
                                      <p:to>
                                        <p:strVal val="0.25"/>
                                      </p:to>
                                    </p:set>
                                    <p:animEffect filter="image" prLst="opacity: 0.25">
                                      <p:cBhvr rctx="IE">
                                        <p:cTn id="20" dur="indefinite"/>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par>
                                <p:cTn id="25" presetID="9" presetClass="emph" presetSubtype="0" nodeType="withEffect">
                                  <p:stCondLst>
                                    <p:cond delay="0"/>
                                  </p:stCondLst>
                                  <p:childTnLst>
                                    <p:set>
                                      <p:cBhvr>
                                        <p:cTn id="26" dur="indefinite"/>
                                        <p:tgtEl>
                                          <p:spTgt spid="28"/>
                                        </p:tgtEl>
                                        <p:attrNameLst>
                                          <p:attrName>style.opacity</p:attrName>
                                        </p:attrNameLst>
                                      </p:cBhvr>
                                      <p:to>
                                        <p:strVal val="0.25"/>
                                      </p:to>
                                    </p:set>
                                    <p:animEffect filter="image" prLst="opacity: 0.25">
                                      <p:cBhvr rctx="IE">
                                        <p:cTn id="27" dur="indefinite"/>
                                        <p:tgtEl>
                                          <p:spTgt spid="28"/>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childTnLst>
                                </p:cTn>
                              </p:par>
                              <p:par>
                                <p:cTn id="32" presetID="9" presetClass="emph" presetSubtype="0" nodeType="withEffect">
                                  <p:stCondLst>
                                    <p:cond delay="0"/>
                                  </p:stCondLst>
                                  <p:childTnLst>
                                    <p:set>
                                      <p:cBhvr>
                                        <p:cTn id="33" dur="indefinite"/>
                                        <p:tgtEl>
                                          <p:spTgt spid="29"/>
                                        </p:tgtEl>
                                        <p:attrNameLst>
                                          <p:attrName>style.opacity</p:attrName>
                                        </p:attrNameLst>
                                      </p:cBhvr>
                                      <p:to>
                                        <p:strVal val="0.25"/>
                                      </p:to>
                                    </p:set>
                                    <p:animEffect filter="image" prLst="opacity: 0.25">
                                      <p:cBhvr rctx="IE">
                                        <p:cTn id="34" dur="indefinite"/>
                                        <p:tgtEl>
                                          <p:spTgt spid="29"/>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par>
                                <p:cTn id="39" presetID="9" presetClass="emph" presetSubtype="0" nodeType="withEffect">
                                  <p:stCondLst>
                                    <p:cond delay="0"/>
                                  </p:stCondLst>
                                  <p:childTnLst>
                                    <p:set>
                                      <p:cBhvr>
                                        <p:cTn id="40" dur="indefinite"/>
                                        <p:tgtEl>
                                          <p:spTgt spid="30"/>
                                        </p:tgtEl>
                                        <p:attrNameLst>
                                          <p:attrName>style.opacity</p:attrName>
                                        </p:attrNameLst>
                                      </p:cBhvr>
                                      <p:to>
                                        <p:strVal val="0.25"/>
                                      </p:to>
                                    </p:set>
                                    <p:animEffect filter="image" prLst="opacity: 0.25">
                                      <p:cBhvr rctx="IE">
                                        <p:cTn id="41" dur="indefinite"/>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P spid="3" grpId="1"/>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99"/>
            <a:ext cx="11522369" cy="64829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pic>
        <p:nvPicPr>
          <p:cNvPr id="4" name="Picture 3" descr="A diagram of cancer&#10;&#10;Description automatically generated">
            <a:extLst>
              <a:ext uri="{FF2B5EF4-FFF2-40B4-BE49-F238E27FC236}">
                <a16:creationId xmlns:a16="http://schemas.microsoft.com/office/drawing/2014/main" id="{6AF068D4-36E9-B3D9-D2BF-F1B71A1D64C9}"/>
              </a:ext>
            </a:extLst>
          </p:cNvPr>
          <p:cNvPicPr>
            <a:picLocks noChangeAspect="1"/>
          </p:cNvPicPr>
          <p:nvPr/>
        </p:nvPicPr>
        <p:blipFill rotWithShape="1">
          <a:blip r:embed="rId3">
            <a:extLst>
              <a:ext uri="{28A0092B-C50C-407E-A947-70E740481C1C}">
                <a14:useLocalDpi xmlns:a14="http://schemas.microsoft.com/office/drawing/2010/main"/>
              </a:ext>
            </a:extLst>
          </a:blip>
          <a:srcRect r="-1" b="-1"/>
          <a:stretch/>
        </p:blipFill>
        <p:spPr>
          <a:xfrm>
            <a:off x="-2880" y="-10791"/>
            <a:ext cx="9140833" cy="6482944"/>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44744" y="199"/>
            <a:ext cx="6680503" cy="6482953"/>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dirty="0">
              <a:solidFill>
                <a:prstClr val="white"/>
              </a:solidFill>
              <a:latin typeface="Calibri" panose="020F0502020204030204"/>
            </a:endParaRPr>
          </a:p>
        </p:txBody>
      </p:sp>
      <p:sp>
        <p:nvSpPr>
          <p:cNvPr id="2" name="Title 1">
            <a:extLst>
              <a:ext uri="{FF2B5EF4-FFF2-40B4-BE49-F238E27FC236}">
                <a16:creationId xmlns:a16="http://schemas.microsoft.com/office/drawing/2014/main" id="{0DD02667-264F-72FD-73E5-895663A121CA}"/>
              </a:ext>
            </a:extLst>
          </p:cNvPr>
          <p:cNvSpPr>
            <a:spLocks noGrp="1"/>
          </p:cNvSpPr>
          <p:nvPr>
            <p:ph type="title"/>
          </p:nvPr>
        </p:nvSpPr>
        <p:spPr>
          <a:xfrm>
            <a:off x="7562188" y="792560"/>
            <a:ext cx="3826730" cy="2222385"/>
          </a:xfrm>
        </p:spPr>
        <p:txBody>
          <a:bodyPr>
            <a:normAutofit/>
          </a:bodyPr>
          <a:lstStyle/>
          <a:p>
            <a:pPr algn="r"/>
            <a:r>
              <a:rPr lang="en-US" sz="3781" b="1" dirty="0">
                <a:solidFill>
                  <a:srgbClr val="002557"/>
                </a:solidFill>
                <a:latin typeface="Arial" panose="020B0604020202020204" pitchFamily="34" charset="0"/>
                <a:cs typeface="Arial" panose="020B0604020202020204" pitchFamily="34" charset="0"/>
              </a:rPr>
              <a:t>Patients attend with symptoms </a:t>
            </a:r>
            <a:r>
              <a:rPr lang="en-US" sz="3403" dirty="0">
                <a:solidFill>
                  <a:srgbClr val="002557"/>
                </a:solidFill>
                <a:latin typeface="Arial" panose="020B0604020202020204" pitchFamily="34" charset="0"/>
                <a:cs typeface="Arial" panose="020B0604020202020204" pitchFamily="34" charset="0"/>
              </a:rPr>
              <a:t>not cancers</a:t>
            </a:r>
            <a:endParaRPr lang="en-US" sz="3781" dirty="0">
              <a:solidFill>
                <a:srgbClr val="002557"/>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DA2CA3-0F52-CB61-39A7-71EA91F7AF7C}"/>
              </a:ext>
            </a:extLst>
          </p:cNvPr>
          <p:cNvSpPr>
            <a:spLocks noGrp="1"/>
          </p:cNvSpPr>
          <p:nvPr>
            <p:ph idx="1"/>
          </p:nvPr>
        </p:nvSpPr>
        <p:spPr>
          <a:xfrm>
            <a:off x="7735645" y="2836490"/>
            <a:ext cx="3826730" cy="2963954"/>
          </a:xfrm>
        </p:spPr>
        <p:txBody>
          <a:bodyPr>
            <a:normAutofit/>
          </a:bodyPr>
          <a:lstStyle/>
          <a:p>
            <a:r>
              <a:rPr lang="en-US" sz="2269" dirty="0">
                <a:solidFill>
                  <a:srgbClr val="002060"/>
                </a:solidFill>
              </a:rPr>
              <a:t>2015 NICE Guidelines </a:t>
            </a:r>
            <a:br>
              <a:rPr lang="en-US" sz="2269" dirty="0">
                <a:solidFill>
                  <a:srgbClr val="002060"/>
                </a:solidFill>
              </a:rPr>
            </a:br>
            <a:r>
              <a:rPr lang="en-US" sz="2269" dirty="0">
                <a:solidFill>
                  <a:srgbClr val="002060"/>
                </a:solidFill>
              </a:rPr>
              <a:t>for Suspected Cancer</a:t>
            </a:r>
          </a:p>
          <a:p>
            <a:r>
              <a:rPr lang="en-US" sz="2269" dirty="0">
                <a:solidFill>
                  <a:srgbClr val="002060"/>
                </a:solidFill>
              </a:rPr>
              <a:t>Primary care data</a:t>
            </a:r>
          </a:p>
          <a:p>
            <a:r>
              <a:rPr lang="en-US" sz="2269" dirty="0">
                <a:solidFill>
                  <a:srgbClr val="002060"/>
                </a:solidFill>
              </a:rPr>
              <a:t>3% cancer risk referral threshold</a:t>
            </a:r>
          </a:p>
          <a:p>
            <a:r>
              <a:rPr lang="en-US" sz="2269" dirty="0">
                <a:solidFill>
                  <a:srgbClr val="002060"/>
                </a:solidFill>
              </a:rPr>
              <a:t>Combinations of age, some risk factors, symptoms, signs, and some test results.</a:t>
            </a:r>
          </a:p>
          <a:p>
            <a:pPr marL="0" indent="0">
              <a:buNone/>
            </a:pPr>
            <a:endParaRPr lang="en-US" sz="1891" dirty="0"/>
          </a:p>
        </p:txBody>
      </p:sp>
      <p:pic>
        <p:nvPicPr>
          <p:cNvPr id="8" name="Picture 7">
            <a:extLst>
              <a:ext uri="{FF2B5EF4-FFF2-40B4-BE49-F238E27FC236}">
                <a16:creationId xmlns:a16="http://schemas.microsoft.com/office/drawing/2014/main" id="{30A5840C-75BF-9061-88FD-55BD97EFDA4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387453" y="97743"/>
            <a:ext cx="3001464" cy="694816"/>
          </a:xfrm>
          <a:prstGeom prst="rect">
            <a:avLst/>
          </a:prstGeom>
        </p:spPr>
      </p:pic>
      <p:sp>
        <p:nvSpPr>
          <p:cNvPr id="5" name="TextBox 4">
            <a:extLst>
              <a:ext uri="{FF2B5EF4-FFF2-40B4-BE49-F238E27FC236}">
                <a16:creationId xmlns:a16="http://schemas.microsoft.com/office/drawing/2014/main" id="{52BA4F8B-7196-B3E5-4EB0-D0900ACA66F2}"/>
              </a:ext>
            </a:extLst>
          </p:cNvPr>
          <p:cNvSpPr txBox="1"/>
          <p:nvPr/>
        </p:nvSpPr>
        <p:spPr>
          <a:xfrm>
            <a:off x="8206630" y="6170509"/>
            <a:ext cx="3288233" cy="266868"/>
          </a:xfrm>
          <a:prstGeom prst="rect">
            <a:avLst/>
          </a:prstGeom>
          <a:noFill/>
        </p:spPr>
        <p:txBody>
          <a:bodyPr wrap="square" rtlCol="0">
            <a:spAutoFit/>
          </a:bodyPr>
          <a:lstStyle/>
          <a:p>
            <a:pPr defTabSz="864382"/>
            <a:r>
              <a:rPr lang="en-US" sz="1134" b="1" dirty="0">
                <a:solidFill>
                  <a:prstClr val="black"/>
                </a:solidFill>
                <a:latin typeface="Calibri" panose="020F0502020204030204"/>
              </a:rPr>
              <a:t>Hamilton</a:t>
            </a:r>
            <a:r>
              <a:rPr lang="en-US" sz="1134" dirty="0">
                <a:solidFill>
                  <a:prstClr val="black"/>
                </a:solidFill>
                <a:latin typeface="Calibri" panose="020F0502020204030204"/>
              </a:rPr>
              <a:t> (2015) </a:t>
            </a:r>
            <a:r>
              <a:rPr lang="en-GB" sz="1134" dirty="0">
                <a:solidFill>
                  <a:srgbClr val="2A6EBB"/>
                </a:solidFill>
                <a:latin typeface="interfaceregular"/>
                <a:hlinkClick r:id="rId5"/>
              </a:rPr>
              <a:t>https://doi.org/10.1136/bmj.h3044</a:t>
            </a:r>
            <a:r>
              <a:rPr lang="en-US" sz="1134" dirty="0">
                <a:solidFill>
                  <a:prstClr val="black"/>
                </a:solidFill>
                <a:latin typeface="Calibri" panose="020F0502020204030204"/>
              </a:rPr>
              <a:t> </a:t>
            </a:r>
          </a:p>
        </p:txBody>
      </p:sp>
    </p:spTree>
    <p:extLst>
      <p:ext uri="{BB962C8B-B14F-4D97-AF65-F5344CB8AC3E}">
        <p14:creationId xmlns:p14="http://schemas.microsoft.com/office/powerpoint/2010/main" val="2718889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D7B19E98-E4C3-6D4E-4EB1-3540AE5F3785}"/>
              </a:ext>
            </a:extLst>
          </p:cNvPr>
          <p:cNvSpPr txBox="1"/>
          <p:nvPr/>
        </p:nvSpPr>
        <p:spPr>
          <a:xfrm>
            <a:off x="85076" y="6151140"/>
            <a:ext cx="3125891" cy="266868"/>
          </a:xfrm>
          <a:prstGeom prst="rect">
            <a:avLst/>
          </a:prstGeom>
          <a:noFill/>
        </p:spPr>
        <p:txBody>
          <a:bodyPr wrap="square" rtlCol="0">
            <a:spAutoFit/>
          </a:bodyPr>
          <a:lstStyle/>
          <a:p>
            <a:pPr defTabSz="864382"/>
            <a:r>
              <a:rPr lang="en-US" sz="1134" dirty="0">
                <a:solidFill>
                  <a:prstClr val="black"/>
                </a:solidFill>
                <a:latin typeface="Calibri" panose="020F0502020204030204"/>
              </a:rPr>
              <a:t>National Disease Registrations Service (2023).</a:t>
            </a:r>
          </a:p>
        </p:txBody>
      </p:sp>
      <p:sp>
        <p:nvSpPr>
          <p:cNvPr id="2" name="Title 1">
            <a:extLst>
              <a:ext uri="{FF2B5EF4-FFF2-40B4-BE49-F238E27FC236}">
                <a16:creationId xmlns:a16="http://schemas.microsoft.com/office/drawing/2014/main" id="{12361046-3959-893A-D5E3-766F4BEE463B}"/>
              </a:ext>
            </a:extLst>
          </p:cNvPr>
          <p:cNvSpPr>
            <a:spLocks noGrp="1"/>
          </p:cNvSpPr>
          <p:nvPr>
            <p:ph type="title"/>
          </p:nvPr>
        </p:nvSpPr>
        <p:spPr>
          <a:xfrm>
            <a:off x="113405" y="331590"/>
            <a:ext cx="7696469" cy="628999"/>
          </a:xfrm>
        </p:spPr>
        <p:txBody>
          <a:bodyPr>
            <a:noAutofit/>
          </a:bodyPr>
          <a:lstStyle/>
          <a:p>
            <a:r>
              <a:rPr lang="en-US" sz="3403" b="1" dirty="0">
                <a:solidFill>
                  <a:srgbClr val="002557"/>
                </a:solidFill>
                <a:latin typeface="Arial" panose="020B0604020202020204" pitchFamily="34" charset="0"/>
                <a:cs typeface="Arial" panose="020B0604020202020204" pitchFamily="34" charset="0"/>
              </a:rPr>
              <a:t>10% increase each year </a:t>
            </a:r>
            <a:br>
              <a:rPr lang="en-US" sz="3403" b="1" dirty="0">
                <a:solidFill>
                  <a:srgbClr val="002557"/>
                </a:solidFill>
                <a:latin typeface="Arial" panose="020B0604020202020204" pitchFamily="34" charset="0"/>
                <a:cs typeface="Arial" panose="020B0604020202020204" pitchFamily="34" charset="0"/>
              </a:rPr>
            </a:br>
            <a:r>
              <a:rPr lang="en-US" sz="3403" dirty="0">
                <a:solidFill>
                  <a:srgbClr val="002557"/>
                </a:solidFill>
                <a:latin typeface="Arial" panose="020B0604020202020204" pitchFamily="34" charset="0"/>
                <a:cs typeface="Arial" panose="020B0604020202020204" pitchFamily="34" charset="0"/>
              </a:rPr>
              <a:t>in urgent GP cancer referrals</a:t>
            </a:r>
          </a:p>
        </p:txBody>
      </p:sp>
      <p:sp>
        <p:nvSpPr>
          <p:cNvPr id="3" name="Content Placeholder 2">
            <a:extLst>
              <a:ext uri="{FF2B5EF4-FFF2-40B4-BE49-F238E27FC236}">
                <a16:creationId xmlns:a16="http://schemas.microsoft.com/office/drawing/2014/main" id="{90ED4616-41B8-A963-E46E-203F4123B864}"/>
              </a:ext>
            </a:extLst>
          </p:cNvPr>
          <p:cNvSpPr txBox="1">
            <a:spLocks/>
          </p:cNvSpPr>
          <p:nvPr/>
        </p:nvSpPr>
        <p:spPr>
          <a:xfrm>
            <a:off x="4267414" y="5361677"/>
            <a:ext cx="7172760" cy="789463"/>
          </a:xfrm>
          <a:prstGeom prst="rect">
            <a:avLst/>
          </a:prstGeom>
        </p:spPr>
        <p:txBody>
          <a:bodyPr vert="horz" lIns="86439" tIns="43220" rIns="86439" bIns="432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16096" indent="-216096" defTabSz="864382">
              <a:spcBef>
                <a:spcPts val="945"/>
              </a:spcBef>
            </a:pPr>
            <a:r>
              <a:rPr lang="en-US" sz="2269" dirty="0">
                <a:solidFill>
                  <a:srgbClr val="002060"/>
                </a:solidFill>
                <a:latin typeface="Calibri" panose="020F0502020204030204"/>
              </a:rPr>
              <a:t>Proportion of patients diagnosed with cancer decreasing</a:t>
            </a:r>
          </a:p>
          <a:p>
            <a:pPr marL="216096" indent="-216096" defTabSz="864382">
              <a:spcBef>
                <a:spcPts val="945"/>
              </a:spcBef>
            </a:pPr>
            <a:r>
              <a:rPr lang="en-US" sz="2269" dirty="0">
                <a:solidFill>
                  <a:srgbClr val="002060"/>
                </a:solidFill>
                <a:latin typeface="Calibri" panose="020F0502020204030204"/>
              </a:rPr>
              <a:t>Proportion of all cancers detected increasing</a:t>
            </a:r>
          </a:p>
          <a:p>
            <a:pPr marL="0" indent="0" defTabSz="864382">
              <a:spcBef>
                <a:spcPts val="945"/>
              </a:spcBef>
              <a:buNone/>
            </a:pPr>
            <a:endParaRPr lang="en-US" sz="1891" dirty="0">
              <a:solidFill>
                <a:prstClr val="black"/>
              </a:solidFill>
              <a:latin typeface="Calibri" panose="020F0502020204030204"/>
            </a:endParaRPr>
          </a:p>
        </p:txBody>
      </p:sp>
      <p:sp>
        <p:nvSpPr>
          <p:cNvPr id="5" name="Content Placeholder 4">
            <a:extLst>
              <a:ext uri="{FF2B5EF4-FFF2-40B4-BE49-F238E27FC236}">
                <a16:creationId xmlns:a16="http://schemas.microsoft.com/office/drawing/2014/main" id="{DDB1BCF1-5B31-D036-C48C-EA3A9CEB90BE}"/>
              </a:ext>
            </a:extLst>
          </p:cNvPr>
          <p:cNvSpPr>
            <a:spLocks noGrp="1"/>
          </p:cNvSpPr>
          <p:nvPr>
            <p:ph idx="1"/>
          </p:nvPr>
        </p:nvSpPr>
        <p:spPr/>
        <p:txBody>
          <a:bodyPr/>
          <a:lstStyle/>
          <a:p>
            <a:endParaRPr lang="en-US" dirty="0"/>
          </a:p>
          <a:p>
            <a:endParaRPr lang="en-US" dirty="0"/>
          </a:p>
        </p:txBody>
      </p:sp>
      <p:pic>
        <p:nvPicPr>
          <p:cNvPr id="6" name="Content Placeholder 4">
            <a:extLst>
              <a:ext uri="{FF2B5EF4-FFF2-40B4-BE49-F238E27FC236}">
                <a16:creationId xmlns:a16="http://schemas.microsoft.com/office/drawing/2014/main" id="{BB0185C0-2456-7218-FCBD-AF2C14A22F09}"/>
              </a:ext>
            </a:extLst>
          </p:cNvPr>
          <p:cNvPicPr>
            <a:picLocks noChangeAspect="1"/>
          </p:cNvPicPr>
          <p:nvPr/>
        </p:nvPicPr>
        <p:blipFill rotWithShape="1">
          <a:blip r:embed="rId3">
            <a:extLst>
              <a:ext uri="{28A0092B-C50C-407E-A947-70E740481C1C}">
                <a14:useLocalDpi xmlns:a14="http://schemas.microsoft.com/office/drawing/2010/main"/>
              </a:ext>
            </a:extLst>
          </a:blip>
          <a:srcRect b="49637"/>
          <a:stretch/>
        </p:blipFill>
        <p:spPr>
          <a:xfrm>
            <a:off x="87185" y="1272370"/>
            <a:ext cx="11246003" cy="3679576"/>
          </a:xfrm>
          <a:prstGeom prst="rect">
            <a:avLst/>
          </a:prstGeom>
        </p:spPr>
      </p:pic>
    </p:spTree>
    <p:extLst>
      <p:ext uri="{BB962C8B-B14F-4D97-AF65-F5344CB8AC3E}">
        <p14:creationId xmlns:p14="http://schemas.microsoft.com/office/powerpoint/2010/main" val="625959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F528423-28D5-AF7D-5603-9139839A2648}"/>
              </a:ext>
            </a:extLst>
          </p:cNvPr>
          <p:cNvSpPr txBox="1"/>
          <p:nvPr/>
        </p:nvSpPr>
        <p:spPr>
          <a:xfrm>
            <a:off x="0" y="6217184"/>
            <a:ext cx="3125891" cy="261819"/>
          </a:xfrm>
          <a:prstGeom prst="rect">
            <a:avLst/>
          </a:prstGeom>
          <a:noFill/>
        </p:spPr>
        <p:txBody>
          <a:bodyPr wrap="square" lIns="86439" tIns="43220" rIns="86439" bIns="43220" rtlCol="0" anchor="t">
            <a:spAutoFit/>
          </a:bodyPr>
          <a:lstStyle/>
          <a:p>
            <a:pPr defTabSz="864382"/>
            <a:r>
              <a:rPr lang="en-US" sz="1134" b="1" dirty="0">
                <a:solidFill>
                  <a:prstClr val="black"/>
                </a:solidFill>
                <a:latin typeface="Calibri" panose="020F0502020204030204"/>
              </a:rPr>
              <a:t>Roberts  </a:t>
            </a:r>
            <a:r>
              <a:rPr lang="en-US" sz="1134" dirty="0">
                <a:solidFill>
                  <a:prstClr val="black"/>
                </a:solidFill>
                <a:latin typeface="Calibri" panose="020F0502020204030204"/>
              </a:rPr>
              <a:t>(under submission) </a:t>
            </a:r>
            <a:r>
              <a:rPr lang="en-US" sz="1134" b="1" dirty="0">
                <a:solidFill>
                  <a:prstClr val="black"/>
                </a:solidFill>
                <a:latin typeface="Calibri" panose="020F0502020204030204"/>
              </a:rPr>
              <a:t>Nielsen</a:t>
            </a:r>
            <a:r>
              <a:rPr lang="en-US" sz="1134" dirty="0">
                <a:solidFill>
                  <a:prstClr val="black"/>
                </a:solidFill>
                <a:latin typeface="Calibri" panose="020F0502020204030204"/>
              </a:rPr>
              <a:t> (2018)</a:t>
            </a:r>
          </a:p>
        </p:txBody>
      </p:sp>
      <p:pic>
        <p:nvPicPr>
          <p:cNvPr id="13" name="Picture 12">
            <a:extLst>
              <a:ext uri="{FF2B5EF4-FFF2-40B4-BE49-F238E27FC236}">
                <a16:creationId xmlns:a16="http://schemas.microsoft.com/office/drawing/2014/main" id="{6D45B1CA-ACDE-A095-C1FB-CE94D8BF10A2}"/>
              </a:ext>
            </a:extLst>
          </p:cNvPr>
          <p:cNvPicPr>
            <a:picLocks noChangeAspect="1"/>
          </p:cNvPicPr>
          <p:nvPr/>
        </p:nvPicPr>
        <p:blipFill>
          <a:blip r:embed="rId3"/>
          <a:stretch>
            <a:fillRect/>
          </a:stretch>
        </p:blipFill>
        <p:spPr>
          <a:xfrm>
            <a:off x="5822743" y="5978373"/>
            <a:ext cx="5065538" cy="326308"/>
          </a:xfrm>
          <a:prstGeom prst="rect">
            <a:avLst/>
          </a:prstGeom>
        </p:spPr>
      </p:pic>
      <p:pic>
        <p:nvPicPr>
          <p:cNvPr id="15" name="Picture 14">
            <a:extLst>
              <a:ext uri="{FF2B5EF4-FFF2-40B4-BE49-F238E27FC236}">
                <a16:creationId xmlns:a16="http://schemas.microsoft.com/office/drawing/2014/main" id="{89F358C9-AA3A-A39C-1B44-135A5BC1EFDF}"/>
              </a:ext>
            </a:extLst>
          </p:cNvPr>
          <p:cNvPicPr>
            <a:picLocks noChangeAspect="1"/>
          </p:cNvPicPr>
          <p:nvPr/>
        </p:nvPicPr>
        <p:blipFill>
          <a:blip r:embed="rId4"/>
          <a:stretch>
            <a:fillRect/>
          </a:stretch>
        </p:blipFill>
        <p:spPr>
          <a:xfrm>
            <a:off x="4705465" y="1074507"/>
            <a:ext cx="6182816" cy="4802188"/>
          </a:xfrm>
          <a:prstGeom prst="rect">
            <a:avLst/>
          </a:prstGeom>
        </p:spPr>
      </p:pic>
      <p:sp>
        <p:nvSpPr>
          <p:cNvPr id="4" name="Title 1">
            <a:extLst>
              <a:ext uri="{FF2B5EF4-FFF2-40B4-BE49-F238E27FC236}">
                <a16:creationId xmlns:a16="http://schemas.microsoft.com/office/drawing/2014/main" id="{1336366B-3BA2-3C9C-E18D-33233C6F9A2E}"/>
              </a:ext>
            </a:extLst>
          </p:cNvPr>
          <p:cNvSpPr txBox="1">
            <a:spLocks/>
          </p:cNvSpPr>
          <p:nvPr/>
        </p:nvSpPr>
        <p:spPr>
          <a:xfrm>
            <a:off x="85076" y="133795"/>
            <a:ext cx="10160555" cy="621394"/>
          </a:xfrm>
          <a:prstGeom prst="rect">
            <a:avLst/>
          </a:prstGeom>
        </p:spPr>
        <p:txBody>
          <a:bodyPr lIns="86439" tIns="43220" rIns="86439" bIns="43220" anchor="t">
            <a:noAutofit/>
          </a:bodyPr>
          <a:lstStyle>
            <a:lvl1pPr algn="l" defTabSz="914400" rtl="0" eaLnBrk="1" latinLnBrk="0" hangingPunct="1">
              <a:lnSpc>
                <a:spcPct val="90000"/>
              </a:lnSpc>
              <a:spcBef>
                <a:spcPct val="0"/>
              </a:spcBef>
              <a:buNone/>
              <a:defRPr sz="3600" b="1" kern="1200">
                <a:solidFill>
                  <a:srgbClr val="002557"/>
                </a:solidFill>
                <a:latin typeface="Arial" panose="020B0604020202020204" pitchFamily="34" charset="0"/>
                <a:ea typeface="+mj-ea"/>
                <a:cs typeface="Arial" panose="020B0604020202020204" pitchFamily="34" charset="0"/>
              </a:defRPr>
            </a:lvl1pPr>
          </a:lstStyle>
          <a:p>
            <a:pPr defTabSz="864382"/>
            <a:r>
              <a:rPr lang="en-US" sz="3403" b="0">
                <a:latin typeface="Arial"/>
                <a:cs typeface="Arial"/>
              </a:rPr>
              <a:t>Non-specific symptoms lead to </a:t>
            </a:r>
            <a:endParaRPr lang="en-US" sz="3403"/>
          </a:p>
          <a:p>
            <a:pPr defTabSz="864382"/>
            <a:r>
              <a:rPr lang="en-US" sz="3403" dirty="0">
                <a:latin typeface="Arial"/>
                <a:cs typeface="Arial"/>
              </a:rPr>
              <a:t>multiple</a:t>
            </a:r>
            <a:r>
              <a:rPr lang="en-US" sz="3403">
                <a:latin typeface="Arial"/>
                <a:cs typeface="Arial"/>
              </a:rPr>
              <a:t> urgent GP cancer referrals</a:t>
            </a:r>
            <a:endParaRPr lang="en-US" sz="3403"/>
          </a:p>
        </p:txBody>
      </p:sp>
      <p:sp>
        <p:nvSpPr>
          <p:cNvPr id="19" name="TextBox 18">
            <a:extLst>
              <a:ext uri="{FF2B5EF4-FFF2-40B4-BE49-F238E27FC236}">
                <a16:creationId xmlns:a16="http://schemas.microsoft.com/office/drawing/2014/main" id="{B66476B4-FF4D-86F4-36CA-2A161CA1D16E}"/>
              </a:ext>
            </a:extLst>
          </p:cNvPr>
          <p:cNvSpPr txBox="1"/>
          <p:nvPr/>
        </p:nvSpPr>
        <p:spPr>
          <a:xfrm>
            <a:off x="85076" y="1476075"/>
            <a:ext cx="4777139" cy="4160963"/>
          </a:xfrm>
          <a:prstGeom prst="rect">
            <a:avLst/>
          </a:prstGeom>
          <a:noFill/>
        </p:spPr>
        <p:txBody>
          <a:bodyPr wrap="square" lIns="86439" tIns="43220" rIns="86439" bIns="43220" anchor="t">
            <a:spAutoFit/>
          </a:bodyPr>
          <a:lstStyle/>
          <a:p>
            <a:pPr defTabSz="864382"/>
            <a:r>
              <a:rPr lang="en-GB" sz="1891">
                <a:solidFill>
                  <a:prstClr val="black"/>
                </a:solidFill>
                <a:latin typeface="Arial"/>
                <a:ea typeface="Calibri"/>
                <a:cs typeface="Arial"/>
              </a:rPr>
              <a:t>5 years of cancer registrations data</a:t>
            </a:r>
          </a:p>
          <a:p>
            <a:pPr defTabSz="864382"/>
            <a:endParaRPr lang="en-GB" sz="1891" dirty="0">
              <a:solidFill>
                <a:prstClr val="black"/>
              </a:solidFill>
              <a:latin typeface="Arial" panose="020B0604020202020204" pitchFamily="34" charset="0"/>
              <a:ea typeface="Calibri" panose="020F0502020204030204" pitchFamily="34" charset="0"/>
            </a:endParaRPr>
          </a:p>
          <a:p>
            <a:pPr defTabSz="864382"/>
            <a:r>
              <a:rPr lang="en-GB" sz="1891">
                <a:solidFill>
                  <a:prstClr val="black"/>
                </a:solidFill>
                <a:latin typeface="Arial"/>
                <a:ea typeface="Calibri"/>
                <a:cs typeface="Arial"/>
              </a:rPr>
              <a:t>9.5 million referrals for 7.5 million patients. </a:t>
            </a:r>
          </a:p>
          <a:p>
            <a:pPr defTabSz="864382"/>
            <a:endParaRPr lang="en-GB" sz="1891">
              <a:solidFill>
                <a:prstClr val="black"/>
              </a:solidFill>
              <a:latin typeface="Arial" panose="020B0604020202020204" pitchFamily="34" charset="0"/>
              <a:cs typeface="Arial" panose="020B0604020202020204" pitchFamily="34" charset="0"/>
            </a:endParaRPr>
          </a:p>
          <a:p>
            <a:pPr defTabSz="864382"/>
            <a:r>
              <a:rPr lang="en-GB" sz="1891">
                <a:solidFill>
                  <a:prstClr val="black"/>
                </a:solidFill>
                <a:latin typeface="Arial"/>
                <a:cs typeface="Arial"/>
              </a:rPr>
              <a:t>10% patients </a:t>
            </a:r>
            <a:r>
              <a:rPr lang="en-GB" sz="1891" dirty="0">
                <a:solidFill>
                  <a:prstClr val="black"/>
                </a:solidFill>
                <a:latin typeface="Arial"/>
                <a:cs typeface="Arial"/>
              </a:rPr>
              <a:t>have</a:t>
            </a:r>
            <a:r>
              <a:rPr lang="en-GB" sz="1891">
                <a:solidFill>
                  <a:prstClr val="black"/>
                </a:solidFill>
                <a:latin typeface="Arial"/>
                <a:cs typeface="Arial"/>
              </a:rPr>
              <a:t> more than one referral</a:t>
            </a:r>
          </a:p>
          <a:p>
            <a:pPr defTabSz="864382"/>
            <a:endParaRPr lang="en-GB" sz="1891" b="1">
              <a:solidFill>
                <a:prstClr val="black"/>
              </a:solidFill>
              <a:latin typeface="Arial"/>
              <a:cs typeface="Arial"/>
            </a:endParaRPr>
          </a:p>
          <a:p>
            <a:pPr defTabSz="864382"/>
            <a:r>
              <a:rPr lang="en-GB" sz="1891" b="1">
                <a:solidFill>
                  <a:prstClr val="black"/>
                </a:solidFill>
                <a:latin typeface="Arial"/>
                <a:cs typeface="Arial"/>
              </a:rPr>
              <a:t>Common pairs</a:t>
            </a:r>
            <a:r>
              <a:rPr lang="en-GB" sz="1891">
                <a:solidFill>
                  <a:prstClr val="black"/>
                </a:solidFill>
                <a:latin typeface="Arial"/>
                <a:cs typeface="Arial"/>
              </a:rPr>
              <a:t> of urgent cancer referrals</a:t>
            </a:r>
            <a:endParaRPr lang="en-GB" sz="1891">
              <a:solidFill>
                <a:prstClr val="black"/>
              </a:solidFill>
              <a:latin typeface="Arial" panose="020B0604020202020204" pitchFamily="34" charset="0"/>
              <a:cs typeface="Arial" panose="020B0604020202020204" pitchFamily="34" charset="0"/>
            </a:endParaRPr>
          </a:p>
          <a:p>
            <a:pPr defTabSz="864382"/>
            <a:endParaRPr lang="en-GB" sz="1891" dirty="0">
              <a:solidFill>
                <a:prstClr val="black"/>
              </a:solidFill>
              <a:latin typeface="Arial" panose="020B0604020202020204" pitchFamily="34" charset="0"/>
            </a:endParaRPr>
          </a:p>
          <a:p>
            <a:pPr marL="637482" indent="-243108" defTabSz="864382">
              <a:buFont typeface="Arial" panose="020B0604020202020204" pitchFamily="34" charset="0"/>
              <a:buChar char="•"/>
            </a:pPr>
            <a:r>
              <a:rPr lang="en-GB" sz="1891" b="1">
                <a:solidFill>
                  <a:prstClr val="black"/>
                </a:solidFill>
                <a:latin typeface="Arial"/>
                <a:ea typeface="Calibri"/>
                <a:cs typeface="Times New Roman"/>
              </a:rPr>
              <a:t>Bowel and Upper GI </a:t>
            </a:r>
            <a:endParaRPr lang="en-GB" sz="1891" b="1">
              <a:solidFill>
                <a:prstClr val="black"/>
              </a:solidFill>
              <a:latin typeface="Arial" panose="020B0604020202020204" pitchFamily="34" charset="0"/>
              <a:ea typeface="Calibri" panose="020F0502020204030204" pitchFamily="34" charset="0"/>
              <a:cs typeface="Times New Roman" panose="02020603050405020304" pitchFamily="18" charset="0"/>
            </a:endParaRPr>
          </a:p>
          <a:p>
            <a:pPr marL="637482" indent="-243108" defTabSz="864382">
              <a:buFont typeface="Arial" panose="020B0604020202020204" pitchFamily="34" charset="0"/>
              <a:buChar char="•"/>
            </a:pPr>
            <a:r>
              <a:rPr lang="en-GB" sz="1891" b="1">
                <a:solidFill>
                  <a:prstClr val="black"/>
                </a:solidFill>
                <a:latin typeface="Arial"/>
                <a:ea typeface="Calibri"/>
                <a:cs typeface="Times New Roman"/>
              </a:rPr>
              <a:t>Bowel and Urological</a:t>
            </a:r>
          </a:p>
          <a:p>
            <a:pPr marL="637482" indent="-243108" defTabSz="864382">
              <a:buFont typeface="Arial" panose="020B0604020202020204" pitchFamily="34" charset="0"/>
              <a:buChar char="•"/>
            </a:pPr>
            <a:r>
              <a:rPr lang="en-GB" sz="1891" b="1">
                <a:solidFill>
                  <a:prstClr val="black"/>
                </a:solidFill>
                <a:latin typeface="Arial"/>
                <a:ea typeface="Calibri"/>
                <a:cs typeface="Times New Roman"/>
              </a:rPr>
              <a:t>Bowel and Haematological</a:t>
            </a:r>
          </a:p>
          <a:p>
            <a:pPr marL="394374" defTabSz="864382"/>
            <a:endParaRPr lang="en-GB" sz="1891">
              <a:solidFill>
                <a:prstClr val="black"/>
              </a:solidFill>
              <a:latin typeface="Arial" panose="020B0604020202020204" pitchFamily="34" charset="0"/>
              <a:ea typeface="Calibri" panose="020F0502020204030204" pitchFamily="34" charset="0"/>
              <a:cs typeface="Times New Roman" panose="02020603050405020304" pitchFamily="18" charset="0"/>
            </a:endParaRPr>
          </a:p>
          <a:p>
            <a:pPr defTabSz="864382"/>
            <a:r>
              <a:rPr lang="en-GB" sz="1891">
                <a:solidFill>
                  <a:prstClr val="black"/>
                </a:solidFill>
                <a:latin typeface="Arial"/>
                <a:cs typeface="Arial"/>
              </a:rPr>
              <a:t>Builds on re-referral patterns described in Danish Cancer Patient Pathway data</a:t>
            </a:r>
          </a:p>
        </p:txBody>
      </p:sp>
      <p:sp>
        <p:nvSpPr>
          <p:cNvPr id="2" name="TextBox 1">
            <a:extLst>
              <a:ext uri="{FF2B5EF4-FFF2-40B4-BE49-F238E27FC236}">
                <a16:creationId xmlns:a16="http://schemas.microsoft.com/office/drawing/2014/main" id="{1E1D34F4-F1C4-A2B9-86CC-7882D927B257}"/>
              </a:ext>
            </a:extLst>
          </p:cNvPr>
          <p:cNvSpPr txBox="1"/>
          <p:nvPr/>
        </p:nvSpPr>
        <p:spPr>
          <a:xfrm>
            <a:off x="4862216" y="1260946"/>
            <a:ext cx="900410" cy="703078"/>
          </a:xfrm>
          <a:prstGeom prst="rect">
            <a:avLst/>
          </a:prstGeom>
          <a:noFill/>
        </p:spPr>
        <p:txBody>
          <a:bodyPr wrap="square" rtlCol="0">
            <a:spAutoFit/>
          </a:bodyPr>
          <a:lstStyle/>
          <a:p>
            <a:pPr algn="r" defTabSz="864382"/>
            <a:r>
              <a:rPr lang="en-US" sz="1323" b="1" dirty="0">
                <a:solidFill>
                  <a:prstClr val="black"/>
                </a:solidFill>
                <a:latin typeface="Calibri" panose="020F0502020204030204"/>
              </a:rPr>
              <a:t>Urgent cancer pathway</a:t>
            </a:r>
          </a:p>
        </p:txBody>
      </p:sp>
    </p:spTree>
    <p:extLst>
      <p:ext uri="{BB962C8B-B14F-4D97-AF65-F5344CB8AC3E}">
        <p14:creationId xmlns:p14="http://schemas.microsoft.com/office/powerpoint/2010/main" val="877310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97DBD4E-CEB8-D78D-5D65-835E369989D9}"/>
              </a:ext>
            </a:extLst>
          </p:cNvPr>
          <p:cNvPicPr>
            <a:picLocks noGrp="1" noChangeAspect="1"/>
          </p:cNvPicPr>
          <p:nvPr>
            <p:ph idx="1"/>
          </p:nvPr>
        </p:nvPicPr>
        <p:blipFill rotWithShape="1">
          <a:blip r:embed="rId2">
            <a:extLst>
              <a:ext uri="{28A0092B-C50C-407E-A947-70E740481C1C}">
                <a14:useLocalDpi xmlns:a14="http://schemas.microsoft.com/office/drawing/2010/main"/>
              </a:ext>
            </a:extLst>
          </a:blip>
          <a:srcRect/>
          <a:stretch/>
        </p:blipFill>
        <p:spPr>
          <a:xfrm>
            <a:off x="766378" y="1189623"/>
            <a:ext cx="9992492" cy="3769885"/>
          </a:xfrm>
        </p:spPr>
      </p:pic>
      <p:sp>
        <p:nvSpPr>
          <p:cNvPr id="2" name="Title 1">
            <a:extLst>
              <a:ext uri="{FF2B5EF4-FFF2-40B4-BE49-F238E27FC236}">
                <a16:creationId xmlns:a16="http://schemas.microsoft.com/office/drawing/2014/main" id="{7ACF25F3-AB16-D8C4-6D57-136D09E0BBF8}"/>
              </a:ext>
            </a:extLst>
          </p:cNvPr>
          <p:cNvSpPr>
            <a:spLocks noGrp="1"/>
          </p:cNvSpPr>
          <p:nvPr>
            <p:ph type="title"/>
          </p:nvPr>
        </p:nvSpPr>
        <p:spPr>
          <a:xfrm>
            <a:off x="348351" y="179757"/>
            <a:ext cx="9940528" cy="1253071"/>
          </a:xfrm>
        </p:spPr>
        <p:txBody>
          <a:bodyPr/>
          <a:lstStyle/>
          <a:p>
            <a:r>
              <a:rPr lang="en-US" sz="3498" b="1" dirty="0">
                <a:solidFill>
                  <a:srgbClr val="002557"/>
                </a:solidFill>
                <a:latin typeface="Arial" panose="020B0604020202020204" pitchFamily="34" charset="0"/>
                <a:cs typeface="Arial" panose="020B0604020202020204" pitchFamily="34" charset="0"/>
              </a:rPr>
              <a:t>Multiple cancers detected </a:t>
            </a:r>
            <a:br>
              <a:rPr lang="en-US" sz="3498" b="1" dirty="0">
                <a:solidFill>
                  <a:srgbClr val="002557"/>
                </a:solidFill>
                <a:latin typeface="Arial" panose="020B0604020202020204" pitchFamily="34" charset="0"/>
                <a:cs typeface="Arial" panose="020B0604020202020204" pitchFamily="34" charset="0"/>
              </a:rPr>
            </a:br>
            <a:r>
              <a:rPr lang="en-US" sz="3498" dirty="0">
                <a:solidFill>
                  <a:srgbClr val="002557"/>
                </a:solidFill>
                <a:latin typeface="Arial" panose="020B0604020202020204" pitchFamily="34" charset="0"/>
                <a:cs typeface="Arial" panose="020B0604020202020204" pitchFamily="34" charset="0"/>
              </a:rPr>
              <a:t>in patients with non-specific symptoms</a:t>
            </a:r>
          </a:p>
        </p:txBody>
      </p:sp>
      <p:pic>
        <p:nvPicPr>
          <p:cNvPr id="7" name="Content Placeholder 4">
            <a:extLst>
              <a:ext uri="{FF2B5EF4-FFF2-40B4-BE49-F238E27FC236}">
                <a16:creationId xmlns:a16="http://schemas.microsoft.com/office/drawing/2014/main" id="{D1C37BC3-677D-BFC9-017B-0ACC4B513F5B}"/>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835774" y="4863464"/>
            <a:ext cx="9090313" cy="1619688"/>
          </a:xfrm>
          <a:prstGeom prst="rect">
            <a:avLst/>
          </a:prstGeom>
        </p:spPr>
      </p:pic>
      <p:pic>
        <p:nvPicPr>
          <p:cNvPr id="9" name="Content Placeholder 4">
            <a:extLst>
              <a:ext uri="{FF2B5EF4-FFF2-40B4-BE49-F238E27FC236}">
                <a16:creationId xmlns:a16="http://schemas.microsoft.com/office/drawing/2014/main" id="{0BA41EAE-28B3-5A34-9C1E-B1630EF5C222}"/>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267470" y="2256179"/>
            <a:ext cx="498909" cy="1970993"/>
          </a:xfrm>
          <a:prstGeom prst="rect">
            <a:avLst/>
          </a:prstGeom>
        </p:spPr>
      </p:pic>
      <p:sp>
        <p:nvSpPr>
          <p:cNvPr id="10" name="TextBox 9">
            <a:extLst>
              <a:ext uri="{FF2B5EF4-FFF2-40B4-BE49-F238E27FC236}">
                <a16:creationId xmlns:a16="http://schemas.microsoft.com/office/drawing/2014/main" id="{97B96F5D-13C7-875F-DB4F-9C6E200E90B4}"/>
              </a:ext>
            </a:extLst>
          </p:cNvPr>
          <p:cNvSpPr txBox="1"/>
          <p:nvPr/>
        </p:nvSpPr>
        <p:spPr>
          <a:xfrm>
            <a:off x="0" y="6217184"/>
            <a:ext cx="3125891" cy="261819"/>
          </a:xfrm>
          <a:prstGeom prst="rect">
            <a:avLst/>
          </a:prstGeom>
          <a:noFill/>
        </p:spPr>
        <p:txBody>
          <a:bodyPr wrap="square" lIns="86439" tIns="43220" rIns="86439" bIns="43220" rtlCol="0" anchor="t">
            <a:spAutoFit/>
          </a:bodyPr>
          <a:lstStyle/>
          <a:p>
            <a:pPr defTabSz="864382"/>
            <a:r>
              <a:rPr lang="en-US" sz="1134" b="1" dirty="0">
                <a:solidFill>
                  <a:prstClr val="black"/>
                </a:solidFill>
                <a:latin typeface="Calibri" panose="020F0502020204030204"/>
              </a:rPr>
              <a:t>Barclay </a:t>
            </a:r>
            <a:r>
              <a:rPr lang="en-US" sz="1134" dirty="0">
                <a:solidFill>
                  <a:prstClr val="black"/>
                </a:solidFill>
                <a:latin typeface="Calibri" panose="020F0502020204030204"/>
              </a:rPr>
              <a:t>(unpublished))</a:t>
            </a:r>
          </a:p>
        </p:txBody>
      </p:sp>
    </p:spTree>
    <p:extLst>
      <p:ext uri="{BB962C8B-B14F-4D97-AF65-F5344CB8AC3E}">
        <p14:creationId xmlns:p14="http://schemas.microsoft.com/office/powerpoint/2010/main" val="3378698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extLst>
              <a:ext uri="{28A0092B-C50C-407E-A947-70E740481C1C}">
                <a14:useLocalDpi xmlns:a14="http://schemas.microsoft.com/office/drawing/2010/main"/>
              </a:ext>
            </a:extLst>
          </a:blip>
          <a:srcRect t="9764"/>
          <a:stretch/>
        </p:blipFill>
        <p:spPr>
          <a:xfrm>
            <a:off x="1633909" y="1067185"/>
            <a:ext cx="8257432" cy="5058397"/>
          </a:xfrm>
          <a:prstGeom prst="rect">
            <a:avLst/>
          </a:prstGeom>
        </p:spPr>
      </p:pic>
      <p:sp>
        <p:nvSpPr>
          <p:cNvPr id="2" name="Title 1">
            <a:extLst>
              <a:ext uri="{FF2B5EF4-FFF2-40B4-BE49-F238E27FC236}">
                <a16:creationId xmlns:a16="http://schemas.microsoft.com/office/drawing/2014/main" id="{3C587CF1-F356-7589-2254-309F62875566}"/>
              </a:ext>
            </a:extLst>
          </p:cNvPr>
          <p:cNvSpPr txBox="1">
            <a:spLocks/>
          </p:cNvSpPr>
          <p:nvPr/>
        </p:nvSpPr>
        <p:spPr>
          <a:xfrm>
            <a:off x="127305" y="163834"/>
            <a:ext cx="7544189" cy="1132957"/>
          </a:xfrm>
          <a:prstGeom prst="rect">
            <a:avLst/>
          </a:prstGeom>
        </p:spPr>
        <p:txBody>
          <a:bodyPr vert="horz" lIns="86439" tIns="43220" rIns="86439" bIns="432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defTabSz="864382"/>
            <a:r>
              <a:rPr lang="en-US" sz="3781" b="1" dirty="0">
                <a:solidFill>
                  <a:srgbClr val="002557"/>
                </a:solidFill>
                <a:latin typeface="Arial" panose="020B0604020202020204" pitchFamily="34" charset="0"/>
                <a:cs typeface="Arial" panose="020B0604020202020204" pitchFamily="34" charset="0"/>
              </a:rPr>
              <a:t>Non-specific symptoms pathways </a:t>
            </a:r>
            <a:r>
              <a:rPr lang="en-US" sz="3781" dirty="0">
                <a:solidFill>
                  <a:srgbClr val="002557"/>
                </a:solidFill>
                <a:latin typeface="Arial" panose="020B0604020202020204" pitchFamily="34" charset="0"/>
                <a:cs typeface="Arial" panose="020B0604020202020204" pitchFamily="34" charset="0"/>
              </a:rPr>
              <a:t>to prevent multiple cancer referrals</a:t>
            </a:r>
          </a:p>
        </p:txBody>
      </p:sp>
    </p:spTree>
    <p:extLst>
      <p:ext uri="{BB962C8B-B14F-4D97-AF65-F5344CB8AC3E}">
        <p14:creationId xmlns:p14="http://schemas.microsoft.com/office/powerpoint/2010/main" val="4038089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FE77C85B-4330-9AC0-E60A-4204480A9A6E}"/>
              </a:ext>
            </a:extLst>
          </p:cNvPr>
          <p:cNvSpPr txBox="1">
            <a:spLocks/>
          </p:cNvSpPr>
          <p:nvPr/>
        </p:nvSpPr>
        <p:spPr>
          <a:xfrm>
            <a:off x="2511103" y="171498"/>
            <a:ext cx="5162351" cy="1066367"/>
          </a:xfrm>
          <a:prstGeom prst="rect">
            <a:avLst/>
          </a:prstGeom>
        </p:spPr>
        <p:txBody>
          <a:bodyPr vert="horz" lIns="86439" tIns="43220" rIns="86439" bIns="432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864382"/>
            <a:r>
              <a:rPr lang="en-US" sz="3403" b="1" dirty="0">
                <a:solidFill>
                  <a:srgbClr val="002557"/>
                </a:solidFill>
                <a:latin typeface="Arial" panose="020B0604020202020204" pitchFamily="34" charset="0"/>
                <a:cs typeface="Arial" panose="020B0604020202020204" pitchFamily="34" charset="0"/>
              </a:rPr>
              <a:t>Non-specific symptoms pathway </a:t>
            </a:r>
            <a:r>
              <a:rPr lang="en-US" sz="3403" dirty="0">
                <a:solidFill>
                  <a:srgbClr val="002557"/>
                </a:solidFill>
                <a:latin typeface="Arial" panose="020B0604020202020204" pitchFamily="34" charset="0"/>
                <a:cs typeface="Arial" panose="020B0604020202020204" pitchFamily="34" charset="0"/>
              </a:rPr>
              <a:t>diagnoses</a:t>
            </a:r>
          </a:p>
        </p:txBody>
      </p:sp>
      <p:pic>
        <p:nvPicPr>
          <p:cNvPr id="2" name="Picture 2">
            <a:extLst>
              <a:ext uri="{FF2B5EF4-FFF2-40B4-BE49-F238E27FC236}">
                <a16:creationId xmlns:a16="http://schemas.microsoft.com/office/drawing/2014/main" id="{C5E7109B-C37B-CB01-4CA1-6CF6D877DDB2}"/>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24156" y="136844"/>
            <a:ext cx="2262973" cy="11356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4" name="Picture 3">
            <a:extLst>
              <a:ext uri="{FF2B5EF4-FFF2-40B4-BE49-F238E27FC236}">
                <a16:creationId xmlns:a16="http://schemas.microsoft.com/office/drawing/2014/main" id="{9F8A9118-592A-19E8-CBBB-0E6A630A63CD}"/>
              </a:ext>
            </a:extLst>
          </p:cNvPr>
          <p:cNvPicPr>
            <a:picLocks noChangeAspect="1"/>
          </p:cNvPicPr>
          <p:nvPr/>
        </p:nvPicPr>
        <p:blipFill>
          <a:blip r:embed="rId4"/>
          <a:stretch>
            <a:fillRect/>
          </a:stretch>
        </p:blipFill>
        <p:spPr>
          <a:xfrm>
            <a:off x="468214" y="1548904"/>
            <a:ext cx="5066308" cy="4934248"/>
          </a:xfrm>
          <a:prstGeom prst="rect">
            <a:avLst/>
          </a:prstGeom>
        </p:spPr>
      </p:pic>
      <p:pic>
        <p:nvPicPr>
          <p:cNvPr id="6" name="Picture 5">
            <a:extLst>
              <a:ext uri="{FF2B5EF4-FFF2-40B4-BE49-F238E27FC236}">
                <a16:creationId xmlns:a16="http://schemas.microsoft.com/office/drawing/2014/main" id="{1224BAA1-4F94-2650-0365-4E9C3509E2C4}"/>
              </a:ext>
            </a:extLst>
          </p:cNvPr>
          <p:cNvPicPr>
            <a:picLocks noChangeAspect="1"/>
          </p:cNvPicPr>
          <p:nvPr/>
        </p:nvPicPr>
        <p:blipFill>
          <a:blip r:embed="rId5"/>
          <a:stretch>
            <a:fillRect/>
          </a:stretch>
        </p:blipFill>
        <p:spPr>
          <a:xfrm>
            <a:off x="5762625" y="1548904"/>
            <a:ext cx="5162352" cy="4934248"/>
          </a:xfrm>
          <a:prstGeom prst="rect">
            <a:avLst/>
          </a:prstGeom>
        </p:spPr>
      </p:pic>
    </p:spTree>
    <p:extLst>
      <p:ext uri="{BB962C8B-B14F-4D97-AF65-F5344CB8AC3E}">
        <p14:creationId xmlns:p14="http://schemas.microsoft.com/office/powerpoint/2010/main" val="2862952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82" y="199"/>
            <a:ext cx="11522369" cy="64829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pic>
        <p:nvPicPr>
          <p:cNvPr id="4" name="Picture 3">
            <a:extLst>
              <a:ext uri="{FF2B5EF4-FFF2-40B4-BE49-F238E27FC236}">
                <a16:creationId xmlns:a16="http://schemas.microsoft.com/office/drawing/2014/main" id="{DB508B80-4F7E-993F-CEE1-595DB6791038}"/>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a:stretch/>
        </p:blipFill>
        <p:spPr bwMode="auto">
          <a:xfrm>
            <a:off x="2384415" y="199"/>
            <a:ext cx="9140833" cy="6482953"/>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9"/>
            <a:ext cx="6986108" cy="6482953"/>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dirty="0">
              <a:solidFill>
                <a:prstClr val="white"/>
              </a:solidFill>
              <a:latin typeface="Calibri" panose="020F0502020204030204"/>
            </a:endParaRPr>
          </a:p>
        </p:txBody>
      </p:sp>
      <p:sp>
        <p:nvSpPr>
          <p:cNvPr id="2" name="Title 1">
            <a:extLst>
              <a:ext uri="{FF2B5EF4-FFF2-40B4-BE49-F238E27FC236}">
                <a16:creationId xmlns:a16="http://schemas.microsoft.com/office/drawing/2014/main" id="{FF73E740-8239-547E-F786-28EAFEF9B3FB}"/>
              </a:ext>
            </a:extLst>
          </p:cNvPr>
          <p:cNvSpPr>
            <a:spLocks noGrp="1"/>
          </p:cNvSpPr>
          <p:nvPr>
            <p:ph type="title"/>
          </p:nvPr>
        </p:nvSpPr>
        <p:spPr>
          <a:xfrm>
            <a:off x="206331" y="252734"/>
            <a:ext cx="3613163" cy="1717536"/>
          </a:xfrm>
        </p:spPr>
        <p:txBody>
          <a:bodyPr>
            <a:normAutofit/>
          </a:bodyPr>
          <a:lstStyle/>
          <a:p>
            <a:r>
              <a:rPr lang="en-US" sz="3403" b="1" dirty="0">
                <a:solidFill>
                  <a:srgbClr val="002557"/>
                </a:solidFill>
                <a:latin typeface="Arial" panose="020B0604020202020204" pitchFamily="34" charset="0"/>
                <a:cs typeface="Arial" panose="020B0604020202020204" pitchFamily="34" charset="0"/>
              </a:rPr>
              <a:t>Few simple tests strongly predict cancer</a:t>
            </a:r>
          </a:p>
        </p:txBody>
      </p:sp>
      <p:sp>
        <p:nvSpPr>
          <p:cNvPr id="3" name="Content Placeholder 2">
            <a:extLst>
              <a:ext uri="{FF2B5EF4-FFF2-40B4-BE49-F238E27FC236}">
                <a16:creationId xmlns:a16="http://schemas.microsoft.com/office/drawing/2014/main" id="{D3FC2139-6ED2-65EE-C431-E13618D27B64}"/>
              </a:ext>
            </a:extLst>
          </p:cNvPr>
          <p:cNvSpPr>
            <a:spLocks noGrp="1"/>
          </p:cNvSpPr>
          <p:nvPr>
            <p:ph idx="1"/>
          </p:nvPr>
        </p:nvSpPr>
        <p:spPr>
          <a:xfrm>
            <a:off x="206331" y="2101488"/>
            <a:ext cx="3613162" cy="3538080"/>
          </a:xfrm>
        </p:spPr>
        <p:txBody>
          <a:bodyPr>
            <a:normAutofit/>
          </a:bodyPr>
          <a:lstStyle/>
          <a:p>
            <a:r>
              <a:rPr lang="en-US" sz="1891" b="1" dirty="0" err="1"/>
              <a:t>Anaemia</a:t>
            </a:r>
            <a:br>
              <a:rPr lang="en-US" sz="1891" dirty="0"/>
            </a:br>
            <a:r>
              <a:rPr lang="en-US" sz="1891" dirty="0"/>
              <a:t>in colorectal cancer</a:t>
            </a:r>
          </a:p>
          <a:p>
            <a:r>
              <a:rPr lang="en-US" sz="1891" b="1" dirty="0"/>
              <a:t>Jaundice </a:t>
            </a:r>
            <a:br>
              <a:rPr lang="en-US" sz="1891" dirty="0"/>
            </a:br>
            <a:r>
              <a:rPr lang="en-US" sz="1891" dirty="0"/>
              <a:t>in pancreatic cancer</a:t>
            </a:r>
            <a:endParaRPr lang="en-US" sz="1891" b="1" dirty="0"/>
          </a:p>
          <a:p>
            <a:r>
              <a:rPr lang="en-US" sz="1891" b="1" dirty="0"/>
              <a:t>Serum Protein Electrophoresis</a:t>
            </a:r>
            <a:br>
              <a:rPr lang="en-US" sz="1891" b="1" dirty="0"/>
            </a:br>
            <a:r>
              <a:rPr lang="en-US" sz="1891" dirty="0"/>
              <a:t>for Myeloma</a:t>
            </a:r>
            <a:endParaRPr lang="en-US" sz="1891" b="1" dirty="0"/>
          </a:p>
          <a:p>
            <a:r>
              <a:rPr lang="en-US" sz="1891" b="1" dirty="0"/>
              <a:t>Raised Calcium </a:t>
            </a:r>
            <a:br>
              <a:rPr lang="en-US" sz="1891" b="1" dirty="0"/>
            </a:br>
            <a:r>
              <a:rPr lang="en-US" sz="1891" b="1" dirty="0"/>
              <a:t>Raised Inflammatory Markers</a:t>
            </a:r>
            <a:br>
              <a:rPr lang="en-US" sz="1891" b="1" dirty="0"/>
            </a:br>
            <a:r>
              <a:rPr lang="en-US" sz="1891" b="1" dirty="0"/>
              <a:t>Raised Platelets</a:t>
            </a:r>
            <a:br>
              <a:rPr lang="en-US" sz="1891" b="1" dirty="0"/>
            </a:br>
            <a:r>
              <a:rPr lang="en-US" sz="1891" b="1" dirty="0"/>
              <a:t>Low Albumin</a:t>
            </a:r>
            <a:br>
              <a:rPr lang="en-US" sz="1891" dirty="0"/>
            </a:br>
            <a:r>
              <a:rPr lang="en-US" sz="1891" dirty="0"/>
              <a:t>increased risk across cancer sites</a:t>
            </a:r>
          </a:p>
        </p:txBody>
      </p:sp>
      <p:sp>
        <p:nvSpPr>
          <p:cNvPr id="5" name="TextBox 4">
            <a:extLst>
              <a:ext uri="{FF2B5EF4-FFF2-40B4-BE49-F238E27FC236}">
                <a16:creationId xmlns:a16="http://schemas.microsoft.com/office/drawing/2014/main" id="{B76CEB4A-0B5B-D470-5232-CE58ACDDC25C}"/>
              </a:ext>
            </a:extLst>
          </p:cNvPr>
          <p:cNvSpPr txBox="1"/>
          <p:nvPr/>
        </p:nvSpPr>
        <p:spPr>
          <a:xfrm>
            <a:off x="-4" y="6170367"/>
            <a:ext cx="3125891" cy="266868"/>
          </a:xfrm>
          <a:prstGeom prst="rect">
            <a:avLst/>
          </a:prstGeom>
          <a:noFill/>
        </p:spPr>
        <p:txBody>
          <a:bodyPr wrap="square" rtlCol="0">
            <a:spAutoFit/>
          </a:bodyPr>
          <a:lstStyle/>
          <a:p>
            <a:pPr defTabSz="864382"/>
            <a:r>
              <a:rPr lang="en-US" sz="1134" b="1" dirty="0">
                <a:solidFill>
                  <a:prstClr val="black"/>
                </a:solidFill>
                <a:latin typeface="Calibri" panose="020F0502020204030204"/>
              </a:rPr>
              <a:t>J Watson (</a:t>
            </a:r>
            <a:r>
              <a:rPr lang="en-GB" altLang="en-US" sz="1134" dirty="0">
                <a:solidFill>
                  <a:prstClr val="black"/>
                </a:solidFill>
                <a:latin typeface="Arial" panose="020B0604020202020204" pitchFamily="34" charset="0"/>
              </a:rPr>
              <a:t>2019) 367:bmj.l5774</a:t>
            </a:r>
            <a:r>
              <a:rPr lang="en-US" sz="1134" dirty="0">
                <a:solidFill>
                  <a:prstClr val="black"/>
                </a:solidFill>
                <a:latin typeface="Calibri" panose="020F0502020204030204"/>
              </a:rPr>
              <a:t> </a:t>
            </a:r>
          </a:p>
        </p:txBody>
      </p:sp>
    </p:spTree>
    <p:extLst>
      <p:ext uri="{BB962C8B-B14F-4D97-AF65-F5344CB8AC3E}">
        <p14:creationId xmlns:p14="http://schemas.microsoft.com/office/powerpoint/2010/main" val="3882475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1329" y="1317107"/>
            <a:ext cx="4167152" cy="1488869"/>
          </a:xfrm>
          <a:prstGeom prst="rect">
            <a:avLst/>
          </a:prstGeom>
          <a:noFill/>
        </p:spPr>
        <p:txBody>
          <a:bodyPr wrap="square" rtlCol="0">
            <a:spAutoFit/>
          </a:bodyPr>
          <a:lstStyle/>
          <a:p>
            <a:pPr defTabSz="864382"/>
            <a:r>
              <a:rPr lang="en-GB" sz="9075" b="1" dirty="0">
                <a:ln w="22225">
                  <a:solidFill>
                    <a:srgbClr val="ED7D31"/>
                  </a:solidFill>
                  <a:prstDash val="solid"/>
                </a:ln>
                <a:solidFill>
                  <a:srgbClr val="ED7D31">
                    <a:lumMod val="40000"/>
                    <a:lumOff val="60000"/>
                  </a:srgbClr>
                </a:solidFill>
                <a:latin typeface="Calibri" panose="020F0502020204030204"/>
              </a:rPr>
              <a:t>CA125</a:t>
            </a:r>
          </a:p>
        </p:txBody>
      </p:sp>
      <p:sp>
        <p:nvSpPr>
          <p:cNvPr id="6" name="TextBox 5"/>
          <p:cNvSpPr txBox="1"/>
          <p:nvPr/>
        </p:nvSpPr>
        <p:spPr>
          <a:xfrm>
            <a:off x="321329" y="3676804"/>
            <a:ext cx="4167152" cy="1488869"/>
          </a:xfrm>
          <a:prstGeom prst="rect">
            <a:avLst/>
          </a:prstGeom>
          <a:noFill/>
        </p:spPr>
        <p:txBody>
          <a:bodyPr wrap="square" rtlCol="0">
            <a:spAutoFit/>
          </a:bodyPr>
          <a:lstStyle/>
          <a:p>
            <a:pPr defTabSz="864382"/>
            <a:r>
              <a:rPr lang="en-GB" sz="9075" b="1" dirty="0">
                <a:ln w="22225">
                  <a:solidFill>
                    <a:srgbClr val="ED7D31"/>
                  </a:solidFill>
                  <a:prstDash val="solid"/>
                </a:ln>
                <a:solidFill>
                  <a:srgbClr val="ED7D31">
                    <a:lumMod val="40000"/>
                    <a:lumOff val="60000"/>
                  </a:srgbClr>
                </a:solidFill>
                <a:latin typeface="Calibri" panose="020F0502020204030204"/>
              </a:rPr>
              <a:t>CXR</a:t>
            </a:r>
          </a:p>
        </p:txBody>
      </p:sp>
      <p:sp>
        <p:nvSpPr>
          <p:cNvPr id="9" name="TextBox 8"/>
          <p:cNvSpPr txBox="1"/>
          <p:nvPr/>
        </p:nvSpPr>
        <p:spPr>
          <a:xfrm>
            <a:off x="321330" y="2678522"/>
            <a:ext cx="5713171" cy="557845"/>
          </a:xfrm>
          <a:prstGeom prst="rect">
            <a:avLst/>
          </a:prstGeom>
          <a:noFill/>
        </p:spPr>
        <p:txBody>
          <a:bodyPr wrap="square" rtlCol="0">
            <a:spAutoFit/>
          </a:bodyPr>
          <a:lstStyle/>
          <a:p>
            <a:pPr defTabSz="864382"/>
            <a:r>
              <a:rPr lang="en-GB" sz="3025" b="1" dirty="0">
                <a:solidFill>
                  <a:prstClr val="black"/>
                </a:solidFill>
                <a:latin typeface="Calibri" panose="020F0502020204030204"/>
              </a:rPr>
              <a:t>23% ovarian cancers missed</a:t>
            </a:r>
          </a:p>
        </p:txBody>
      </p:sp>
      <p:sp>
        <p:nvSpPr>
          <p:cNvPr id="11" name="TextBox 10"/>
          <p:cNvSpPr txBox="1"/>
          <p:nvPr/>
        </p:nvSpPr>
        <p:spPr>
          <a:xfrm>
            <a:off x="408028" y="4947891"/>
            <a:ext cx="5713171" cy="557845"/>
          </a:xfrm>
          <a:prstGeom prst="rect">
            <a:avLst/>
          </a:prstGeom>
          <a:noFill/>
        </p:spPr>
        <p:txBody>
          <a:bodyPr wrap="square" rtlCol="0">
            <a:spAutoFit/>
          </a:bodyPr>
          <a:lstStyle/>
          <a:p>
            <a:pPr defTabSz="864382"/>
            <a:r>
              <a:rPr lang="en-GB" sz="3025" b="1" dirty="0">
                <a:solidFill>
                  <a:prstClr val="black"/>
                </a:solidFill>
                <a:latin typeface="Calibri" panose="020F0502020204030204"/>
              </a:rPr>
              <a:t>20% lung cancers missed</a:t>
            </a:r>
          </a:p>
        </p:txBody>
      </p:sp>
      <p:sp>
        <p:nvSpPr>
          <p:cNvPr id="12" name="TextBox 11"/>
          <p:cNvSpPr txBox="1"/>
          <p:nvPr/>
        </p:nvSpPr>
        <p:spPr>
          <a:xfrm>
            <a:off x="2576901" y="5750152"/>
            <a:ext cx="8948350" cy="441531"/>
          </a:xfrm>
          <a:prstGeom prst="rect">
            <a:avLst/>
          </a:prstGeom>
          <a:noFill/>
        </p:spPr>
        <p:txBody>
          <a:bodyPr wrap="square" rtlCol="0">
            <a:spAutoFit/>
          </a:bodyPr>
          <a:lstStyle/>
          <a:p>
            <a:pPr defTabSz="864382"/>
            <a:r>
              <a:rPr lang="en-GB" sz="2269" b="1" dirty="0">
                <a:solidFill>
                  <a:prstClr val="black"/>
                </a:solidFill>
                <a:latin typeface="Calibri" panose="020F0502020204030204"/>
              </a:rPr>
              <a:t>SAFETY NET</a:t>
            </a:r>
            <a:r>
              <a:rPr lang="en-GB" sz="2269" dirty="0">
                <a:solidFill>
                  <a:prstClr val="black"/>
                </a:solidFill>
                <a:latin typeface="Calibri" panose="020F0502020204030204"/>
              </a:rPr>
              <a:t> PATIENTS WITH NEGATIVE TESTS AND PERSISTENT SYMPTOMS</a:t>
            </a:r>
          </a:p>
        </p:txBody>
      </p:sp>
      <p:sp>
        <p:nvSpPr>
          <p:cNvPr id="3" name="Title 1">
            <a:extLst>
              <a:ext uri="{FF2B5EF4-FFF2-40B4-BE49-F238E27FC236}">
                <a16:creationId xmlns:a16="http://schemas.microsoft.com/office/drawing/2014/main" id="{5FD876EA-D7C8-FCFE-99A4-1356675AE1AB}"/>
              </a:ext>
            </a:extLst>
          </p:cNvPr>
          <p:cNvSpPr>
            <a:spLocks noGrp="1"/>
          </p:cNvSpPr>
          <p:nvPr>
            <p:ph type="title"/>
          </p:nvPr>
        </p:nvSpPr>
        <p:spPr>
          <a:xfrm>
            <a:off x="170498" y="58754"/>
            <a:ext cx="8492781" cy="1156262"/>
          </a:xfrm>
        </p:spPr>
        <p:txBody>
          <a:bodyPr>
            <a:normAutofit/>
          </a:bodyPr>
          <a:lstStyle/>
          <a:p>
            <a:r>
              <a:rPr lang="en-US" sz="3403" b="1" dirty="0">
                <a:solidFill>
                  <a:srgbClr val="002557"/>
                </a:solidFill>
                <a:latin typeface="Arial" panose="020B0604020202020204" pitchFamily="34" charset="0"/>
                <a:cs typeface="Arial" panose="020B0604020202020204" pitchFamily="34" charset="0"/>
              </a:rPr>
              <a:t>Available specific tests miss cancers</a:t>
            </a:r>
            <a:br>
              <a:rPr lang="en-US" sz="3403" b="1" dirty="0">
                <a:solidFill>
                  <a:srgbClr val="002557"/>
                </a:solidFill>
                <a:latin typeface="Arial" panose="020B0604020202020204" pitchFamily="34" charset="0"/>
                <a:cs typeface="Arial" panose="020B0604020202020204" pitchFamily="34" charset="0"/>
              </a:rPr>
            </a:br>
            <a:r>
              <a:rPr lang="en-US" sz="3403" dirty="0">
                <a:solidFill>
                  <a:srgbClr val="002557"/>
                </a:solidFill>
                <a:latin typeface="Arial" panose="020B0604020202020204" pitchFamily="34" charset="0"/>
                <a:cs typeface="Arial" panose="020B0604020202020204" pitchFamily="34" charset="0"/>
              </a:rPr>
              <a:t>if used as currently recommended</a:t>
            </a:r>
          </a:p>
        </p:txBody>
      </p:sp>
      <p:sp>
        <p:nvSpPr>
          <p:cNvPr id="13" name="TextBox 12">
            <a:extLst>
              <a:ext uri="{FF2B5EF4-FFF2-40B4-BE49-F238E27FC236}">
                <a16:creationId xmlns:a16="http://schemas.microsoft.com/office/drawing/2014/main" id="{9E7E4B7E-822C-B839-B3FA-73F54029592C}"/>
              </a:ext>
            </a:extLst>
          </p:cNvPr>
          <p:cNvSpPr txBox="1"/>
          <p:nvPr/>
        </p:nvSpPr>
        <p:spPr>
          <a:xfrm>
            <a:off x="6034501" y="3752924"/>
            <a:ext cx="4167152" cy="1488869"/>
          </a:xfrm>
          <a:prstGeom prst="rect">
            <a:avLst/>
          </a:prstGeom>
          <a:noFill/>
        </p:spPr>
        <p:txBody>
          <a:bodyPr wrap="square" rtlCol="0">
            <a:spAutoFit/>
          </a:bodyPr>
          <a:lstStyle/>
          <a:p>
            <a:pPr defTabSz="864382"/>
            <a:r>
              <a:rPr lang="en-GB" sz="9075" b="1" dirty="0">
                <a:ln w="22225">
                  <a:solidFill>
                    <a:srgbClr val="ED7D31"/>
                  </a:solidFill>
                  <a:prstDash val="solid"/>
                </a:ln>
                <a:solidFill>
                  <a:srgbClr val="ED7D31">
                    <a:lumMod val="40000"/>
                    <a:lumOff val="60000"/>
                  </a:srgbClr>
                </a:solidFill>
                <a:latin typeface="Calibri" panose="020F0502020204030204"/>
              </a:rPr>
              <a:t>FIT</a:t>
            </a:r>
          </a:p>
        </p:txBody>
      </p:sp>
      <p:sp>
        <p:nvSpPr>
          <p:cNvPr id="14" name="TextBox 13">
            <a:extLst>
              <a:ext uri="{FF2B5EF4-FFF2-40B4-BE49-F238E27FC236}">
                <a16:creationId xmlns:a16="http://schemas.microsoft.com/office/drawing/2014/main" id="{6307F195-801D-E751-E14C-7DE447B1CF94}"/>
              </a:ext>
            </a:extLst>
          </p:cNvPr>
          <p:cNvSpPr txBox="1"/>
          <p:nvPr/>
        </p:nvSpPr>
        <p:spPr>
          <a:xfrm>
            <a:off x="6034500" y="5024011"/>
            <a:ext cx="5096734" cy="557845"/>
          </a:xfrm>
          <a:prstGeom prst="rect">
            <a:avLst/>
          </a:prstGeom>
          <a:noFill/>
        </p:spPr>
        <p:txBody>
          <a:bodyPr wrap="square" rtlCol="0">
            <a:spAutoFit/>
          </a:bodyPr>
          <a:lstStyle/>
          <a:p>
            <a:pPr defTabSz="864382"/>
            <a:r>
              <a:rPr lang="en-GB" sz="3025" b="1" dirty="0">
                <a:solidFill>
                  <a:prstClr val="black"/>
                </a:solidFill>
                <a:latin typeface="Calibri" panose="020F0502020204030204"/>
              </a:rPr>
              <a:t>10% colorectal cancers missed</a:t>
            </a:r>
          </a:p>
        </p:txBody>
      </p:sp>
      <p:sp>
        <p:nvSpPr>
          <p:cNvPr id="15" name="TextBox 14">
            <a:extLst>
              <a:ext uri="{FF2B5EF4-FFF2-40B4-BE49-F238E27FC236}">
                <a16:creationId xmlns:a16="http://schemas.microsoft.com/office/drawing/2014/main" id="{A1055D2E-1E39-18BB-5DA2-9EDF09FE3A60}"/>
              </a:ext>
            </a:extLst>
          </p:cNvPr>
          <p:cNvSpPr txBox="1"/>
          <p:nvPr/>
        </p:nvSpPr>
        <p:spPr>
          <a:xfrm>
            <a:off x="3573536" y="2052398"/>
            <a:ext cx="1704784" cy="499689"/>
          </a:xfrm>
          <a:prstGeom prst="rect">
            <a:avLst/>
          </a:prstGeom>
          <a:noFill/>
        </p:spPr>
        <p:txBody>
          <a:bodyPr wrap="square" rtlCol="0">
            <a:spAutoFit/>
          </a:bodyPr>
          <a:lstStyle/>
          <a:p>
            <a:pPr defTabSz="864382"/>
            <a:r>
              <a:rPr lang="en-GB" sz="2647" dirty="0">
                <a:solidFill>
                  <a:prstClr val="black"/>
                </a:solidFill>
                <a:latin typeface="Calibri" panose="020F0502020204030204"/>
              </a:rPr>
              <a:t>≥35U/ml</a:t>
            </a:r>
          </a:p>
        </p:txBody>
      </p:sp>
      <p:sp>
        <p:nvSpPr>
          <p:cNvPr id="16" name="TextBox 15">
            <a:extLst>
              <a:ext uri="{FF2B5EF4-FFF2-40B4-BE49-F238E27FC236}">
                <a16:creationId xmlns:a16="http://schemas.microsoft.com/office/drawing/2014/main" id="{18D61A19-8FD2-8964-5BF8-AA10BCC9A84F}"/>
              </a:ext>
            </a:extLst>
          </p:cNvPr>
          <p:cNvSpPr txBox="1"/>
          <p:nvPr/>
        </p:nvSpPr>
        <p:spPr>
          <a:xfrm>
            <a:off x="7402265" y="4539998"/>
            <a:ext cx="1704784" cy="499689"/>
          </a:xfrm>
          <a:prstGeom prst="rect">
            <a:avLst/>
          </a:prstGeom>
          <a:noFill/>
        </p:spPr>
        <p:txBody>
          <a:bodyPr wrap="square" rtlCol="0">
            <a:spAutoFit/>
          </a:bodyPr>
          <a:lstStyle/>
          <a:p>
            <a:pPr defTabSz="864382"/>
            <a:r>
              <a:rPr lang="en-GB" sz="2647" dirty="0">
                <a:solidFill>
                  <a:prstClr val="black"/>
                </a:solidFill>
                <a:latin typeface="Calibri" panose="020F0502020204030204"/>
              </a:rPr>
              <a:t>≥10ug /g</a:t>
            </a:r>
          </a:p>
        </p:txBody>
      </p:sp>
      <p:sp>
        <p:nvSpPr>
          <p:cNvPr id="17" name="TextBox 16">
            <a:extLst>
              <a:ext uri="{FF2B5EF4-FFF2-40B4-BE49-F238E27FC236}">
                <a16:creationId xmlns:a16="http://schemas.microsoft.com/office/drawing/2014/main" id="{04C86343-22D0-4A45-EC17-80B13A7FC69E}"/>
              </a:ext>
            </a:extLst>
          </p:cNvPr>
          <p:cNvSpPr txBox="1"/>
          <p:nvPr/>
        </p:nvSpPr>
        <p:spPr>
          <a:xfrm>
            <a:off x="33893" y="6170368"/>
            <a:ext cx="4167151" cy="266868"/>
          </a:xfrm>
          <a:prstGeom prst="rect">
            <a:avLst/>
          </a:prstGeom>
          <a:noFill/>
        </p:spPr>
        <p:txBody>
          <a:bodyPr wrap="square" rtlCol="0">
            <a:spAutoFit/>
          </a:bodyPr>
          <a:lstStyle/>
          <a:p>
            <a:pPr defTabSz="864382"/>
            <a:r>
              <a:rPr lang="en-GB" sz="1134" dirty="0">
                <a:solidFill>
                  <a:prstClr val="black"/>
                </a:solidFill>
                <a:latin typeface="Calibri" panose="020F0502020204030204"/>
              </a:rPr>
              <a:t>Funston (2022), Bradley (2022), </a:t>
            </a:r>
            <a:r>
              <a:rPr lang="en-GB" sz="1134" dirty="0" err="1">
                <a:solidFill>
                  <a:prstClr val="black"/>
                </a:solidFill>
                <a:latin typeface="Calibri" panose="020F0502020204030204"/>
              </a:rPr>
              <a:t>Merriel</a:t>
            </a:r>
            <a:r>
              <a:rPr lang="en-GB" sz="1134" dirty="0">
                <a:solidFill>
                  <a:prstClr val="black"/>
                </a:solidFill>
                <a:latin typeface="Calibri" panose="020F0502020204030204"/>
              </a:rPr>
              <a:t> (2022)</a:t>
            </a:r>
            <a:endParaRPr lang="en-US" sz="1134" dirty="0">
              <a:solidFill>
                <a:prstClr val="black"/>
              </a:solidFill>
              <a:latin typeface="Calibri" panose="020F0502020204030204"/>
            </a:endParaRPr>
          </a:p>
        </p:txBody>
      </p:sp>
      <p:pic>
        <p:nvPicPr>
          <p:cNvPr id="19" name="Picture 18">
            <a:extLst>
              <a:ext uri="{FF2B5EF4-FFF2-40B4-BE49-F238E27FC236}">
                <a16:creationId xmlns:a16="http://schemas.microsoft.com/office/drawing/2014/main" id="{96F1F8D2-BD89-9104-BD28-9F70E72DBACC}"/>
              </a:ext>
            </a:extLst>
          </p:cNvPr>
          <p:cNvPicPr>
            <a:picLocks noChangeAspect="1"/>
          </p:cNvPicPr>
          <p:nvPr/>
        </p:nvPicPr>
        <p:blipFill>
          <a:blip r:embed="rId3"/>
          <a:stretch>
            <a:fillRect/>
          </a:stretch>
        </p:blipFill>
        <p:spPr>
          <a:xfrm rot="20936477">
            <a:off x="508822" y="1495246"/>
            <a:ext cx="4254485" cy="1608909"/>
          </a:xfrm>
          <a:prstGeom prst="rect">
            <a:avLst/>
          </a:prstGeom>
        </p:spPr>
      </p:pic>
      <p:pic>
        <p:nvPicPr>
          <p:cNvPr id="21" name="Picture 20">
            <a:extLst>
              <a:ext uri="{FF2B5EF4-FFF2-40B4-BE49-F238E27FC236}">
                <a16:creationId xmlns:a16="http://schemas.microsoft.com/office/drawing/2014/main" id="{26C5A611-52A9-5DCE-DCA4-2A0001AC01BE}"/>
              </a:ext>
            </a:extLst>
          </p:cNvPr>
          <p:cNvPicPr>
            <a:picLocks noChangeAspect="1"/>
          </p:cNvPicPr>
          <p:nvPr/>
        </p:nvPicPr>
        <p:blipFill>
          <a:blip r:embed="rId4"/>
          <a:stretch>
            <a:fillRect/>
          </a:stretch>
        </p:blipFill>
        <p:spPr>
          <a:xfrm rot="20866411">
            <a:off x="361286" y="3716603"/>
            <a:ext cx="5207583" cy="1384493"/>
          </a:xfrm>
          <a:prstGeom prst="rect">
            <a:avLst/>
          </a:prstGeom>
        </p:spPr>
      </p:pic>
      <p:sp>
        <p:nvSpPr>
          <p:cNvPr id="22" name="TextBox 21">
            <a:extLst>
              <a:ext uri="{FF2B5EF4-FFF2-40B4-BE49-F238E27FC236}">
                <a16:creationId xmlns:a16="http://schemas.microsoft.com/office/drawing/2014/main" id="{25E87046-0C39-DE64-D75F-BA3F13DF7F12}"/>
              </a:ext>
            </a:extLst>
          </p:cNvPr>
          <p:cNvSpPr txBox="1"/>
          <p:nvPr/>
        </p:nvSpPr>
        <p:spPr>
          <a:xfrm>
            <a:off x="6034501" y="1368971"/>
            <a:ext cx="4167152" cy="1488869"/>
          </a:xfrm>
          <a:prstGeom prst="rect">
            <a:avLst/>
          </a:prstGeom>
          <a:noFill/>
        </p:spPr>
        <p:txBody>
          <a:bodyPr wrap="square" rtlCol="0">
            <a:spAutoFit/>
          </a:bodyPr>
          <a:lstStyle/>
          <a:p>
            <a:pPr defTabSz="864382"/>
            <a:r>
              <a:rPr lang="en-GB" sz="9075" b="1" dirty="0">
                <a:ln w="22225">
                  <a:solidFill>
                    <a:srgbClr val="ED7D31"/>
                  </a:solidFill>
                  <a:prstDash val="solid"/>
                </a:ln>
                <a:solidFill>
                  <a:srgbClr val="ED7D31">
                    <a:lumMod val="40000"/>
                    <a:lumOff val="60000"/>
                  </a:srgbClr>
                </a:solidFill>
                <a:latin typeface="Calibri" panose="020F0502020204030204"/>
              </a:rPr>
              <a:t>PSA</a:t>
            </a:r>
          </a:p>
        </p:txBody>
      </p:sp>
      <p:sp>
        <p:nvSpPr>
          <p:cNvPr id="23" name="TextBox 22">
            <a:extLst>
              <a:ext uri="{FF2B5EF4-FFF2-40B4-BE49-F238E27FC236}">
                <a16:creationId xmlns:a16="http://schemas.microsoft.com/office/drawing/2014/main" id="{61F98006-7BC7-96FF-A44D-68F40CDAF3B9}"/>
              </a:ext>
            </a:extLst>
          </p:cNvPr>
          <p:cNvSpPr txBox="1"/>
          <p:nvPr/>
        </p:nvSpPr>
        <p:spPr>
          <a:xfrm>
            <a:off x="6082560" y="2712795"/>
            <a:ext cx="5121362" cy="557845"/>
          </a:xfrm>
          <a:prstGeom prst="rect">
            <a:avLst/>
          </a:prstGeom>
          <a:noFill/>
        </p:spPr>
        <p:txBody>
          <a:bodyPr wrap="square" rtlCol="0">
            <a:spAutoFit/>
          </a:bodyPr>
          <a:lstStyle/>
          <a:p>
            <a:pPr defTabSz="864382"/>
            <a:r>
              <a:rPr lang="en-GB" sz="3025" b="1" dirty="0">
                <a:solidFill>
                  <a:prstClr val="black"/>
                </a:solidFill>
                <a:latin typeface="Calibri" panose="020F0502020204030204"/>
              </a:rPr>
              <a:t>Limited primary care evidence</a:t>
            </a:r>
          </a:p>
        </p:txBody>
      </p:sp>
      <p:pic>
        <p:nvPicPr>
          <p:cNvPr id="20" name="Picture 19">
            <a:extLst>
              <a:ext uri="{FF2B5EF4-FFF2-40B4-BE49-F238E27FC236}">
                <a16:creationId xmlns:a16="http://schemas.microsoft.com/office/drawing/2014/main" id="{A8D8490E-5840-9DE6-65F6-3C4BECECA131}"/>
              </a:ext>
            </a:extLst>
          </p:cNvPr>
          <p:cNvPicPr>
            <a:picLocks noChangeAspect="1"/>
          </p:cNvPicPr>
          <p:nvPr/>
        </p:nvPicPr>
        <p:blipFill>
          <a:blip r:embed="rId5"/>
          <a:stretch>
            <a:fillRect/>
          </a:stretch>
        </p:blipFill>
        <p:spPr>
          <a:xfrm rot="20869144">
            <a:off x="6146986" y="1437867"/>
            <a:ext cx="4724674" cy="1570340"/>
          </a:xfrm>
          <a:prstGeom prst="rect">
            <a:avLst/>
          </a:prstGeom>
        </p:spPr>
      </p:pic>
    </p:spTree>
    <p:extLst>
      <p:ext uri="{BB962C8B-B14F-4D97-AF65-F5344CB8AC3E}">
        <p14:creationId xmlns:p14="http://schemas.microsoft.com/office/powerpoint/2010/main" val="4035343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21AFD-C4C5-0585-C2E8-0A93842515CE}"/>
              </a:ext>
            </a:extLst>
          </p:cNvPr>
          <p:cNvSpPr>
            <a:spLocks noGrp="1"/>
          </p:cNvSpPr>
          <p:nvPr>
            <p:ph type="title"/>
          </p:nvPr>
        </p:nvSpPr>
        <p:spPr>
          <a:xfrm>
            <a:off x="102555" y="71477"/>
            <a:ext cx="9940528" cy="1253071"/>
          </a:xfrm>
        </p:spPr>
        <p:txBody>
          <a:bodyPr>
            <a:normAutofit/>
          </a:bodyPr>
          <a:lstStyle/>
          <a:p>
            <a:r>
              <a:rPr lang="en-US" sz="3403" dirty="0">
                <a:solidFill>
                  <a:srgbClr val="002557"/>
                </a:solidFill>
                <a:latin typeface="Arial"/>
                <a:cs typeface="Arial"/>
              </a:rPr>
              <a:t>Lessons from symptomatic</a:t>
            </a:r>
            <a:br>
              <a:rPr lang="en-US" sz="3403" b="1" dirty="0">
                <a:latin typeface="Arial"/>
                <a:cs typeface="Arial"/>
              </a:rPr>
            </a:br>
            <a:r>
              <a:rPr lang="en-US" sz="3403" b="1" dirty="0" err="1">
                <a:solidFill>
                  <a:srgbClr val="002557"/>
                </a:solidFill>
                <a:latin typeface="Arial"/>
                <a:cs typeface="Arial"/>
              </a:rPr>
              <a:t>Faecal</a:t>
            </a:r>
            <a:r>
              <a:rPr lang="en-US" sz="3403" b="1" dirty="0">
                <a:solidFill>
                  <a:srgbClr val="002557"/>
                </a:solidFill>
                <a:latin typeface="Arial"/>
                <a:cs typeface="Arial"/>
              </a:rPr>
              <a:t> Immunochemical Testing </a:t>
            </a:r>
            <a:endParaRPr lang="en-US" dirty="0"/>
          </a:p>
        </p:txBody>
      </p:sp>
      <p:pic>
        <p:nvPicPr>
          <p:cNvPr id="18" name="Picture 17" descr="A blue line drawing of a rectangular object&#10;&#10;Description automatically generated">
            <a:extLst>
              <a:ext uri="{FF2B5EF4-FFF2-40B4-BE49-F238E27FC236}">
                <a16:creationId xmlns:a16="http://schemas.microsoft.com/office/drawing/2014/main" id="{954F4A2A-D29B-B4B1-D014-099B6656CED2}"/>
              </a:ext>
            </a:extLst>
          </p:cNvPr>
          <p:cNvPicPr>
            <a:picLocks noChangeAspect="1"/>
          </p:cNvPicPr>
          <p:nvPr/>
        </p:nvPicPr>
        <p:blipFill>
          <a:blip r:embed="rId3"/>
          <a:stretch>
            <a:fillRect/>
          </a:stretch>
        </p:blipFill>
        <p:spPr>
          <a:xfrm>
            <a:off x="2854998" y="5447828"/>
            <a:ext cx="1837504" cy="1035324"/>
          </a:xfrm>
          <a:prstGeom prst="rect">
            <a:avLst/>
          </a:prstGeom>
        </p:spPr>
      </p:pic>
      <p:sp>
        <p:nvSpPr>
          <p:cNvPr id="5" name="AutoShape 2">
            <a:extLst>
              <a:ext uri="{FF2B5EF4-FFF2-40B4-BE49-F238E27FC236}">
                <a16:creationId xmlns:a16="http://schemas.microsoft.com/office/drawing/2014/main" id="{E40F09AF-2CFC-7D9A-5F88-0E6C51234D53}"/>
              </a:ext>
            </a:extLst>
          </p:cNvPr>
          <p:cNvSpPr>
            <a:spLocks noGrp="1" noChangeAspect="1" noChangeArrowheads="1"/>
          </p:cNvSpPr>
          <p:nvPr>
            <p:ph idx="1"/>
          </p:nvPr>
        </p:nvSpPr>
        <p:spPr bwMode="auto">
          <a:xfrm>
            <a:off x="154156" y="1324548"/>
            <a:ext cx="3533023" cy="42302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6439" tIns="43220" rIns="86439" bIns="43220" numCol="1" rtlCol="0" anchor="t" anchorCtr="0" compatLnSpc="1">
            <a:prstTxWarp prst="textNoShape">
              <a:avLst/>
            </a:prstTxWarp>
            <a:normAutofit lnSpcReduction="10000"/>
          </a:bodyPr>
          <a:lstStyle/>
          <a:p>
            <a:r>
              <a:rPr lang="en-US" sz="2080" dirty="0"/>
              <a:t>Triage of all lower gastrointestinal symptoms for colorectal cancer investigation</a:t>
            </a:r>
          </a:p>
          <a:p>
            <a:endParaRPr lang="en-US" sz="2080" dirty="0"/>
          </a:p>
          <a:p>
            <a:r>
              <a:rPr lang="en-US" sz="2080" dirty="0"/>
              <a:t>Rapid adoption during COVID-19 pandemic to triage highest risk patients for endoscopy</a:t>
            </a:r>
          </a:p>
          <a:p>
            <a:endParaRPr lang="en-US" sz="2080" dirty="0"/>
          </a:p>
          <a:p>
            <a:r>
              <a:rPr lang="en-US" sz="2080" dirty="0"/>
              <a:t>Significant support in clinical guidance: 2015 NICE NG12; 2017 NICE DG30; 2022 BSG FIT; 2023 NICE DG56.</a:t>
            </a:r>
          </a:p>
          <a:p>
            <a:pPr marL="0" indent="0">
              <a:buNone/>
            </a:pPr>
            <a:endParaRPr lang="en-US" sz="2080" dirty="0"/>
          </a:p>
        </p:txBody>
      </p:sp>
      <p:pic>
        <p:nvPicPr>
          <p:cNvPr id="3" name="Picture 6">
            <a:extLst>
              <a:ext uri="{FF2B5EF4-FFF2-40B4-BE49-F238E27FC236}">
                <a16:creationId xmlns:a16="http://schemas.microsoft.com/office/drawing/2014/main" id="{12AA7B67-740B-20E2-5737-4EFF68F04C19}"/>
              </a:ext>
            </a:extLst>
          </p:cNvPr>
          <p:cNvPicPr>
            <a:picLocks noChangeAspect="1" noChangeArrowheads="1"/>
          </p:cNvPicPr>
          <p:nvPr/>
        </p:nvPicPr>
        <p:blipFill rotWithShape="1">
          <a:blip r:embed="rId4">
            <a:extLst>
              <a:ext uri="{28A0092B-C50C-407E-A947-70E740481C1C}">
                <a14:useLocalDpi xmlns:a14="http://schemas.microsoft.com/office/drawing/2010/main"/>
              </a:ext>
            </a:extLst>
          </a:blip>
          <a:srcRect/>
          <a:stretch/>
        </p:blipFill>
        <p:spPr bwMode="auto">
          <a:xfrm>
            <a:off x="2139520" y="5554773"/>
            <a:ext cx="988053" cy="74642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Published guidance, NICE advice and quality standards | Guidance | NICE">
            <a:extLst>
              <a:ext uri="{FF2B5EF4-FFF2-40B4-BE49-F238E27FC236}">
                <a16:creationId xmlns:a16="http://schemas.microsoft.com/office/drawing/2014/main" id="{2A957C16-3BD4-5EC1-82EB-E709BF10D469}"/>
              </a:ext>
            </a:extLst>
          </p:cNvPr>
          <p:cNvPicPr>
            <a:picLocks noChangeAspect="1" noChangeArrowheads="1"/>
          </p:cNvPicPr>
          <p:nvPr/>
        </p:nvPicPr>
        <p:blipFill rotWithShape="1">
          <a:blip r:embed="rId5">
            <a:extLst>
              <a:ext uri="{28A0092B-C50C-407E-A947-70E740481C1C}">
                <a14:useLocalDpi xmlns:a14="http://schemas.microsoft.com/office/drawing/2010/main"/>
              </a:ext>
            </a:extLst>
          </a:blip>
          <a:srcRect/>
          <a:stretch/>
        </p:blipFill>
        <p:spPr bwMode="auto">
          <a:xfrm>
            <a:off x="634905" y="5648213"/>
            <a:ext cx="1221014" cy="55954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F09E17B8-1798-3B5E-20F9-48F5EBA473F8}"/>
              </a:ext>
            </a:extLst>
          </p:cNvPr>
          <p:cNvPicPr>
            <a:picLocks noChangeAspect="1"/>
          </p:cNvPicPr>
          <p:nvPr/>
        </p:nvPicPr>
        <p:blipFill>
          <a:blip r:embed="rId6"/>
          <a:stretch>
            <a:fillRect/>
          </a:stretch>
        </p:blipFill>
        <p:spPr>
          <a:xfrm>
            <a:off x="5112935" y="1324546"/>
            <a:ext cx="3884020" cy="2334544"/>
          </a:xfrm>
          <a:prstGeom prst="rect">
            <a:avLst/>
          </a:prstGeom>
        </p:spPr>
      </p:pic>
      <p:pic>
        <p:nvPicPr>
          <p:cNvPr id="10" name="Picture 9">
            <a:extLst>
              <a:ext uri="{FF2B5EF4-FFF2-40B4-BE49-F238E27FC236}">
                <a16:creationId xmlns:a16="http://schemas.microsoft.com/office/drawing/2014/main" id="{A78CE4F7-C825-2659-A79E-B349B17672B6}"/>
              </a:ext>
            </a:extLst>
          </p:cNvPr>
          <p:cNvPicPr>
            <a:picLocks noChangeAspect="1"/>
          </p:cNvPicPr>
          <p:nvPr/>
        </p:nvPicPr>
        <p:blipFill>
          <a:blip r:embed="rId7"/>
          <a:stretch>
            <a:fillRect/>
          </a:stretch>
        </p:blipFill>
        <p:spPr>
          <a:xfrm>
            <a:off x="5112935" y="3775695"/>
            <a:ext cx="3883159" cy="2334028"/>
          </a:xfrm>
          <a:prstGeom prst="rect">
            <a:avLst/>
          </a:prstGeom>
        </p:spPr>
      </p:pic>
      <p:sp>
        <p:nvSpPr>
          <p:cNvPr id="11" name="TextBox 10">
            <a:extLst>
              <a:ext uri="{FF2B5EF4-FFF2-40B4-BE49-F238E27FC236}">
                <a16:creationId xmlns:a16="http://schemas.microsoft.com/office/drawing/2014/main" id="{9F85C9D3-7015-CEF8-1C76-44CB8249F7AA}"/>
              </a:ext>
            </a:extLst>
          </p:cNvPr>
          <p:cNvSpPr txBox="1"/>
          <p:nvPr/>
        </p:nvSpPr>
        <p:spPr>
          <a:xfrm>
            <a:off x="3918714" y="3764718"/>
            <a:ext cx="1104164" cy="1401666"/>
          </a:xfrm>
          <a:prstGeom prst="rect">
            <a:avLst/>
          </a:prstGeom>
          <a:noFill/>
        </p:spPr>
        <p:txBody>
          <a:bodyPr wrap="square">
            <a:spAutoFit/>
          </a:bodyPr>
          <a:lstStyle/>
          <a:p>
            <a:pPr algn="ctr" defTabSz="864382">
              <a:lnSpc>
                <a:spcPct val="90000"/>
              </a:lnSpc>
              <a:spcBef>
                <a:spcPts val="945"/>
              </a:spcBef>
            </a:pPr>
            <a:r>
              <a:rPr lang="en-US" sz="1891" b="1" dirty="0">
                <a:solidFill>
                  <a:prstClr val="black"/>
                </a:solidFill>
                <a:latin typeface="Calibri" panose="020F0502020204030204"/>
              </a:rPr>
              <a:t>2x non-returns </a:t>
            </a:r>
            <a:r>
              <a:rPr lang="en-US" sz="1891" dirty="0">
                <a:solidFill>
                  <a:prstClr val="black"/>
                </a:solidFill>
                <a:latin typeface="Calibri" panose="020F0502020204030204"/>
              </a:rPr>
              <a:t>in </a:t>
            </a:r>
            <a:r>
              <a:rPr lang="en-US" sz="1891" b="1" dirty="0">
                <a:solidFill>
                  <a:prstClr val="black"/>
                </a:solidFill>
                <a:latin typeface="Calibri" panose="020F0502020204030204"/>
              </a:rPr>
              <a:t>most</a:t>
            </a:r>
            <a:r>
              <a:rPr lang="en-US" sz="1891" dirty="0">
                <a:solidFill>
                  <a:prstClr val="black"/>
                </a:solidFill>
                <a:latin typeface="Calibri" panose="020F0502020204030204"/>
              </a:rPr>
              <a:t> vs least </a:t>
            </a:r>
            <a:r>
              <a:rPr lang="en-US" sz="1891" b="1" dirty="0">
                <a:solidFill>
                  <a:prstClr val="black"/>
                </a:solidFill>
                <a:latin typeface="Calibri" panose="020F0502020204030204"/>
              </a:rPr>
              <a:t>deprived</a:t>
            </a:r>
          </a:p>
        </p:txBody>
      </p:sp>
      <p:sp>
        <p:nvSpPr>
          <p:cNvPr id="12" name="TextBox 11">
            <a:extLst>
              <a:ext uri="{FF2B5EF4-FFF2-40B4-BE49-F238E27FC236}">
                <a16:creationId xmlns:a16="http://schemas.microsoft.com/office/drawing/2014/main" id="{600C0AED-D971-D86D-7C23-99162736FBE3}"/>
              </a:ext>
            </a:extLst>
          </p:cNvPr>
          <p:cNvSpPr txBox="1"/>
          <p:nvPr/>
        </p:nvSpPr>
        <p:spPr>
          <a:xfrm>
            <a:off x="3918715" y="1322096"/>
            <a:ext cx="1104164" cy="1401666"/>
          </a:xfrm>
          <a:prstGeom prst="rect">
            <a:avLst/>
          </a:prstGeom>
          <a:noFill/>
        </p:spPr>
        <p:txBody>
          <a:bodyPr wrap="square">
            <a:spAutoFit/>
          </a:bodyPr>
          <a:lstStyle/>
          <a:p>
            <a:pPr algn="ctr" defTabSz="864382">
              <a:lnSpc>
                <a:spcPct val="90000"/>
              </a:lnSpc>
              <a:spcBef>
                <a:spcPts val="945"/>
              </a:spcBef>
            </a:pPr>
            <a:r>
              <a:rPr lang="en-US" sz="1891" b="1" dirty="0">
                <a:solidFill>
                  <a:prstClr val="black"/>
                </a:solidFill>
                <a:latin typeface="Calibri" panose="020F0502020204030204"/>
              </a:rPr>
              <a:t>1.8x non-returns </a:t>
            </a:r>
            <a:r>
              <a:rPr lang="en-US" sz="1891" dirty="0">
                <a:solidFill>
                  <a:prstClr val="black"/>
                </a:solidFill>
                <a:latin typeface="Calibri" panose="020F0502020204030204"/>
              </a:rPr>
              <a:t>in </a:t>
            </a:r>
            <a:r>
              <a:rPr lang="en-US" sz="1891" b="1" dirty="0">
                <a:solidFill>
                  <a:prstClr val="black"/>
                </a:solidFill>
                <a:latin typeface="Calibri" panose="020F0502020204030204"/>
              </a:rPr>
              <a:t>Asian </a:t>
            </a:r>
            <a:r>
              <a:rPr lang="en-US" sz="1891" dirty="0">
                <a:solidFill>
                  <a:prstClr val="black"/>
                </a:solidFill>
                <a:latin typeface="Calibri" panose="020F0502020204030204"/>
              </a:rPr>
              <a:t>vs White</a:t>
            </a:r>
          </a:p>
        </p:txBody>
      </p:sp>
      <p:sp>
        <p:nvSpPr>
          <p:cNvPr id="19" name="TextBox 18">
            <a:extLst>
              <a:ext uri="{FF2B5EF4-FFF2-40B4-BE49-F238E27FC236}">
                <a16:creationId xmlns:a16="http://schemas.microsoft.com/office/drawing/2014/main" id="{F92528F9-E5F4-91C9-1523-AF8ED6B94671}"/>
              </a:ext>
            </a:extLst>
          </p:cNvPr>
          <p:cNvSpPr txBox="1"/>
          <p:nvPr/>
        </p:nvSpPr>
        <p:spPr>
          <a:xfrm>
            <a:off x="9103147" y="2425263"/>
            <a:ext cx="2422103" cy="2658805"/>
          </a:xfrm>
          <a:prstGeom prst="rect">
            <a:avLst/>
          </a:prstGeom>
          <a:noFill/>
        </p:spPr>
        <p:txBody>
          <a:bodyPr wrap="square">
            <a:spAutoFit/>
          </a:bodyPr>
          <a:lstStyle/>
          <a:p>
            <a:pPr algn="ctr" defTabSz="864382">
              <a:lnSpc>
                <a:spcPct val="90000"/>
              </a:lnSpc>
              <a:spcBef>
                <a:spcPts val="945"/>
              </a:spcBef>
            </a:pPr>
            <a:r>
              <a:rPr lang="en-US" sz="2647" b="1" dirty="0">
                <a:solidFill>
                  <a:srgbClr val="002557"/>
                </a:solidFill>
                <a:latin typeface="Arial" panose="020B0604020202020204" pitchFamily="34" charset="0"/>
                <a:cs typeface="Arial" panose="020B0604020202020204" pitchFamily="34" charset="0"/>
              </a:rPr>
              <a:t>Inequalities</a:t>
            </a:r>
            <a:r>
              <a:rPr lang="en-US" sz="2647" b="1" dirty="0">
                <a:solidFill>
                  <a:srgbClr val="7030A0"/>
                </a:solidFill>
                <a:latin typeface="Calibri" panose="020F0502020204030204"/>
              </a:rPr>
              <a:t> </a:t>
            </a:r>
            <a:r>
              <a:rPr lang="en-US" sz="2647" dirty="0">
                <a:solidFill>
                  <a:prstClr val="black"/>
                </a:solidFill>
                <a:latin typeface="Calibri" panose="020F0502020204030204"/>
              </a:rPr>
              <a:t>emerging in uptake and returns indicating implementation </a:t>
            </a:r>
            <a:r>
              <a:rPr lang="en-US" sz="2647" b="1" dirty="0">
                <a:solidFill>
                  <a:srgbClr val="002557"/>
                </a:solidFill>
                <a:latin typeface="Arial" panose="020B0604020202020204" pitchFamily="34" charset="0"/>
                <a:cs typeface="Arial" panose="020B0604020202020204" pitchFamily="34" charset="0"/>
              </a:rPr>
              <a:t>inequity.</a:t>
            </a:r>
          </a:p>
        </p:txBody>
      </p:sp>
      <p:sp>
        <p:nvSpPr>
          <p:cNvPr id="4" name="TextBox 3">
            <a:extLst>
              <a:ext uri="{FF2B5EF4-FFF2-40B4-BE49-F238E27FC236}">
                <a16:creationId xmlns:a16="http://schemas.microsoft.com/office/drawing/2014/main" id="{16678352-8A27-93A9-BF1B-1A4B1EB44FEE}"/>
              </a:ext>
            </a:extLst>
          </p:cNvPr>
          <p:cNvSpPr txBox="1"/>
          <p:nvPr/>
        </p:nvSpPr>
        <p:spPr>
          <a:xfrm>
            <a:off x="5022877" y="6177138"/>
            <a:ext cx="4167151" cy="266868"/>
          </a:xfrm>
          <a:prstGeom prst="rect">
            <a:avLst/>
          </a:prstGeom>
          <a:noFill/>
        </p:spPr>
        <p:txBody>
          <a:bodyPr wrap="square" rtlCol="0">
            <a:spAutoFit/>
          </a:bodyPr>
          <a:lstStyle/>
          <a:p>
            <a:pPr defTabSz="864382"/>
            <a:r>
              <a:rPr lang="en-GB" sz="1134" b="1" dirty="0">
                <a:solidFill>
                  <a:prstClr val="black"/>
                </a:solidFill>
                <a:latin typeface="Calibri" panose="020F0502020204030204"/>
              </a:rPr>
              <a:t>J Bailey</a:t>
            </a:r>
            <a:r>
              <a:rPr lang="en-GB" sz="1134" dirty="0">
                <a:solidFill>
                  <a:prstClr val="black"/>
                </a:solidFill>
                <a:latin typeface="Calibri" panose="020F0502020204030204"/>
              </a:rPr>
              <a:t> (2023) </a:t>
            </a:r>
            <a:r>
              <a:rPr lang="en-GB" sz="1134" dirty="0">
                <a:solidFill>
                  <a:srgbClr val="333333"/>
                </a:solidFill>
                <a:latin typeface="Helvetica Neue" panose="02000503000000020004" pitchFamily="2" charset="0"/>
              </a:rPr>
              <a:t>https://</a:t>
            </a:r>
            <a:r>
              <a:rPr lang="en-GB" sz="1134" dirty="0" err="1">
                <a:solidFill>
                  <a:srgbClr val="333333"/>
                </a:solidFill>
                <a:latin typeface="Helvetica Neue" panose="02000503000000020004" pitchFamily="2" charset="0"/>
              </a:rPr>
              <a:t>doi.org</a:t>
            </a:r>
            <a:r>
              <a:rPr lang="en-GB" sz="1134" dirty="0">
                <a:solidFill>
                  <a:srgbClr val="333333"/>
                </a:solidFill>
                <a:latin typeface="Helvetica Neue" panose="02000503000000020004" pitchFamily="2" charset="0"/>
              </a:rPr>
              <a:t>/10.3399/BJGP.2023.0033</a:t>
            </a:r>
            <a:r>
              <a:rPr lang="en-GB" sz="1134" dirty="0">
                <a:solidFill>
                  <a:prstClr val="black"/>
                </a:solidFill>
                <a:latin typeface="Calibri" panose="020F0502020204030204"/>
              </a:rPr>
              <a:t> </a:t>
            </a:r>
            <a:endParaRPr lang="en-US" sz="1134" dirty="0">
              <a:solidFill>
                <a:prstClr val="black"/>
              </a:solidFill>
              <a:latin typeface="Calibri" panose="020F0502020204030204"/>
            </a:endParaRPr>
          </a:p>
        </p:txBody>
      </p:sp>
    </p:spTree>
    <p:extLst>
      <p:ext uri="{BB962C8B-B14F-4D97-AF65-F5344CB8AC3E}">
        <p14:creationId xmlns:p14="http://schemas.microsoft.com/office/powerpoint/2010/main" val="180036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9" grpId="0"/>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line chart&#10;&#10;Description automatically generated">
            <a:extLst>
              <a:ext uri="{FF2B5EF4-FFF2-40B4-BE49-F238E27FC236}">
                <a16:creationId xmlns:a16="http://schemas.microsoft.com/office/drawing/2014/main" id="{C417B25C-8035-AAB9-8F30-05CDA618510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02556" y="1792491"/>
            <a:ext cx="5764558" cy="3198774"/>
          </a:xfrm>
          <a:prstGeom prst="rect">
            <a:avLst/>
          </a:prstGeom>
        </p:spPr>
      </p:pic>
      <p:sp>
        <p:nvSpPr>
          <p:cNvPr id="7" name="AutoShape 2">
            <a:extLst>
              <a:ext uri="{FF2B5EF4-FFF2-40B4-BE49-F238E27FC236}">
                <a16:creationId xmlns:a16="http://schemas.microsoft.com/office/drawing/2014/main" id="{C7E48475-9722-85FD-4DA6-AAA05939BC21}"/>
              </a:ext>
            </a:extLst>
          </p:cNvPr>
          <p:cNvSpPr>
            <a:spLocks noGrp="1" noChangeAspect="1" noChangeArrowheads="1"/>
          </p:cNvSpPr>
          <p:nvPr>
            <p:ph idx="1"/>
          </p:nvPr>
        </p:nvSpPr>
        <p:spPr bwMode="auto">
          <a:xfrm>
            <a:off x="415560" y="5113299"/>
            <a:ext cx="5451553" cy="136985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6439" tIns="43220" rIns="86439" bIns="43220" numCol="1" rtlCol="0" anchor="t" anchorCtr="0" compatLnSpc="1">
            <a:prstTxWarp prst="textNoShape">
              <a:avLst/>
            </a:prstTxWarp>
            <a:normAutofit fontScale="92500"/>
          </a:bodyPr>
          <a:lstStyle/>
          <a:p>
            <a:pPr marL="0" indent="0" algn="ctr">
              <a:buNone/>
            </a:pPr>
            <a:r>
              <a:rPr lang="en-US" dirty="0"/>
              <a:t>Difficult to improve performance by </a:t>
            </a:r>
            <a:r>
              <a:rPr lang="en-US" sz="2836" b="1" dirty="0">
                <a:solidFill>
                  <a:srgbClr val="002557"/>
                </a:solidFill>
                <a:latin typeface="Arial" panose="020B0604020202020204" pitchFamily="34" charset="0"/>
                <a:ea typeface="+mj-ea"/>
                <a:cs typeface="Arial" panose="020B0604020202020204" pitchFamily="34" charset="0"/>
              </a:rPr>
              <a:t>combining FIT with available demographic and blood test </a:t>
            </a:r>
            <a:r>
              <a:rPr lang="en-US" dirty="0"/>
              <a:t>data.</a:t>
            </a:r>
          </a:p>
          <a:p>
            <a:endParaRPr lang="en-US" dirty="0"/>
          </a:p>
        </p:txBody>
      </p:sp>
      <p:sp>
        <p:nvSpPr>
          <p:cNvPr id="8" name="AutoShape 2">
            <a:extLst>
              <a:ext uri="{FF2B5EF4-FFF2-40B4-BE49-F238E27FC236}">
                <a16:creationId xmlns:a16="http://schemas.microsoft.com/office/drawing/2014/main" id="{3E4CBEAA-8235-6E9B-F8CC-390C2C587F32}"/>
              </a:ext>
            </a:extLst>
          </p:cNvPr>
          <p:cNvSpPr txBox="1">
            <a:spLocks noChangeAspect="1" noChangeArrowheads="1"/>
          </p:cNvSpPr>
          <p:nvPr/>
        </p:nvSpPr>
        <p:spPr bwMode="auto">
          <a:xfrm>
            <a:off x="6646985" y="2164772"/>
            <a:ext cx="4555160" cy="136985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6439" tIns="43220" rIns="86439" bIns="43220" numCol="1" rtlCol="0" anchor="t" anchorCtr="0" compatLnSpc="1">
            <a:prstTxWarp prst="textNoShape">
              <a:avLst/>
            </a:prstTxWarp>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defTabSz="864382">
              <a:spcBef>
                <a:spcPts val="945"/>
              </a:spcBef>
              <a:buNone/>
            </a:pPr>
            <a:r>
              <a:rPr lang="en-US" sz="2647" dirty="0">
                <a:solidFill>
                  <a:prstClr val="black"/>
                </a:solidFill>
                <a:latin typeface="Calibri" panose="020F0502020204030204"/>
              </a:rPr>
              <a:t>Raised questions about the value and implementation of </a:t>
            </a:r>
            <a:r>
              <a:rPr lang="en-US" sz="2647" b="1" dirty="0">
                <a:solidFill>
                  <a:srgbClr val="002557"/>
                </a:solidFill>
                <a:latin typeface="Arial" panose="020B0604020202020204" pitchFamily="34" charset="0"/>
                <a:cs typeface="Arial" panose="020B0604020202020204" pitchFamily="34" charset="0"/>
              </a:rPr>
              <a:t>repeat testing </a:t>
            </a:r>
            <a:r>
              <a:rPr lang="en-US" sz="2647" dirty="0">
                <a:solidFill>
                  <a:prstClr val="black"/>
                </a:solidFill>
                <a:latin typeface="Calibri" panose="020F0502020204030204"/>
              </a:rPr>
              <a:t>for triage.</a:t>
            </a:r>
          </a:p>
          <a:p>
            <a:pPr marL="216096" indent="-216096" defTabSz="864382">
              <a:spcBef>
                <a:spcPts val="945"/>
              </a:spcBef>
            </a:pPr>
            <a:endParaRPr lang="en-US" sz="2647" dirty="0">
              <a:solidFill>
                <a:prstClr val="black"/>
              </a:solidFill>
              <a:latin typeface="Calibri" panose="020F0502020204030204"/>
            </a:endParaRPr>
          </a:p>
        </p:txBody>
      </p:sp>
      <p:sp>
        <p:nvSpPr>
          <p:cNvPr id="10" name="Up Arrow 9">
            <a:extLst>
              <a:ext uri="{FF2B5EF4-FFF2-40B4-BE49-F238E27FC236}">
                <a16:creationId xmlns:a16="http://schemas.microsoft.com/office/drawing/2014/main" id="{9247D01F-3554-7375-3CEE-C779E0CFAB17}"/>
              </a:ext>
            </a:extLst>
          </p:cNvPr>
          <p:cNvSpPr/>
          <p:nvPr/>
        </p:nvSpPr>
        <p:spPr>
          <a:xfrm>
            <a:off x="7502938" y="3724694"/>
            <a:ext cx="1192863" cy="1668488"/>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1" name="Up Arrow 10">
            <a:extLst>
              <a:ext uri="{FF2B5EF4-FFF2-40B4-BE49-F238E27FC236}">
                <a16:creationId xmlns:a16="http://schemas.microsoft.com/office/drawing/2014/main" id="{644615F8-1B9A-7E06-2C20-39D981B0A856}"/>
              </a:ext>
            </a:extLst>
          </p:cNvPr>
          <p:cNvSpPr/>
          <p:nvPr/>
        </p:nvSpPr>
        <p:spPr>
          <a:xfrm rot="10800000">
            <a:off x="9092250" y="4157020"/>
            <a:ext cx="1192863" cy="1668488"/>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2" name="TextBox 11">
            <a:extLst>
              <a:ext uri="{FF2B5EF4-FFF2-40B4-BE49-F238E27FC236}">
                <a16:creationId xmlns:a16="http://schemas.microsoft.com/office/drawing/2014/main" id="{AE917159-5641-1D38-94B2-1BB7DC6BDD61}"/>
              </a:ext>
            </a:extLst>
          </p:cNvPr>
          <p:cNvSpPr txBox="1"/>
          <p:nvPr/>
        </p:nvSpPr>
        <p:spPr>
          <a:xfrm>
            <a:off x="7244206" y="5393543"/>
            <a:ext cx="1710327" cy="499689"/>
          </a:xfrm>
          <a:prstGeom prst="rect">
            <a:avLst/>
          </a:prstGeom>
          <a:noFill/>
        </p:spPr>
        <p:txBody>
          <a:bodyPr wrap="square" rtlCol="0">
            <a:spAutoFit/>
          </a:bodyPr>
          <a:lstStyle/>
          <a:p>
            <a:pPr defTabSz="864382"/>
            <a:r>
              <a:rPr lang="en-US" sz="2647" b="1" dirty="0">
                <a:solidFill>
                  <a:prstClr val="black"/>
                </a:solidFill>
                <a:latin typeface="Calibri" panose="020F0502020204030204"/>
              </a:rPr>
              <a:t>Sensitivity</a:t>
            </a:r>
          </a:p>
        </p:txBody>
      </p:sp>
      <p:sp>
        <p:nvSpPr>
          <p:cNvPr id="13" name="TextBox 12">
            <a:extLst>
              <a:ext uri="{FF2B5EF4-FFF2-40B4-BE49-F238E27FC236}">
                <a16:creationId xmlns:a16="http://schemas.microsoft.com/office/drawing/2014/main" id="{450C0A07-F30C-BF2C-B727-E3576EC82B1F}"/>
              </a:ext>
            </a:extLst>
          </p:cNvPr>
          <p:cNvSpPr txBox="1"/>
          <p:nvPr/>
        </p:nvSpPr>
        <p:spPr>
          <a:xfrm>
            <a:off x="8924565" y="3592837"/>
            <a:ext cx="1710327" cy="499689"/>
          </a:xfrm>
          <a:prstGeom prst="rect">
            <a:avLst/>
          </a:prstGeom>
          <a:noFill/>
        </p:spPr>
        <p:txBody>
          <a:bodyPr wrap="square" rtlCol="0">
            <a:spAutoFit/>
          </a:bodyPr>
          <a:lstStyle/>
          <a:p>
            <a:pPr defTabSz="864382"/>
            <a:r>
              <a:rPr lang="en-US" sz="2647" b="1" dirty="0">
                <a:solidFill>
                  <a:prstClr val="black"/>
                </a:solidFill>
                <a:latin typeface="Calibri" panose="020F0502020204030204"/>
              </a:rPr>
              <a:t>Specificity</a:t>
            </a:r>
          </a:p>
        </p:txBody>
      </p:sp>
      <p:sp>
        <p:nvSpPr>
          <p:cNvPr id="15" name="TextBox 14">
            <a:extLst>
              <a:ext uri="{FF2B5EF4-FFF2-40B4-BE49-F238E27FC236}">
                <a16:creationId xmlns:a16="http://schemas.microsoft.com/office/drawing/2014/main" id="{A2B4BA63-806D-0CCC-E68C-0A92FA3608F4}"/>
              </a:ext>
            </a:extLst>
          </p:cNvPr>
          <p:cNvSpPr txBox="1"/>
          <p:nvPr/>
        </p:nvSpPr>
        <p:spPr>
          <a:xfrm>
            <a:off x="102555" y="1215921"/>
            <a:ext cx="9351752" cy="412421"/>
          </a:xfrm>
          <a:prstGeom prst="rect">
            <a:avLst/>
          </a:prstGeom>
          <a:noFill/>
        </p:spPr>
        <p:txBody>
          <a:bodyPr wrap="square">
            <a:spAutoFit/>
          </a:bodyPr>
          <a:lstStyle/>
          <a:p>
            <a:pPr defTabSz="864382"/>
            <a:r>
              <a:rPr lang="en-GB" sz="2080" dirty="0">
                <a:solidFill>
                  <a:prstClr val="black"/>
                </a:solidFill>
                <a:latin typeface="Calibri" panose="020F0502020204030204"/>
                <a:sym typeface="Symbol" pitchFamily="2" charset="2"/>
              </a:rPr>
              <a:t>Performs well alone at 10ug </a:t>
            </a:r>
            <a:r>
              <a:rPr lang="en-GB" sz="2080" dirty="0" err="1">
                <a:solidFill>
                  <a:prstClr val="black"/>
                </a:solidFill>
                <a:latin typeface="Calibri" panose="020F0502020204030204"/>
                <a:sym typeface="Symbol" pitchFamily="2" charset="2"/>
              </a:rPr>
              <a:t>hb</a:t>
            </a:r>
            <a:r>
              <a:rPr lang="en-GB" sz="2080" dirty="0">
                <a:solidFill>
                  <a:prstClr val="black"/>
                </a:solidFill>
                <a:latin typeface="Calibri" panose="020F0502020204030204"/>
                <a:sym typeface="Symbol" pitchFamily="2" charset="2"/>
              </a:rPr>
              <a:t>/g faeces: </a:t>
            </a:r>
            <a:r>
              <a:rPr lang="en-US" sz="2080" b="1" dirty="0">
                <a:solidFill>
                  <a:prstClr val="black"/>
                </a:solidFill>
                <a:latin typeface="Calibri" panose="020F0502020204030204"/>
              </a:rPr>
              <a:t>Sensitivity 91.2% </a:t>
            </a:r>
            <a:r>
              <a:rPr lang="en-US" sz="2080" dirty="0">
                <a:solidFill>
                  <a:prstClr val="black"/>
                </a:solidFill>
                <a:latin typeface="Calibri" panose="020F0502020204030204"/>
              </a:rPr>
              <a:t>&amp; </a:t>
            </a:r>
            <a:r>
              <a:rPr lang="en-US" sz="2080" b="1" dirty="0">
                <a:solidFill>
                  <a:prstClr val="black"/>
                </a:solidFill>
                <a:latin typeface="Calibri" panose="020F0502020204030204"/>
              </a:rPr>
              <a:t>Specificity 75.0%</a:t>
            </a:r>
          </a:p>
        </p:txBody>
      </p:sp>
      <p:pic>
        <p:nvPicPr>
          <p:cNvPr id="14" name="Picture 13" descr="A white rectangular sign with black text&#10;&#10;Description automatically generated">
            <a:extLst>
              <a:ext uri="{FF2B5EF4-FFF2-40B4-BE49-F238E27FC236}">
                <a16:creationId xmlns:a16="http://schemas.microsoft.com/office/drawing/2014/main" id="{52117005-3FF7-AAE4-6589-081B73DDAEF8}"/>
              </a:ext>
            </a:extLst>
          </p:cNvPr>
          <p:cNvPicPr>
            <a:picLocks noChangeAspect="1"/>
          </p:cNvPicPr>
          <p:nvPr/>
        </p:nvPicPr>
        <p:blipFill>
          <a:blip r:embed="rId4"/>
          <a:stretch>
            <a:fillRect/>
          </a:stretch>
        </p:blipFill>
        <p:spPr>
          <a:xfrm>
            <a:off x="1832236" y="3988543"/>
            <a:ext cx="1035597" cy="699728"/>
          </a:xfrm>
          <a:prstGeom prst="rect">
            <a:avLst/>
          </a:prstGeom>
        </p:spPr>
      </p:pic>
      <p:pic>
        <p:nvPicPr>
          <p:cNvPr id="16" name="Picture 15" descr="A white rectangular sign with black text&#10;&#10;Description automatically generated">
            <a:extLst>
              <a:ext uri="{FF2B5EF4-FFF2-40B4-BE49-F238E27FC236}">
                <a16:creationId xmlns:a16="http://schemas.microsoft.com/office/drawing/2014/main" id="{0869647B-4AE2-EA6C-394F-CEE688A84007}"/>
              </a:ext>
            </a:extLst>
          </p:cNvPr>
          <p:cNvPicPr>
            <a:picLocks noChangeAspect="1"/>
          </p:cNvPicPr>
          <p:nvPr/>
        </p:nvPicPr>
        <p:blipFill>
          <a:blip r:embed="rId4"/>
          <a:stretch>
            <a:fillRect/>
          </a:stretch>
        </p:blipFill>
        <p:spPr>
          <a:xfrm>
            <a:off x="4703653" y="2004818"/>
            <a:ext cx="1035597" cy="699728"/>
          </a:xfrm>
          <a:prstGeom prst="rect">
            <a:avLst/>
          </a:prstGeom>
        </p:spPr>
      </p:pic>
      <p:sp>
        <p:nvSpPr>
          <p:cNvPr id="6" name="Title 1">
            <a:extLst>
              <a:ext uri="{FF2B5EF4-FFF2-40B4-BE49-F238E27FC236}">
                <a16:creationId xmlns:a16="http://schemas.microsoft.com/office/drawing/2014/main" id="{18C68AFD-5F5C-2040-904F-8C30187DCFD5}"/>
              </a:ext>
            </a:extLst>
          </p:cNvPr>
          <p:cNvSpPr txBox="1">
            <a:spLocks/>
          </p:cNvSpPr>
          <p:nvPr/>
        </p:nvSpPr>
        <p:spPr>
          <a:xfrm>
            <a:off x="102555" y="71477"/>
            <a:ext cx="9940528" cy="1253071"/>
          </a:xfrm>
          <a:prstGeom prst="rect">
            <a:avLst/>
          </a:prstGeom>
        </p:spPr>
        <p:txBody>
          <a:bodyPr vert="horz" lIns="86439" tIns="43220" rIns="86439" bIns="432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864382"/>
            <a:r>
              <a:rPr lang="en-US" sz="3403">
                <a:solidFill>
                  <a:srgbClr val="002557"/>
                </a:solidFill>
                <a:latin typeface="Arial"/>
                <a:cs typeface="Arial"/>
              </a:rPr>
              <a:t>Lessons from symptomatic</a:t>
            </a:r>
            <a:br>
              <a:rPr lang="en-US" sz="3403" b="1">
                <a:solidFill>
                  <a:prstClr val="black"/>
                </a:solidFill>
                <a:latin typeface="Arial"/>
                <a:cs typeface="Arial"/>
              </a:rPr>
            </a:br>
            <a:r>
              <a:rPr lang="en-US" sz="3403" b="1">
                <a:solidFill>
                  <a:srgbClr val="002557"/>
                </a:solidFill>
                <a:latin typeface="Arial"/>
                <a:cs typeface="Arial"/>
              </a:rPr>
              <a:t>Faecal Immunochemical Testing </a:t>
            </a:r>
            <a:endParaRPr lang="en-US" sz="4159" dirty="0">
              <a:solidFill>
                <a:prstClr val="black"/>
              </a:solidFill>
              <a:latin typeface="Calibri Light" panose="020F0302020204030204"/>
            </a:endParaRPr>
          </a:p>
        </p:txBody>
      </p:sp>
      <p:sp>
        <p:nvSpPr>
          <p:cNvPr id="9" name="TextBox 8">
            <a:extLst>
              <a:ext uri="{FF2B5EF4-FFF2-40B4-BE49-F238E27FC236}">
                <a16:creationId xmlns:a16="http://schemas.microsoft.com/office/drawing/2014/main" id="{1287B53A-58E4-4A9E-9D2F-7567E5AE0295}"/>
              </a:ext>
            </a:extLst>
          </p:cNvPr>
          <p:cNvSpPr txBox="1"/>
          <p:nvPr/>
        </p:nvSpPr>
        <p:spPr>
          <a:xfrm>
            <a:off x="16945" y="6221213"/>
            <a:ext cx="4167151" cy="266868"/>
          </a:xfrm>
          <a:prstGeom prst="rect">
            <a:avLst/>
          </a:prstGeom>
          <a:noFill/>
        </p:spPr>
        <p:txBody>
          <a:bodyPr wrap="square" rtlCol="0">
            <a:spAutoFit/>
          </a:bodyPr>
          <a:lstStyle/>
          <a:p>
            <a:pPr defTabSz="864382"/>
            <a:r>
              <a:rPr lang="en-GB" sz="1134" dirty="0">
                <a:solidFill>
                  <a:prstClr val="black"/>
                </a:solidFill>
                <a:latin typeface="Calibri" panose="020F0502020204030204"/>
              </a:rPr>
              <a:t>Withrow (2021) Tamm (unpublished)</a:t>
            </a:r>
            <a:endParaRPr lang="en-US" sz="1134" dirty="0">
              <a:solidFill>
                <a:prstClr val="black"/>
              </a:solidFill>
              <a:latin typeface="Calibri" panose="020F0502020204030204"/>
            </a:endParaRPr>
          </a:p>
        </p:txBody>
      </p:sp>
    </p:spTree>
    <p:extLst>
      <p:ext uri="{BB962C8B-B14F-4D97-AF65-F5344CB8AC3E}">
        <p14:creationId xmlns:p14="http://schemas.microsoft.com/office/powerpoint/2010/main" val="111619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animBg="1"/>
      <p:bldP spid="11" grpId="0" animBg="1"/>
      <p:bldP spid="12"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167EC08-EFBD-00CC-F02F-4DF38CCDC326}"/>
              </a:ext>
            </a:extLst>
          </p:cNvPr>
          <p:cNvSpPr txBox="1">
            <a:spLocks/>
          </p:cNvSpPr>
          <p:nvPr/>
        </p:nvSpPr>
        <p:spPr>
          <a:xfrm>
            <a:off x="121555" y="17456"/>
            <a:ext cx="9940528" cy="1253071"/>
          </a:xfrm>
          <a:prstGeom prst="rect">
            <a:avLst/>
          </a:prstGeom>
        </p:spPr>
        <p:txBody>
          <a:bodyPr vert="horz" lIns="86439" tIns="43220" rIns="86439" bIns="432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864382"/>
            <a:r>
              <a:rPr lang="en-US" sz="3403" dirty="0">
                <a:solidFill>
                  <a:srgbClr val="002557"/>
                </a:solidFill>
                <a:latin typeface="Arial" panose="020B0604020202020204" pitchFamily="34" charset="0"/>
                <a:cs typeface="Arial" panose="020B0604020202020204" pitchFamily="34" charset="0"/>
              </a:rPr>
              <a:t>An emerging example of </a:t>
            </a:r>
          </a:p>
          <a:p>
            <a:pPr defTabSz="864382"/>
            <a:r>
              <a:rPr lang="en-US" sz="3403" b="1" dirty="0">
                <a:solidFill>
                  <a:srgbClr val="002557"/>
                </a:solidFill>
                <a:latin typeface="Arial" panose="020B0604020202020204" pitchFamily="34" charset="0"/>
                <a:cs typeface="Arial" panose="020B0604020202020204" pitchFamily="34" charset="0"/>
              </a:rPr>
              <a:t>combining existing tests</a:t>
            </a:r>
          </a:p>
        </p:txBody>
      </p:sp>
      <p:pic>
        <p:nvPicPr>
          <p:cNvPr id="9" name="Picture 8">
            <a:extLst>
              <a:ext uri="{FF2B5EF4-FFF2-40B4-BE49-F238E27FC236}">
                <a16:creationId xmlns:a16="http://schemas.microsoft.com/office/drawing/2014/main" id="{F19D8CFB-6D40-D325-44D2-9186E9A765E3}"/>
              </a:ext>
            </a:extLst>
          </p:cNvPr>
          <p:cNvPicPr>
            <a:picLocks noChangeAspect="1"/>
          </p:cNvPicPr>
          <p:nvPr/>
        </p:nvPicPr>
        <p:blipFill>
          <a:blip r:embed="rId2"/>
          <a:stretch>
            <a:fillRect/>
          </a:stretch>
        </p:blipFill>
        <p:spPr>
          <a:xfrm>
            <a:off x="1166932" y="1295739"/>
            <a:ext cx="9191387" cy="5170156"/>
          </a:xfrm>
          <a:prstGeom prst="rect">
            <a:avLst/>
          </a:prstGeom>
        </p:spPr>
      </p:pic>
    </p:spTree>
    <p:extLst>
      <p:ext uri="{BB962C8B-B14F-4D97-AF65-F5344CB8AC3E}">
        <p14:creationId xmlns:p14="http://schemas.microsoft.com/office/powerpoint/2010/main" val="621966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8852-7375-1A86-5A06-96E4025AADAC}"/>
              </a:ext>
            </a:extLst>
          </p:cNvPr>
          <p:cNvSpPr>
            <a:spLocks noGrp="1"/>
          </p:cNvSpPr>
          <p:nvPr>
            <p:ph type="title"/>
          </p:nvPr>
        </p:nvSpPr>
        <p:spPr>
          <a:xfrm>
            <a:off x="-4" y="51090"/>
            <a:ext cx="9940528" cy="1253071"/>
          </a:xfrm>
        </p:spPr>
        <p:txBody>
          <a:bodyPr>
            <a:normAutofit/>
          </a:bodyPr>
          <a:lstStyle/>
          <a:p>
            <a:r>
              <a:rPr lang="en-US" sz="3403" b="1" dirty="0">
                <a:solidFill>
                  <a:srgbClr val="002557"/>
                </a:solidFill>
                <a:latin typeface="Arial" panose="020B0604020202020204" pitchFamily="34" charset="0"/>
                <a:cs typeface="Arial" panose="020B0604020202020204" pitchFamily="34" charset="0"/>
              </a:rPr>
              <a:t>Ways forwards. </a:t>
            </a:r>
            <a:br>
              <a:rPr lang="en-US" sz="3403" b="1" dirty="0">
                <a:solidFill>
                  <a:srgbClr val="002557"/>
                </a:solidFill>
                <a:latin typeface="Arial" panose="020B0604020202020204" pitchFamily="34" charset="0"/>
                <a:cs typeface="Arial" panose="020B0604020202020204" pitchFamily="34" charset="0"/>
              </a:rPr>
            </a:br>
            <a:r>
              <a:rPr lang="en-US" sz="3403" dirty="0">
                <a:solidFill>
                  <a:srgbClr val="002557"/>
                </a:solidFill>
                <a:latin typeface="Arial" panose="020B0604020202020204" pitchFamily="34" charset="0"/>
                <a:cs typeface="Arial" panose="020B0604020202020204" pitchFamily="34" charset="0"/>
              </a:rPr>
              <a:t>Should we incorporating blood test trend?</a:t>
            </a:r>
          </a:p>
        </p:txBody>
      </p:sp>
      <p:sp>
        <p:nvSpPr>
          <p:cNvPr id="8" name="Rectangle 3">
            <a:extLst>
              <a:ext uri="{FF2B5EF4-FFF2-40B4-BE49-F238E27FC236}">
                <a16:creationId xmlns:a16="http://schemas.microsoft.com/office/drawing/2014/main" id="{525EEC5C-D4DF-6B18-DE1F-3AC6AC66458B}"/>
              </a:ext>
            </a:extLst>
          </p:cNvPr>
          <p:cNvSpPr>
            <a:spLocks noChangeArrowheads="1"/>
          </p:cNvSpPr>
          <p:nvPr/>
        </p:nvSpPr>
        <p:spPr bwMode="auto">
          <a:xfrm>
            <a:off x="144066" y="185756"/>
            <a:ext cx="174631" cy="349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6439" tIns="43220" rIns="86439" bIns="43220" numCol="1" anchor="ctr" anchorCtr="0" compatLnSpc="1">
            <a:prstTxWarp prst="textNoShape">
              <a:avLst/>
            </a:prstTxWarp>
            <a:spAutoFit/>
          </a:bodyPr>
          <a:lstStyle/>
          <a:p>
            <a:pPr defTabSz="864382"/>
            <a:endParaRPr lang="en-US" sz="1702">
              <a:solidFill>
                <a:prstClr val="black"/>
              </a:solidFill>
              <a:latin typeface="Calibri" panose="020F0502020204030204"/>
            </a:endParaRPr>
          </a:p>
        </p:txBody>
      </p:sp>
      <p:pic>
        <p:nvPicPr>
          <p:cNvPr id="1289068035" name="Picture 1289068035">
            <a:extLst>
              <a:ext uri="{FF2B5EF4-FFF2-40B4-BE49-F238E27FC236}">
                <a16:creationId xmlns:a16="http://schemas.microsoft.com/office/drawing/2014/main" id="{9D29BABD-8624-FFF2-CFEB-175E037670F1}"/>
              </a:ext>
            </a:extLst>
          </p:cNvPr>
          <p:cNvPicPr>
            <a:picLocks noChangeAspect="1" noChangeArrowheads="1"/>
          </p:cNvPicPr>
          <p:nvPr/>
        </p:nvPicPr>
        <p:blipFill>
          <a:blip r:embed="rId3">
            <a:extLst>
              <a:ext uri="{28A0092B-C50C-407E-A947-70E740481C1C}">
                <a14:useLocalDpi xmlns:a14="http://schemas.microsoft.com/office/drawing/2010/main"/>
              </a:ext>
            </a:extLst>
          </a:blip>
          <a:srcRect l="-3" t="720" r="12" b="1917"/>
          <a:stretch>
            <a:fillRect/>
          </a:stretch>
        </p:blipFill>
        <p:spPr bwMode="auto">
          <a:xfrm>
            <a:off x="142564" y="100460659"/>
            <a:ext cx="82162428" cy="4238230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4">
            <a:extLst>
              <a:ext uri="{FF2B5EF4-FFF2-40B4-BE49-F238E27FC236}">
                <a16:creationId xmlns:a16="http://schemas.microsoft.com/office/drawing/2014/main" id="{B56FBE47-538C-1F10-0CBF-833B43A19068}"/>
              </a:ext>
            </a:extLst>
          </p:cNvPr>
          <p:cNvSpPr>
            <a:spLocks noChangeArrowheads="1"/>
          </p:cNvSpPr>
          <p:nvPr/>
        </p:nvSpPr>
        <p:spPr bwMode="auto">
          <a:xfrm>
            <a:off x="144066" y="142764771"/>
            <a:ext cx="423032" cy="4655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6439" tIns="43220" rIns="86439" bIns="43220" numCol="1" anchor="ctr" anchorCtr="0" compatLnSpc="1">
            <a:prstTxWarp prst="textNoShape">
              <a:avLst/>
            </a:prstTxWarp>
            <a:spAutoFit/>
          </a:bodyPr>
          <a:lstStyle/>
          <a:p>
            <a:pPr defTabSz="864382" eaLnBrk="0" fontAlgn="base" hangingPunct="0">
              <a:spcBef>
                <a:spcPct val="0"/>
              </a:spcBef>
              <a:spcAft>
                <a:spcPct val="0"/>
              </a:spcAft>
            </a:pPr>
            <a:r>
              <a:rPr lang="en-US" altLang="en-US" sz="756">
                <a:solidFill>
                  <a:prstClr val="black"/>
                </a:solidFill>
                <a:latin typeface="Calibri" panose="020F0502020204030204" pitchFamily="34" charset="0"/>
                <a:ea typeface="Calibri" panose="020F0502020204030204" pitchFamily="34" charset="0"/>
                <a:cs typeface="Times New Roman" panose="02020603050405020304" pitchFamily="18" charset="0"/>
                <a:hlinkClick r:id="rId4"/>
                <a:hlinkMouseOver r:id="rId5"/>
              </a:rPr>
              <a:t>[BN1]</a:t>
            </a:r>
            <a:r>
              <a:rPr lang="en-US" altLang="en-US" sz="756">
                <a:solidFill>
                  <a:prstClr val="black"/>
                </a:solidFill>
                <a:latin typeface="Calibri" panose="020F0502020204030204" pitchFamily="34" charset="0"/>
                <a:ea typeface="Calibri" panose="020F0502020204030204" pitchFamily="34" charset="0"/>
                <a:cs typeface="Times New Roman" panose="02020603050405020304" pitchFamily="18" charset="0"/>
              </a:rPr>
              <a:t> </a:t>
            </a:r>
            <a:endParaRPr lang="en-US" altLang="en-US" sz="1134">
              <a:solidFill>
                <a:prstClr val="black"/>
              </a:solidFill>
              <a:latin typeface="Calibri" panose="020F0502020204030204"/>
            </a:endParaRPr>
          </a:p>
          <a:p>
            <a:pPr defTabSz="864382" eaLnBrk="0" fontAlgn="base" hangingPunct="0">
              <a:spcBef>
                <a:spcPct val="0"/>
              </a:spcBef>
              <a:spcAft>
                <a:spcPct val="0"/>
              </a:spcAft>
            </a:pPr>
            <a:endParaRPr lang="en-US" altLang="en-US" sz="1702">
              <a:solidFill>
                <a:prstClr val="black"/>
              </a:solidFill>
              <a:latin typeface="Arial" panose="020B0604020202020204" pitchFamily="34" charset="0"/>
            </a:endParaRPr>
          </a:p>
        </p:txBody>
      </p:sp>
      <p:sp>
        <p:nvSpPr>
          <p:cNvPr id="10" name="Rectangle 5">
            <a:extLst>
              <a:ext uri="{FF2B5EF4-FFF2-40B4-BE49-F238E27FC236}">
                <a16:creationId xmlns:a16="http://schemas.microsoft.com/office/drawing/2014/main" id="{04ECA906-0201-3D90-A559-E52CDDD62B75}"/>
              </a:ext>
            </a:extLst>
          </p:cNvPr>
          <p:cNvSpPr>
            <a:spLocks noChangeArrowheads="1"/>
          </p:cNvSpPr>
          <p:nvPr/>
        </p:nvSpPr>
        <p:spPr bwMode="auto">
          <a:xfrm>
            <a:off x="144066" y="142826680"/>
            <a:ext cx="174631" cy="34921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6439" tIns="43220" rIns="86439" bIns="43220" numCol="1" anchor="ctr" anchorCtr="0" compatLnSpc="1">
            <a:prstTxWarp prst="textNoShape">
              <a:avLst/>
            </a:prstTxWarp>
            <a:spAutoFit/>
          </a:bodyPr>
          <a:lstStyle/>
          <a:p>
            <a:pPr defTabSz="864382"/>
            <a:endParaRPr lang="en-US" sz="1702">
              <a:solidFill>
                <a:prstClr val="black"/>
              </a:solidFill>
              <a:latin typeface="Calibri" panose="020F0502020204030204"/>
            </a:endParaRPr>
          </a:p>
        </p:txBody>
      </p:sp>
      <p:sp>
        <p:nvSpPr>
          <p:cNvPr id="11" name="Rectangle 6">
            <a:extLst>
              <a:ext uri="{FF2B5EF4-FFF2-40B4-BE49-F238E27FC236}">
                <a16:creationId xmlns:a16="http://schemas.microsoft.com/office/drawing/2014/main" id="{CCD940A1-1D89-EA7A-BC7C-96BA486F36C4}"/>
              </a:ext>
            </a:extLst>
          </p:cNvPr>
          <p:cNvSpPr>
            <a:spLocks noChangeArrowheads="1"/>
          </p:cNvSpPr>
          <p:nvPr/>
        </p:nvSpPr>
        <p:spPr bwMode="auto">
          <a:xfrm>
            <a:off x="144066" y="142888685"/>
            <a:ext cx="2883641" cy="232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6439" tIns="43220" rIns="86439" bIns="43220" numCol="1" anchor="ctr" anchorCtr="0" compatLnSpc="1">
            <a:prstTxWarp prst="textNoShape">
              <a:avLst/>
            </a:prstTxWarp>
            <a:spAutoFit/>
          </a:bodyPr>
          <a:lstStyle/>
          <a:p>
            <a:pPr defTabSz="864382" eaLnBrk="0" fontAlgn="base" hangingPunct="0">
              <a:spcBef>
                <a:spcPct val="0"/>
              </a:spcBef>
              <a:spcAft>
                <a:spcPct val="0"/>
              </a:spcAft>
            </a:pPr>
            <a:r>
              <a:rPr lang="en-US" altLang="en-US" sz="756">
                <a:solidFill>
                  <a:prstClr val="black"/>
                </a:solidFill>
                <a:latin typeface="Calibri" panose="020F0502020204030204" pitchFamily="34" charset="0"/>
                <a:ea typeface="Calibri" panose="020F0502020204030204" pitchFamily="34" charset="0"/>
                <a:cs typeface="Times New Roman" panose="02020603050405020304" pitchFamily="18" charset="0"/>
              </a:rPr>
              <a:t> </a:t>
            </a:r>
            <a:r>
              <a:rPr lang="en-US" altLang="en-US" sz="756">
                <a:solidFill>
                  <a:prstClr val="black"/>
                </a:solidFill>
                <a:latin typeface="Calibri" panose="020F0502020204030204" pitchFamily="34" charset="0"/>
                <a:ea typeface="Calibri" panose="020F0502020204030204" pitchFamily="34" charset="0"/>
                <a:cs typeface="Times New Roman" panose="02020603050405020304" pitchFamily="18" charset="0"/>
                <a:hlinkClick r:id="rId6"/>
              </a:rPr>
              <a:t>[BN1]</a:t>
            </a:r>
            <a:r>
              <a:rPr lang="en-US" altLang="en-US" sz="945">
                <a:solidFill>
                  <a:prstClr val="black"/>
                </a:solidFill>
                <a:latin typeface="Calibri" panose="020F0502020204030204" pitchFamily="34" charset="0"/>
                <a:ea typeface="Calibri" panose="020F0502020204030204" pitchFamily="34" charset="0"/>
                <a:cs typeface="Times New Roman" panose="02020603050405020304" pitchFamily="18" charset="0"/>
              </a:rPr>
              <a:t>Possible to change to Haematological (combined) </a:t>
            </a:r>
            <a:endParaRPr lang="en-US" altLang="en-US" sz="1702">
              <a:solidFill>
                <a:prstClr val="black"/>
              </a:solidFill>
              <a:latin typeface="Arial" panose="020B0604020202020204" pitchFamily="34" charset="0"/>
            </a:endParaRPr>
          </a:p>
        </p:txBody>
      </p:sp>
      <p:sp>
        <p:nvSpPr>
          <p:cNvPr id="18" name="Rectangle 15">
            <a:extLst>
              <a:ext uri="{FF2B5EF4-FFF2-40B4-BE49-F238E27FC236}">
                <a16:creationId xmlns:a16="http://schemas.microsoft.com/office/drawing/2014/main" id="{B423C18E-7DF8-1AE5-5E98-9B1FE40CABE8}"/>
              </a:ext>
            </a:extLst>
          </p:cNvPr>
          <p:cNvSpPr>
            <a:spLocks noChangeArrowheads="1"/>
          </p:cNvSpPr>
          <p:nvPr/>
        </p:nvSpPr>
        <p:spPr bwMode="auto">
          <a:xfrm>
            <a:off x="144066" y="185756"/>
            <a:ext cx="174631" cy="349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6439" tIns="43220" rIns="86439" bIns="43220" numCol="1" anchor="ctr" anchorCtr="0" compatLnSpc="1">
            <a:prstTxWarp prst="textNoShape">
              <a:avLst/>
            </a:prstTxWarp>
            <a:spAutoFit/>
          </a:bodyPr>
          <a:lstStyle/>
          <a:p>
            <a:pPr defTabSz="864382"/>
            <a:endParaRPr lang="en-US" sz="1702">
              <a:solidFill>
                <a:prstClr val="black"/>
              </a:solidFill>
              <a:latin typeface="Calibri" panose="020F0502020204030204"/>
            </a:endParaRPr>
          </a:p>
        </p:txBody>
      </p:sp>
      <p:pic>
        <p:nvPicPr>
          <p:cNvPr id="19" name="Picture 1289068035">
            <a:extLst>
              <a:ext uri="{FF2B5EF4-FFF2-40B4-BE49-F238E27FC236}">
                <a16:creationId xmlns:a16="http://schemas.microsoft.com/office/drawing/2014/main" id="{C1B40CA4-EB39-C08D-6E63-EB0EB47C834F}"/>
              </a:ext>
            </a:extLst>
          </p:cNvPr>
          <p:cNvPicPr>
            <a:picLocks noChangeAspect="1" noChangeArrowheads="1"/>
          </p:cNvPicPr>
          <p:nvPr/>
        </p:nvPicPr>
        <p:blipFill>
          <a:blip r:embed="rId3">
            <a:extLst>
              <a:ext uri="{28A0092B-C50C-407E-A947-70E740481C1C}">
                <a14:useLocalDpi xmlns:a14="http://schemas.microsoft.com/office/drawing/2010/main"/>
              </a:ext>
            </a:extLst>
          </a:blip>
          <a:srcRect l="-3" t="720" r="12" b="1917"/>
          <a:stretch>
            <a:fillRect/>
          </a:stretch>
        </p:blipFill>
        <p:spPr bwMode="auto">
          <a:xfrm>
            <a:off x="142564" y="100460659"/>
            <a:ext cx="82162428" cy="42382306"/>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16">
            <a:extLst>
              <a:ext uri="{FF2B5EF4-FFF2-40B4-BE49-F238E27FC236}">
                <a16:creationId xmlns:a16="http://schemas.microsoft.com/office/drawing/2014/main" id="{529D9EBE-7551-354C-EEF2-AE523331A3B0}"/>
              </a:ext>
            </a:extLst>
          </p:cNvPr>
          <p:cNvSpPr>
            <a:spLocks noChangeArrowheads="1"/>
          </p:cNvSpPr>
          <p:nvPr/>
        </p:nvSpPr>
        <p:spPr bwMode="auto">
          <a:xfrm>
            <a:off x="144066" y="142764771"/>
            <a:ext cx="423032" cy="4655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6439" tIns="43220" rIns="86439" bIns="43220" numCol="1" anchor="ctr" anchorCtr="0" compatLnSpc="1">
            <a:prstTxWarp prst="textNoShape">
              <a:avLst/>
            </a:prstTxWarp>
            <a:spAutoFit/>
          </a:bodyPr>
          <a:lstStyle/>
          <a:p>
            <a:pPr defTabSz="864382" eaLnBrk="0" fontAlgn="base" hangingPunct="0">
              <a:spcBef>
                <a:spcPct val="0"/>
              </a:spcBef>
              <a:spcAft>
                <a:spcPct val="0"/>
              </a:spcAft>
            </a:pPr>
            <a:r>
              <a:rPr lang="en-US" altLang="en-US" sz="756">
                <a:solidFill>
                  <a:prstClr val="black"/>
                </a:solidFill>
                <a:latin typeface="Calibri" panose="020F0502020204030204" pitchFamily="34" charset="0"/>
                <a:ea typeface="Calibri" panose="020F0502020204030204" pitchFamily="34" charset="0"/>
                <a:cs typeface="Times New Roman" panose="02020603050405020304" pitchFamily="18" charset="0"/>
                <a:hlinkClick r:id="rId4"/>
                <a:hlinkMouseOver r:id="rId5"/>
              </a:rPr>
              <a:t>[BN1]</a:t>
            </a:r>
            <a:r>
              <a:rPr lang="en-US" altLang="en-US" sz="756">
                <a:solidFill>
                  <a:prstClr val="black"/>
                </a:solidFill>
                <a:latin typeface="Calibri" panose="020F0502020204030204" pitchFamily="34" charset="0"/>
                <a:ea typeface="Calibri" panose="020F0502020204030204" pitchFamily="34" charset="0"/>
                <a:cs typeface="Times New Roman" panose="02020603050405020304" pitchFamily="18" charset="0"/>
              </a:rPr>
              <a:t> </a:t>
            </a:r>
            <a:endParaRPr lang="en-US" altLang="en-US" sz="1134">
              <a:solidFill>
                <a:prstClr val="black"/>
              </a:solidFill>
              <a:latin typeface="Calibri" panose="020F0502020204030204"/>
            </a:endParaRPr>
          </a:p>
          <a:p>
            <a:pPr defTabSz="864382" eaLnBrk="0" fontAlgn="base" hangingPunct="0">
              <a:spcBef>
                <a:spcPct val="0"/>
              </a:spcBef>
              <a:spcAft>
                <a:spcPct val="0"/>
              </a:spcAft>
            </a:pPr>
            <a:endParaRPr lang="en-US" altLang="en-US" sz="1702">
              <a:solidFill>
                <a:prstClr val="black"/>
              </a:solidFill>
              <a:latin typeface="Arial" panose="020B0604020202020204" pitchFamily="34" charset="0"/>
            </a:endParaRPr>
          </a:p>
        </p:txBody>
      </p:sp>
      <p:sp>
        <p:nvSpPr>
          <p:cNvPr id="22" name="Rectangle 17">
            <a:extLst>
              <a:ext uri="{FF2B5EF4-FFF2-40B4-BE49-F238E27FC236}">
                <a16:creationId xmlns:a16="http://schemas.microsoft.com/office/drawing/2014/main" id="{D7550628-8A2C-72EB-561A-6065013F9DF6}"/>
              </a:ext>
            </a:extLst>
          </p:cNvPr>
          <p:cNvSpPr>
            <a:spLocks noChangeArrowheads="1"/>
          </p:cNvSpPr>
          <p:nvPr/>
        </p:nvSpPr>
        <p:spPr bwMode="auto">
          <a:xfrm>
            <a:off x="144066" y="142826680"/>
            <a:ext cx="174631" cy="34921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6439" tIns="43220" rIns="86439" bIns="43220" numCol="1" anchor="ctr" anchorCtr="0" compatLnSpc="1">
            <a:prstTxWarp prst="textNoShape">
              <a:avLst/>
            </a:prstTxWarp>
            <a:spAutoFit/>
          </a:bodyPr>
          <a:lstStyle/>
          <a:p>
            <a:pPr defTabSz="864382"/>
            <a:endParaRPr lang="en-US" sz="1702">
              <a:solidFill>
                <a:prstClr val="black"/>
              </a:solidFill>
              <a:latin typeface="Calibri" panose="020F0502020204030204"/>
            </a:endParaRPr>
          </a:p>
        </p:txBody>
      </p:sp>
      <p:sp>
        <p:nvSpPr>
          <p:cNvPr id="23" name="Rectangle 18">
            <a:extLst>
              <a:ext uri="{FF2B5EF4-FFF2-40B4-BE49-F238E27FC236}">
                <a16:creationId xmlns:a16="http://schemas.microsoft.com/office/drawing/2014/main" id="{82C50D87-0D56-ABCF-5B9E-8B972C097774}"/>
              </a:ext>
            </a:extLst>
          </p:cNvPr>
          <p:cNvSpPr>
            <a:spLocks noChangeArrowheads="1"/>
          </p:cNvSpPr>
          <p:nvPr/>
        </p:nvSpPr>
        <p:spPr bwMode="auto">
          <a:xfrm>
            <a:off x="144066" y="142888685"/>
            <a:ext cx="2883641" cy="232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6439" tIns="43220" rIns="86439" bIns="43220" numCol="1" anchor="ctr" anchorCtr="0" compatLnSpc="1">
            <a:prstTxWarp prst="textNoShape">
              <a:avLst/>
            </a:prstTxWarp>
            <a:spAutoFit/>
          </a:bodyPr>
          <a:lstStyle/>
          <a:p>
            <a:pPr defTabSz="864382" eaLnBrk="0" fontAlgn="base" hangingPunct="0">
              <a:spcBef>
                <a:spcPct val="0"/>
              </a:spcBef>
              <a:spcAft>
                <a:spcPct val="0"/>
              </a:spcAft>
            </a:pPr>
            <a:r>
              <a:rPr lang="en-US" altLang="en-US" sz="756">
                <a:solidFill>
                  <a:prstClr val="black"/>
                </a:solidFill>
                <a:latin typeface="Calibri" panose="020F0502020204030204" pitchFamily="34" charset="0"/>
                <a:ea typeface="Calibri" panose="020F0502020204030204" pitchFamily="34" charset="0"/>
                <a:cs typeface="Times New Roman" panose="02020603050405020304" pitchFamily="18" charset="0"/>
              </a:rPr>
              <a:t> </a:t>
            </a:r>
            <a:r>
              <a:rPr lang="en-US" altLang="en-US" sz="756">
                <a:solidFill>
                  <a:prstClr val="black"/>
                </a:solidFill>
                <a:latin typeface="Calibri" panose="020F0502020204030204" pitchFamily="34" charset="0"/>
                <a:ea typeface="Calibri" panose="020F0502020204030204" pitchFamily="34" charset="0"/>
                <a:cs typeface="Times New Roman" panose="02020603050405020304" pitchFamily="18" charset="0"/>
                <a:hlinkClick r:id="rId6"/>
              </a:rPr>
              <a:t>[BN1]</a:t>
            </a:r>
            <a:r>
              <a:rPr lang="en-US" altLang="en-US" sz="945">
                <a:solidFill>
                  <a:prstClr val="black"/>
                </a:solidFill>
                <a:latin typeface="Calibri" panose="020F0502020204030204" pitchFamily="34" charset="0"/>
                <a:ea typeface="Calibri" panose="020F0502020204030204" pitchFamily="34" charset="0"/>
                <a:cs typeface="Times New Roman" panose="02020603050405020304" pitchFamily="18" charset="0"/>
              </a:rPr>
              <a:t>Possible to change to Haematological (combined) </a:t>
            </a:r>
            <a:endParaRPr lang="en-US" altLang="en-US" sz="1702">
              <a:solidFill>
                <a:prstClr val="black"/>
              </a:solidFill>
              <a:latin typeface="Arial" panose="020B0604020202020204" pitchFamily="34" charset="0"/>
            </a:endParaRPr>
          </a:p>
        </p:txBody>
      </p:sp>
      <p:sp>
        <p:nvSpPr>
          <p:cNvPr id="26" name="TextBox 25">
            <a:extLst>
              <a:ext uri="{FF2B5EF4-FFF2-40B4-BE49-F238E27FC236}">
                <a16:creationId xmlns:a16="http://schemas.microsoft.com/office/drawing/2014/main" id="{6AEBB6BE-BD2A-6703-5D99-976A22597029}"/>
              </a:ext>
            </a:extLst>
          </p:cNvPr>
          <p:cNvSpPr txBox="1"/>
          <p:nvPr/>
        </p:nvSpPr>
        <p:spPr>
          <a:xfrm>
            <a:off x="11954" y="6170410"/>
            <a:ext cx="4066954" cy="266868"/>
          </a:xfrm>
          <a:prstGeom prst="rect">
            <a:avLst/>
          </a:prstGeom>
          <a:noFill/>
        </p:spPr>
        <p:txBody>
          <a:bodyPr wrap="square" rtlCol="0">
            <a:spAutoFit/>
          </a:bodyPr>
          <a:lstStyle/>
          <a:p>
            <a:pPr defTabSz="864382"/>
            <a:r>
              <a:rPr lang="en-US" sz="1134" b="1" dirty="0" err="1">
                <a:solidFill>
                  <a:prstClr val="black"/>
                </a:solidFill>
                <a:latin typeface="Calibri" panose="020F0502020204030204"/>
              </a:rPr>
              <a:t>Virdee</a:t>
            </a:r>
            <a:r>
              <a:rPr lang="en-US" sz="1134" b="1" dirty="0">
                <a:solidFill>
                  <a:prstClr val="black"/>
                </a:solidFill>
                <a:latin typeface="Calibri" panose="020F0502020204030204"/>
              </a:rPr>
              <a:t> (</a:t>
            </a:r>
            <a:r>
              <a:rPr lang="en-GB" altLang="en-US" sz="1134" dirty="0">
                <a:solidFill>
                  <a:prstClr val="black"/>
                </a:solidFill>
                <a:latin typeface="Arial" panose="020B0604020202020204" pitchFamily="34" charset="0"/>
              </a:rPr>
              <a:t>2023, unpublished), </a:t>
            </a:r>
            <a:r>
              <a:rPr lang="en-GB" altLang="en-US" sz="1134" b="1" dirty="0">
                <a:solidFill>
                  <a:prstClr val="black"/>
                </a:solidFill>
                <a:latin typeface="Arial" panose="020B0604020202020204" pitchFamily="34" charset="0"/>
              </a:rPr>
              <a:t>Rafiq</a:t>
            </a:r>
            <a:r>
              <a:rPr lang="en-GB" altLang="en-US" sz="1134" dirty="0">
                <a:solidFill>
                  <a:prstClr val="black"/>
                </a:solidFill>
                <a:latin typeface="Arial" panose="020B0604020202020204" pitchFamily="34" charset="0"/>
              </a:rPr>
              <a:t> (2022)</a:t>
            </a:r>
            <a:r>
              <a:rPr lang="en-US" sz="1134" dirty="0">
                <a:solidFill>
                  <a:prstClr val="black"/>
                </a:solidFill>
                <a:latin typeface="Calibri" panose="020F0502020204030204"/>
              </a:rPr>
              <a:t> </a:t>
            </a:r>
          </a:p>
        </p:txBody>
      </p:sp>
      <p:pic>
        <p:nvPicPr>
          <p:cNvPr id="30" name="Content Placeholder 29" descr="A screenshot of a screen&#10;&#10;Description automatically generated">
            <a:extLst>
              <a:ext uri="{FF2B5EF4-FFF2-40B4-BE49-F238E27FC236}">
                <a16:creationId xmlns:a16="http://schemas.microsoft.com/office/drawing/2014/main" id="{4F999E7F-F046-3E16-86BC-C1E73D57C915}"/>
              </a:ext>
            </a:extLst>
          </p:cNvPr>
          <p:cNvPicPr>
            <a:picLocks noGrp="1" noChangeAspect="1"/>
          </p:cNvPicPr>
          <p:nvPr>
            <p:ph idx="1"/>
          </p:nvPr>
        </p:nvPicPr>
        <p:blipFill>
          <a:blip r:embed="rId7"/>
          <a:stretch>
            <a:fillRect/>
          </a:stretch>
        </p:blipFill>
        <p:spPr>
          <a:xfrm>
            <a:off x="4214328" y="1311664"/>
            <a:ext cx="3799425" cy="4479726"/>
          </a:xfrm>
        </p:spPr>
      </p:pic>
      <p:pic>
        <p:nvPicPr>
          <p:cNvPr id="33" name="Picture 32" descr="A blue text on a white background&#10;&#10;Description automatically generated">
            <a:extLst>
              <a:ext uri="{FF2B5EF4-FFF2-40B4-BE49-F238E27FC236}">
                <a16:creationId xmlns:a16="http://schemas.microsoft.com/office/drawing/2014/main" id="{A8B23250-60A6-7277-981C-560BA75A8DAE}"/>
              </a:ext>
            </a:extLst>
          </p:cNvPr>
          <p:cNvPicPr>
            <a:picLocks noChangeAspect="1"/>
          </p:cNvPicPr>
          <p:nvPr/>
        </p:nvPicPr>
        <p:blipFill>
          <a:blip r:embed="rId8"/>
          <a:stretch>
            <a:fillRect/>
          </a:stretch>
        </p:blipFill>
        <p:spPr>
          <a:xfrm>
            <a:off x="8107708" y="1815973"/>
            <a:ext cx="3300826" cy="1512110"/>
          </a:xfrm>
          <a:prstGeom prst="rect">
            <a:avLst/>
          </a:prstGeom>
        </p:spPr>
      </p:pic>
      <p:sp>
        <p:nvSpPr>
          <p:cNvPr id="31" name="AutoShape 2">
            <a:extLst>
              <a:ext uri="{FF2B5EF4-FFF2-40B4-BE49-F238E27FC236}">
                <a16:creationId xmlns:a16="http://schemas.microsoft.com/office/drawing/2014/main" id="{5635E301-C075-0B57-0502-502939529663}"/>
              </a:ext>
            </a:extLst>
          </p:cNvPr>
          <p:cNvSpPr txBox="1">
            <a:spLocks noChangeAspect="1" noChangeArrowheads="1"/>
          </p:cNvSpPr>
          <p:nvPr/>
        </p:nvSpPr>
        <p:spPr bwMode="auto">
          <a:xfrm>
            <a:off x="8107708" y="3018642"/>
            <a:ext cx="3341890" cy="230994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6439" tIns="43220" rIns="86439" bIns="43220" numCol="1" rtlCol="0" anchor="t" anchorCtr="0" compatLnSpc="1">
            <a:prstTxWarp prst="textNoShape">
              <a:avLst/>
            </a:prstTxWarp>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defTabSz="864382">
              <a:spcBef>
                <a:spcPts val="945"/>
              </a:spcBef>
              <a:buNone/>
            </a:pPr>
            <a:r>
              <a:rPr lang="en-US" sz="2647" dirty="0">
                <a:solidFill>
                  <a:prstClr val="black"/>
                </a:solidFill>
                <a:latin typeface="Calibri" panose="020F0502020204030204"/>
              </a:rPr>
              <a:t>Significant </a:t>
            </a:r>
            <a:r>
              <a:rPr lang="en-US" sz="2647" b="1" dirty="0">
                <a:solidFill>
                  <a:prstClr val="black"/>
                </a:solidFill>
                <a:latin typeface="Calibri" panose="020F0502020204030204"/>
              </a:rPr>
              <a:t>methodological and technological </a:t>
            </a:r>
            <a:br>
              <a:rPr lang="en-US" sz="2647" b="1" dirty="0">
                <a:solidFill>
                  <a:prstClr val="black"/>
                </a:solidFill>
                <a:latin typeface="Calibri" panose="020F0502020204030204"/>
              </a:rPr>
            </a:br>
            <a:r>
              <a:rPr lang="en-US" sz="2647" b="1" dirty="0">
                <a:solidFill>
                  <a:prstClr val="black"/>
                </a:solidFill>
                <a:latin typeface="Calibri" panose="020F0502020204030204"/>
              </a:rPr>
              <a:t>barriers </a:t>
            </a:r>
            <a:r>
              <a:rPr lang="en-US" sz="2647" dirty="0">
                <a:solidFill>
                  <a:prstClr val="black"/>
                </a:solidFill>
                <a:latin typeface="Calibri" panose="020F0502020204030204"/>
              </a:rPr>
              <a:t>to implementation in primary care.</a:t>
            </a:r>
          </a:p>
          <a:p>
            <a:pPr marL="216096" indent="-216096" defTabSz="864382">
              <a:spcBef>
                <a:spcPts val="945"/>
              </a:spcBef>
            </a:pPr>
            <a:endParaRPr lang="en-US" sz="2647" dirty="0">
              <a:solidFill>
                <a:prstClr val="black"/>
              </a:solidFill>
              <a:latin typeface="Calibri" panose="020F0502020204030204"/>
            </a:endParaRPr>
          </a:p>
        </p:txBody>
      </p:sp>
      <p:pic>
        <p:nvPicPr>
          <p:cNvPr id="38" name="Picture 37">
            <a:extLst>
              <a:ext uri="{FF2B5EF4-FFF2-40B4-BE49-F238E27FC236}">
                <a16:creationId xmlns:a16="http://schemas.microsoft.com/office/drawing/2014/main" id="{41A6E198-F7F6-4E7B-713B-7BB391F2734A}"/>
              </a:ext>
            </a:extLst>
          </p:cNvPr>
          <p:cNvPicPr>
            <a:picLocks noChangeAspect="1"/>
          </p:cNvPicPr>
          <p:nvPr/>
        </p:nvPicPr>
        <p:blipFill rotWithShape="1">
          <a:blip r:embed="rId9">
            <a:extLst>
              <a:ext uri="{28A0092B-C50C-407E-A947-70E740481C1C}">
                <a14:useLocalDpi xmlns:a14="http://schemas.microsoft.com/office/drawing/2010/main"/>
              </a:ext>
            </a:extLst>
          </a:blip>
          <a:srcRect/>
          <a:stretch/>
        </p:blipFill>
        <p:spPr>
          <a:xfrm>
            <a:off x="176484" y="1210887"/>
            <a:ext cx="3799424" cy="2767997"/>
          </a:xfrm>
          <a:prstGeom prst="rect">
            <a:avLst/>
          </a:prstGeom>
        </p:spPr>
      </p:pic>
      <p:pic>
        <p:nvPicPr>
          <p:cNvPr id="39" name="Picture 38">
            <a:extLst>
              <a:ext uri="{FF2B5EF4-FFF2-40B4-BE49-F238E27FC236}">
                <a16:creationId xmlns:a16="http://schemas.microsoft.com/office/drawing/2014/main" id="{57169EE3-080C-49C9-222C-7D4893664500}"/>
              </a:ext>
            </a:extLst>
          </p:cNvPr>
          <p:cNvPicPr>
            <a:picLocks noChangeAspect="1"/>
          </p:cNvPicPr>
          <p:nvPr/>
        </p:nvPicPr>
        <p:blipFill>
          <a:blip r:embed="rId10"/>
          <a:stretch>
            <a:fillRect/>
          </a:stretch>
        </p:blipFill>
        <p:spPr>
          <a:xfrm>
            <a:off x="493807" y="3768798"/>
            <a:ext cx="3379862" cy="2220854"/>
          </a:xfrm>
          <a:prstGeom prst="rect">
            <a:avLst/>
          </a:prstGeom>
        </p:spPr>
      </p:pic>
    </p:spTree>
    <p:extLst>
      <p:ext uri="{BB962C8B-B14F-4D97-AF65-F5344CB8AC3E}">
        <p14:creationId xmlns:p14="http://schemas.microsoft.com/office/powerpoint/2010/main" val="21183539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3633044" y="5472690"/>
            <a:ext cx="6373694" cy="753438"/>
          </a:xfrm>
          <a:prstGeom prst="rect">
            <a:avLst/>
          </a:prstGeom>
        </p:spPr>
      </p:pic>
      <p:pic>
        <p:nvPicPr>
          <p:cNvPr id="6" name="Picture 2"/>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9071390" y="286803"/>
            <a:ext cx="2072581" cy="10401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12" name="Picture 2" descr="Oxford Cance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8663362" y="5396061"/>
            <a:ext cx="2685012" cy="830067"/>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p:cNvGrpSpPr/>
          <p:nvPr/>
        </p:nvGrpSpPr>
        <p:grpSpPr>
          <a:xfrm>
            <a:off x="279860" y="5472690"/>
            <a:ext cx="3353184" cy="753438"/>
            <a:chOff x="367216" y="512402"/>
            <a:chExt cx="5818179" cy="1356609"/>
          </a:xfrm>
        </p:grpSpPr>
        <p:pic>
          <p:nvPicPr>
            <p:cNvPr id="14" name="Picture 13" descr="C:\Users\Dell\Desktop\@@secondary-logo.png"/>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367216" y="512402"/>
              <a:ext cx="1451300" cy="135660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University of Oxford, Nuffield Department of Primary Care Health Sciences">
              <a:hlinkClick r:id="rId6" tooltip="University of Oxford, Nuffield Department of Primary Care Health Sciences"/>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1905927" y="527100"/>
              <a:ext cx="4279468" cy="1341911"/>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3" name="Straight Arrow Connector 2"/>
          <p:cNvCxnSpPr/>
          <p:nvPr/>
        </p:nvCxnSpPr>
        <p:spPr>
          <a:xfrm>
            <a:off x="279860" y="1416598"/>
            <a:ext cx="10864111" cy="2090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1906172" y="1514134"/>
            <a:ext cx="1360963" cy="2711640"/>
          </a:xfrm>
          <a:prstGeom prst="rect">
            <a:avLst/>
          </a:prstGeom>
          <a:noFill/>
          <a:ln w="34925">
            <a:solidFill>
              <a:schemeClr val="accent2">
                <a:lumMod val="60000"/>
                <a:lumOff val="40000"/>
              </a:schemeClr>
            </a:solidFill>
          </a:ln>
        </p:spPr>
        <p:txBody>
          <a:bodyPr wrap="square" rtlCol="0">
            <a:spAutoFit/>
          </a:bodyPr>
          <a:lstStyle/>
          <a:p>
            <a:pPr defTabSz="864382"/>
            <a:r>
              <a:rPr lang="en-GB" sz="1702" b="1" dirty="0">
                <a:solidFill>
                  <a:prstClr val="black"/>
                </a:solidFill>
                <a:latin typeface="Calibri" panose="020F0502020204030204"/>
              </a:rPr>
              <a:t>MCED</a:t>
            </a:r>
            <a:r>
              <a:rPr lang="en-GB" sz="1702" dirty="0">
                <a:solidFill>
                  <a:prstClr val="black"/>
                </a:solidFill>
                <a:latin typeface="Calibri" panose="020F0502020204030204"/>
              </a:rPr>
              <a:t> development of a novel multi-cancer early detection method.</a:t>
            </a:r>
          </a:p>
          <a:p>
            <a:pPr defTabSz="864382"/>
            <a:endParaRPr lang="en-GB" sz="1702" dirty="0">
              <a:solidFill>
                <a:prstClr val="black"/>
              </a:solidFill>
              <a:latin typeface="Calibri" panose="020F0502020204030204"/>
            </a:endParaRPr>
          </a:p>
          <a:p>
            <a:pPr defTabSz="864382"/>
            <a:r>
              <a:rPr lang="en-GB" sz="1702" i="1" dirty="0" err="1">
                <a:solidFill>
                  <a:prstClr val="black"/>
                </a:solidFill>
                <a:latin typeface="Calibri" panose="020F0502020204030204"/>
              </a:rPr>
              <a:t>Vavoulis</a:t>
            </a:r>
            <a:r>
              <a:rPr lang="en-GB" sz="1702" i="1" dirty="0">
                <a:solidFill>
                  <a:prstClr val="black"/>
                </a:solidFill>
                <a:latin typeface="Calibri" panose="020F0502020204030204"/>
              </a:rPr>
              <a:t> (2023)</a:t>
            </a:r>
          </a:p>
        </p:txBody>
      </p:sp>
      <p:sp>
        <p:nvSpPr>
          <p:cNvPr id="16" name="TextBox 15"/>
          <p:cNvSpPr txBox="1"/>
          <p:nvPr/>
        </p:nvSpPr>
        <p:spPr>
          <a:xfrm>
            <a:off x="284513" y="1533998"/>
            <a:ext cx="1530264" cy="2449710"/>
          </a:xfrm>
          <a:prstGeom prst="rect">
            <a:avLst/>
          </a:prstGeom>
          <a:noFill/>
          <a:ln w="34925">
            <a:solidFill>
              <a:srgbClr val="00B050"/>
            </a:solidFill>
          </a:ln>
        </p:spPr>
        <p:txBody>
          <a:bodyPr wrap="square" rtlCol="0">
            <a:spAutoFit/>
          </a:bodyPr>
          <a:lstStyle/>
          <a:p>
            <a:pPr defTabSz="864382"/>
            <a:r>
              <a:rPr lang="en-GB" sz="1702" b="1" dirty="0">
                <a:solidFill>
                  <a:prstClr val="black"/>
                </a:solidFill>
                <a:latin typeface="Calibri" panose="020F0502020204030204"/>
              </a:rPr>
              <a:t>Metabolomics</a:t>
            </a:r>
            <a:r>
              <a:rPr lang="en-GB" sz="1702" dirty="0">
                <a:solidFill>
                  <a:prstClr val="black"/>
                </a:solidFill>
                <a:latin typeface="Calibri" panose="020F0502020204030204"/>
              </a:rPr>
              <a:t>  NMR-based metabolomics in non-specific symptoms cohort</a:t>
            </a:r>
          </a:p>
          <a:p>
            <a:pPr defTabSz="864382"/>
            <a:endParaRPr lang="en-GB" sz="1702" dirty="0">
              <a:solidFill>
                <a:prstClr val="black"/>
              </a:solidFill>
              <a:latin typeface="Calibri" panose="020F0502020204030204"/>
            </a:endParaRPr>
          </a:p>
          <a:p>
            <a:pPr defTabSz="864382"/>
            <a:r>
              <a:rPr lang="en-GB" sz="1702" i="1" dirty="0">
                <a:solidFill>
                  <a:prstClr val="black"/>
                </a:solidFill>
                <a:latin typeface="Calibri" panose="020F0502020204030204"/>
              </a:rPr>
              <a:t>Larkin </a:t>
            </a:r>
            <a:br>
              <a:rPr lang="en-GB" sz="1702" i="1" dirty="0">
                <a:solidFill>
                  <a:prstClr val="black"/>
                </a:solidFill>
                <a:latin typeface="Calibri" panose="020F0502020204030204"/>
              </a:rPr>
            </a:br>
            <a:r>
              <a:rPr lang="en-GB" sz="1702" i="1" dirty="0">
                <a:solidFill>
                  <a:prstClr val="black"/>
                </a:solidFill>
                <a:latin typeface="Calibri" panose="020F0502020204030204"/>
              </a:rPr>
              <a:t>(2022)</a:t>
            </a:r>
          </a:p>
        </p:txBody>
      </p:sp>
      <p:sp>
        <p:nvSpPr>
          <p:cNvPr id="18" name="TextBox 17"/>
          <p:cNvSpPr txBox="1"/>
          <p:nvPr/>
        </p:nvSpPr>
        <p:spPr>
          <a:xfrm>
            <a:off x="4802281" y="1527173"/>
            <a:ext cx="1451069" cy="3230452"/>
          </a:xfrm>
          <a:prstGeom prst="rect">
            <a:avLst/>
          </a:prstGeom>
          <a:noFill/>
          <a:ln w="34925">
            <a:solidFill>
              <a:srgbClr val="FF0000"/>
            </a:solidFill>
          </a:ln>
        </p:spPr>
        <p:txBody>
          <a:bodyPr wrap="square" lIns="86439" tIns="43220" rIns="86439" bIns="43220" rtlCol="0" anchor="t">
            <a:spAutoFit/>
          </a:bodyPr>
          <a:lstStyle/>
          <a:p>
            <a:pPr defTabSz="864382"/>
            <a:r>
              <a:rPr lang="en-GB" sz="1702" b="1" dirty="0">
                <a:solidFill>
                  <a:prstClr val="black"/>
                </a:solidFill>
                <a:latin typeface="Calibri" panose="020F0502020204030204"/>
              </a:rPr>
              <a:t>Polygenic Risk </a:t>
            </a:r>
            <a:r>
              <a:rPr lang="en-GB" sz="1702" dirty="0">
                <a:solidFill>
                  <a:prstClr val="black"/>
                </a:solidFill>
                <a:latin typeface="Calibri" panose="020F0502020204030204"/>
              </a:rPr>
              <a:t>pan-cancer polygenic risk score for use in patients with non-specific symptoms</a:t>
            </a:r>
          </a:p>
          <a:p>
            <a:pPr defTabSz="864382"/>
            <a:endParaRPr lang="en-GB" sz="1702" dirty="0">
              <a:solidFill>
                <a:prstClr val="black"/>
              </a:solidFill>
              <a:latin typeface="Calibri" panose="020F0502020204030204"/>
            </a:endParaRPr>
          </a:p>
          <a:p>
            <a:pPr defTabSz="864382"/>
            <a:endParaRPr lang="en-GB" sz="1702" dirty="0">
              <a:solidFill>
                <a:prstClr val="black"/>
              </a:solidFill>
              <a:latin typeface="Calibri" panose="020F0502020204030204"/>
            </a:endParaRPr>
          </a:p>
          <a:p>
            <a:pPr defTabSz="864382"/>
            <a:r>
              <a:rPr lang="en-GB" sz="1702" i="1" dirty="0">
                <a:solidFill>
                  <a:prstClr val="black"/>
                </a:solidFill>
                <a:latin typeface="Calibri" panose="020F0502020204030204"/>
              </a:rPr>
              <a:t>Genomics PLC (ongoing)</a:t>
            </a:r>
            <a:endParaRPr lang="en-GB" sz="1702" i="1" dirty="0">
              <a:solidFill>
                <a:prstClr val="black"/>
              </a:solidFill>
              <a:latin typeface="Calibri" panose="020F0502020204030204"/>
              <a:ea typeface="Calibri"/>
              <a:cs typeface="Calibri"/>
            </a:endParaRPr>
          </a:p>
        </p:txBody>
      </p:sp>
      <p:sp>
        <p:nvSpPr>
          <p:cNvPr id="19" name="TextBox 18"/>
          <p:cNvSpPr txBox="1"/>
          <p:nvPr/>
        </p:nvSpPr>
        <p:spPr>
          <a:xfrm>
            <a:off x="6345150" y="1520969"/>
            <a:ext cx="1351949" cy="3230452"/>
          </a:xfrm>
          <a:prstGeom prst="rect">
            <a:avLst/>
          </a:prstGeom>
          <a:noFill/>
          <a:ln w="34925">
            <a:solidFill>
              <a:schemeClr val="accent4">
                <a:lumMod val="60000"/>
                <a:lumOff val="40000"/>
              </a:schemeClr>
            </a:solidFill>
          </a:ln>
        </p:spPr>
        <p:txBody>
          <a:bodyPr wrap="square" lIns="86439" tIns="43220" rIns="86439" bIns="43220" rtlCol="0" anchor="t">
            <a:spAutoFit/>
          </a:bodyPr>
          <a:lstStyle/>
          <a:p>
            <a:pPr defTabSz="864382"/>
            <a:r>
              <a:rPr lang="en-GB" sz="1702" b="1" dirty="0">
                <a:solidFill>
                  <a:prstClr val="black"/>
                </a:solidFill>
                <a:latin typeface="Calibri" panose="020F0502020204030204"/>
              </a:rPr>
              <a:t>Tumour Educated Platelets </a:t>
            </a:r>
            <a:r>
              <a:rPr lang="en-GB" sz="1702" dirty="0">
                <a:solidFill>
                  <a:prstClr val="black"/>
                </a:solidFill>
                <a:latin typeface="Calibri" panose="020F0502020204030204"/>
              </a:rPr>
              <a:t> </a:t>
            </a:r>
          </a:p>
          <a:p>
            <a:pPr defTabSz="864382"/>
            <a:r>
              <a:rPr lang="en-GB" sz="1702" dirty="0">
                <a:solidFill>
                  <a:prstClr val="black"/>
                </a:solidFill>
                <a:latin typeface="Calibri" panose="020F0502020204030204"/>
              </a:rPr>
              <a:t>assessing the utility of TEPS for early cancer diagnosis</a:t>
            </a:r>
            <a:endParaRPr lang="en-GB" sz="1702" dirty="0">
              <a:solidFill>
                <a:prstClr val="black"/>
              </a:solidFill>
              <a:latin typeface="Calibri" panose="020F0502020204030204"/>
              <a:ea typeface="Calibri"/>
              <a:cs typeface="Calibri"/>
            </a:endParaRPr>
          </a:p>
          <a:p>
            <a:pPr defTabSz="864382"/>
            <a:endParaRPr lang="en-GB" sz="1702" dirty="0">
              <a:solidFill>
                <a:prstClr val="black"/>
              </a:solidFill>
              <a:latin typeface="Calibri" panose="020F0502020204030204"/>
            </a:endParaRPr>
          </a:p>
          <a:p>
            <a:pPr defTabSz="864382"/>
            <a:endParaRPr lang="en-GB" sz="1702" dirty="0">
              <a:solidFill>
                <a:prstClr val="black"/>
              </a:solidFill>
              <a:latin typeface="Calibri" panose="020F0502020204030204"/>
            </a:endParaRPr>
          </a:p>
          <a:p>
            <a:pPr defTabSz="864382"/>
            <a:r>
              <a:rPr lang="en-GB" sz="1702" i="1" dirty="0">
                <a:solidFill>
                  <a:prstClr val="black"/>
                </a:solidFill>
                <a:latin typeface="Calibri" panose="020F0502020204030204"/>
              </a:rPr>
              <a:t>Psaila lab</a:t>
            </a:r>
            <a:endParaRPr lang="en-GB" sz="1702" i="1" dirty="0">
              <a:solidFill>
                <a:prstClr val="black"/>
              </a:solidFill>
              <a:latin typeface="Calibri" panose="020F0502020204030204"/>
              <a:ea typeface="Calibri"/>
              <a:cs typeface="Calibri"/>
            </a:endParaRPr>
          </a:p>
          <a:p>
            <a:pPr defTabSz="864382"/>
            <a:r>
              <a:rPr lang="en-GB" sz="1702" i="1" dirty="0">
                <a:solidFill>
                  <a:prstClr val="black"/>
                </a:solidFill>
                <a:latin typeface="Calibri" panose="020F0502020204030204"/>
              </a:rPr>
              <a:t>(ongoing)</a:t>
            </a:r>
            <a:endParaRPr lang="en-GB" sz="1702" i="1" dirty="0">
              <a:solidFill>
                <a:prstClr val="black"/>
              </a:solidFill>
              <a:latin typeface="Calibri" panose="020F0502020204030204"/>
              <a:ea typeface="Calibri"/>
              <a:cs typeface="Calibri"/>
            </a:endParaRPr>
          </a:p>
        </p:txBody>
      </p:sp>
      <p:sp>
        <p:nvSpPr>
          <p:cNvPr id="20" name="TextBox 19"/>
          <p:cNvSpPr txBox="1"/>
          <p:nvPr/>
        </p:nvSpPr>
        <p:spPr>
          <a:xfrm>
            <a:off x="3358531" y="1520969"/>
            <a:ext cx="1351949" cy="2711640"/>
          </a:xfrm>
          <a:prstGeom prst="rect">
            <a:avLst/>
          </a:prstGeom>
          <a:noFill/>
          <a:ln w="34925">
            <a:solidFill>
              <a:srgbClr val="0070C0"/>
            </a:solidFill>
          </a:ln>
        </p:spPr>
        <p:txBody>
          <a:bodyPr wrap="square" rtlCol="0">
            <a:spAutoFit/>
          </a:bodyPr>
          <a:lstStyle/>
          <a:p>
            <a:pPr defTabSz="864382"/>
            <a:r>
              <a:rPr lang="en-GB" sz="1702" b="1" dirty="0">
                <a:solidFill>
                  <a:prstClr val="black"/>
                </a:solidFill>
                <a:latin typeface="Calibri" panose="020F0502020204030204"/>
              </a:rPr>
              <a:t>TAPS</a:t>
            </a:r>
          </a:p>
          <a:p>
            <a:pPr defTabSz="864382"/>
            <a:r>
              <a:rPr lang="en-GB" sz="1702" dirty="0">
                <a:solidFill>
                  <a:prstClr val="black"/>
                </a:solidFill>
                <a:latin typeface="Calibri" panose="020F0502020204030204"/>
              </a:rPr>
              <a:t>cell-free DNA methylation markers using the TAPS platform  </a:t>
            </a:r>
          </a:p>
          <a:p>
            <a:pPr defTabSz="864382"/>
            <a:endParaRPr lang="en-GB" sz="1702" dirty="0">
              <a:solidFill>
                <a:prstClr val="black"/>
              </a:solidFill>
              <a:latin typeface="Calibri" panose="020F0502020204030204"/>
            </a:endParaRPr>
          </a:p>
          <a:p>
            <a:pPr defTabSz="864382"/>
            <a:r>
              <a:rPr lang="en-GB" sz="1702" i="1" dirty="0">
                <a:solidFill>
                  <a:prstClr val="black"/>
                </a:solidFill>
                <a:latin typeface="Calibri" panose="020F0502020204030204"/>
              </a:rPr>
              <a:t>Lu/</a:t>
            </a:r>
            <a:r>
              <a:rPr lang="en-GB" sz="1702" i="1" dirty="0" err="1">
                <a:solidFill>
                  <a:prstClr val="black"/>
                </a:solidFill>
                <a:latin typeface="Calibri" panose="020F0502020204030204"/>
              </a:rPr>
              <a:t>Xie</a:t>
            </a:r>
            <a:br>
              <a:rPr lang="en-GB" sz="1702" i="1" dirty="0">
                <a:solidFill>
                  <a:prstClr val="black"/>
                </a:solidFill>
                <a:latin typeface="Calibri" panose="020F0502020204030204"/>
              </a:rPr>
            </a:br>
            <a:r>
              <a:rPr lang="en-GB" sz="1702" i="1" dirty="0">
                <a:solidFill>
                  <a:prstClr val="black"/>
                </a:solidFill>
                <a:latin typeface="Calibri" panose="020F0502020204030204"/>
              </a:rPr>
              <a:t>(ongoing)</a:t>
            </a:r>
          </a:p>
        </p:txBody>
      </p:sp>
      <p:sp>
        <p:nvSpPr>
          <p:cNvPr id="2" name="Title 1">
            <a:extLst>
              <a:ext uri="{FF2B5EF4-FFF2-40B4-BE49-F238E27FC236}">
                <a16:creationId xmlns:a16="http://schemas.microsoft.com/office/drawing/2014/main" id="{F6FEBEB3-2E49-D1BB-0A00-384617CF7AAF}"/>
              </a:ext>
            </a:extLst>
          </p:cNvPr>
          <p:cNvSpPr>
            <a:spLocks noGrp="1"/>
          </p:cNvSpPr>
          <p:nvPr>
            <p:ph type="title"/>
          </p:nvPr>
        </p:nvSpPr>
        <p:spPr>
          <a:xfrm>
            <a:off x="170977" y="143134"/>
            <a:ext cx="9940528" cy="1040128"/>
          </a:xfrm>
        </p:spPr>
        <p:txBody>
          <a:bodyPr>
            <a:normAutofit/>
          </a:bodyPr>
          <a:lstStyle/>
          <a:p>
            <a:r>
              <a:rPr lang="en-US" sz="3403" b="1" dirty="0">
                <a:solidFill>
                  <a:srgbClr val="002557"/>
                </a:solidFill>
                <a:latin typeface="Arial" panose="020B0604020202020204" pitchFamily="34" charset="0"/>
                <a:cs typeface="Arial" panose="020B0604020202020204" pitchFamily="34" charset="0"/>
              </a:rPr>
              <a:t>Ways forwards. </a:t>
            </a:r>
            <a:br>
              <a:rPr lang="en-US" sz="3403" b="1" dirty="0">
                <a:solidFill>
                  <a:srgbClr val="002557"/>
                </a:solidFill>
                <a:latin typeface="Arial" panose="020B0604020202020204" pitchFamily="34" charset="0"/>
                <a:cs typeface="Arial" panose="020B0604020202020204" pitchFamily="34" charset="0"/>
              </a:rPr>
            </a:br>
            <a:r>
              <a:rPr lang="en-US" sz="3403" dirty="0">
                <a:solidFill>
                  <a:srgbClr val="002557"/>
                </a:solidFill>
                <a:latin typeface="Arial" panose="020B0604020202020204" pitchFamily="34" charset="0"/>
                <a:cs typeface="Arial" panose="020B0604020202020204" pitchFamily="34" charset="0"/>
              </a:rPr>
              <a:t>Biobanking from cancer pathways</a:t>
            </a:r>
          </a:p>
        </p:txBody>
      </p:sp>
      <p:sp>
        <p:nvSpPr>
          <p:cNvPr id="5" name="Content Placeholder 2">
            <a:extLst>
              <a:ext uri="{FF2B5EF4-FFF2-40B4-BE49-F238E27FC236}">
                <a16:creationId xmlns:a16="http://schemas.microsoft.com/office/drawing/2014/main" id="{37C5D070-63EE-0D36-A9AD-E6BB1223964B}"/>
              </a:ext>
            </a:extLst>
          </p:cNvPr>
          <p:cNvSpPr txBox="1">
            <a:spLocks/>
          </p:cNvSpPr>
          <p:nvPr/>
        </p:nvSpPr>
        <p:spPr>
          <a:xfrm>
            <a:off x="7844979" y="1527352"/>
            <a:ext cx="3310825" cy="3650153"/>
          </a:xfrm>
          <a:prstGeom prst="rect">
            <a:avLst/>
          </a:prstGeom>
        </p:spPr>
        <p:txBody>
          <a:bodyPr vert="horz" lIns="86439" tIns="43220" rIns="86439" bIns="432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864382">
              <a:spcBef>
                <a:spcPts val="945"/>
              </a:spcBef>
              <a:buNone/>
            </a:pPr>
            <a:r>
              <a:rPr lang="en-US" sz="1607" b="1" dirty="0">
                <a:solidFill>
                  <a:prstClr val="black"/>
                </a:solidFill>
                <a:latin typeface="Calibri" panose="020F0502020204030204"/>
              </a:rPr>
              <a:t>SCAN Biobank</a:t>
            </a:r>
          </a:p>
          <a:p>
            <a:pPr marL="216096" indent="-216096" defTabSz="864382">
              <a:spcBef>
                <a:spcPts val="945"/>
              </a:spcBef>
            </a:pPr>
            <a:r>
              <a:rPr lang="en-US" sz="1607" dirty="0">
                <a:solidFill>
                  <a:prstClr val="black"/>
                </a:solidFill>
                <a:latin typeface="Calibri" panose="020F0502020204030204"/>
              </a:rPr>
              <a:t>&gt;1800 patients consented (~10-15 per week)</a:t>
            </a:r>
          </a:p>
          <a:p>
            <a:pPr marL="216096" indent="-216096" defTabSz="864382">
              <a:spcBef>
                <a:spcPts val="945"/>
              </a:spcBef>
            </a:pPr>
            <a:r>
              <a:rPr lang="en-US" sz="1607" dirty="0">
                <a:solidFill>
                  <a:prstClr val="black"/>
                </a:solidFill>
                <a:latin typeface="Calibri" panose="020F0502020204030204"/>
              </a:rPr>
              <a:t>Varied core sample collection:</a:t>
            </a:r>
          </a:p>
          <a:p>
            <a:pPr marL="648287" lvl="1" indent="-216096" defTabSz="864382">
              <a:spcBef>
                <a:spcPts val="473"/>
              </a:spcBef>
            </a:pPr>
            <a:r>
              <a:rPr lang="en-US" sz="1229" dirty="0">
                <a:solidFill>
                  <a:prstClr val="black"/>
                </a:solidFill>
                <a:latin typeface="Calibri" panose="020F0502020204030204"/>
              </a:rPr>
              <a:t>&gt;40ml blood </a:t>
            </a:r>
            <a:br>
              <a:rPr lang="en-US" sz="1229" dirty="0">
                <a:solidFill>
                  <a:prstClr val="black"/>
                </a:solidFill>
                <a:latin typeface="Calibri" panose="020F0502020204030204"/>
              </a:rPr>
            </a:br>
            <a:r>
              <a:rPr lang="en-US" sz="1229" dirty="0">
                <a:solidFill>
                  <a:prstClr val="black"/>
                </a:solidFill>
                <a:latin typeface="Calibri" panose="020F0502020204030204"/>
              </a:rPr>
              <a:t>(EDTA, </a:t>
            </a:r>
            <a:r>
              <a:rPr lang="en-US" sz="1229" dirty="0" err="1">
                <a:solidFill>
                  <a:prstClr val="black"/>
                </a:solidFill>
                <a:latin typeface="Calibri" panose="020F0502020204030204"/>
              </a:rPr>
              <a:t>ctDNA</a:t>
            </a:r>
            <a:r>
              <a:rPr lang="en-US" sz="1229" dirty="0">
                <a:solidFill>
                  <a:prstClr val="black"/>
                </a:solidFill>
                <a:latin typeface="Calibri" panose="020F0502020204030204"/>
              </a:rPr>
              <a:t>, </a:t>
            </a:r>
            <a:r>
              <a:rPr lang="en-US" sz="1229" dirty="0" err="1">
                <a:solidFill>
                  <a:prstClr val="black"/>
                </a:solidFill>
                <a:latin typeface="Calibri" panose="020F0502020204030204"/>
              </a:rPr>
              <a:t>LiHep</a:t>
            </a:r>
            <a:r>
              <a:rPr lang="en-US" sz="1229" dirty="0">
                <a:solidFill>
                  <a:prstClr val="black"/>
                </a:solidFill>
                <a:latin typeface="Calibri" panose="020F0502020204030204"/>
              </a:rPr>
              <a:t>, Serum)</a:t>
            </a:r>
          </a:p>
          <a:p>
            <a:pPr marL="648287" lvl="1" indent="-216096" defTabSz="864382">
              <a:spcBef>
                <a:spcPts val="473"/>
              </a:spcBef>
            </a:pPr>
            <a:r>
              <a:rPr lang="en-US" sz="1229" dirty="0">
                <a:solidFill>
                  <a:prstClr val="black"/>
                </a:solidFill>
                <a:latin typeface="Calibri" panose="020F0502020204030204"/>
              </a:rPr>
              <a:t>30 </a:t>
            </a:r>
            <a:r>
              <a:rPr lang="en-US" sz="1229" dirty="0" err="1">
                <a:solidFill>
                  <a:prstClr val="black"/>
                </a:solidFill>
                <a:latin typeface="Calibri" panose="020F0502020204030204"/>
              </a:rPr>
              <a:t>mls</a:t>
            </a:r>
            <a:r>
              <a:rPr lang="en-US" sz="1229" dirty="0">
                <a:solidFill>
                  <a:prstClr val="black"/>
                </a:solidFill>
                <a:latin typeface="Calibri" panose="020F0502020204030204"/>
              </a:rPr>
              <a:t> urine</a:t>
            </a:r>
          </a:p>
          <a:p>
            <a:pPr marL="648287" lvl="1" indent="-216096" defTabSz="864382">
              <a:spcBef>
                <a:spcPts val="473"/>
              </a:spcBef>
            </a:pPr>
            <a:r>
              <a:rPr lang="en-US" sz="1229" dirty="0" err="1">
                <a:solidFill>
                  <a:prstClr val="black"/>
                </a:solidFill>
                <a:latin typeface="Calibri" panose="020F0502020204030204"/>
              </a:rPr>
              <a:t>Faeces</a:t>
            </a:r>
            <a:endParaRPr lang="en-US" sz="1229" dirty="0">
              <a:solidFill>
                <a:prstClr val="black"/>
              </a:solidFill>
              <a:latin typeface="Calibri" panose="020F0502020204030204"/>
            </a:endParaRPr>
          </a:p>
          <a:p>
            <a:pPr marL="216096" indent="-216096" defTabSz="864382">
              <a:spcBef>
                <a:spcPts val="945"/>
              </a:spcBef>
            </a:pPr>
            <a:r>
              <a:rPr lang="en-US" sz="1607" dirty="0">
                <a:solidFill>
                  <a:prstClr val="black"/>
                </a:solidFill>
                <a:latin typeface="Calibri" panose="020F0502020204030204"/>
              </a:rPr>
              <a:t>Bespoke collections</a:t>
            </a:r>
          </a:p>
          <a:p>
            <a:pPr marL="216096" indent="-216096" defTabSz="864382">
              <a:spcBef>
                <a:spcPts val="945"/>
              </a:spcBef>
            </a:pPr>
            <a:r>
              <a:rPr lang="en-US" sz="1607" dirty="0">
                <a:solidFill>
                  <a:prstClr val="black"/>
                </a:solidFill>
                <a:latin typeface="Calibri" panose="020F0502020204030204"/>
              </a:rPr>
              <a:t>Detailed clinical data capture</a:t>
            </a:r>
          </a:p>
          <a:p>
            <a:pPr marL="216096" indent="-216096" defTabSz="864382">
              <a:spcBef>
                <a:spcPts val="945"/>
              </a:spcBef>
            </a:pPr>
            <a:r>
              <a:rPr lang="en-US" sz="1607" dirty="0">
                <a:solidFill>
                  <a:prstClr val="black"/>
                </a:solidFill>
                <a:latin typeface="Calibri" panose="020F0502020204030204"/>
              </a:rPr>
              <a:t>SCAN-Digital-Results-Repository (DRP) for the collation and combination of results</a:t>
            </a:r>
          </a:p>
          <a:p>
            <a:pPr marL="216096" indent="-216096" defTabSz="864382">
              <a:spcBef>
                <a:spcPts val="945"/>
              </a:spcBef>
            </a:pPr>
            <a:endParaRPr lang="en-US" sz="2647" dirty="0">
              <a:solidFill>
                <a:prstClr val="black"/>
              </a:solidFill>
              <a:latin typeface="Calibri" panose="020F0502020204030204"/>
            </a:endParaRPr>
          </a:p>
        </p:txBody>
      </p:sp>
    </p:spTree>
    <p:extLst>
      <p:ext uri="{BB962C8B-B14F-4D97-AF65-F5344CB8AC3E}">
        <p14:creationId xmlns:p14="http://schemas.microsoft.com/office/powerpoint/2010/main" val="684169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99"/>
            <a:ext cx="11522369" cy="64829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pic>
        <p:nvPicPr>
          <p:cNvPr id="8" name="Picture 7">
            <a:extLst>
              <a:ext uri="{FF2B5EF4-FFF2-40B4-BE49-F238E27FC236}">
                <a16:creationId xmlns:a16="http://schemas.microsoft.com/office/drawing/2014/main" id="{0C44509C-29C6-CA4B-319B-9D01E5A752A8}"/>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1" y="208"/>
            <a:ext cx="8523323" cy="6482944"/>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44744" y="199"/>
            <a:ext cx="6680503" cy="6482953"/>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dirty="0">
              <a:solidFill>
                <a:prstClr val="white"/>
              </a:solidFill>
              <a:latin typeface="Calibri" panose="020F0502020204030204"/>
            </a:endParaRPr>
          </a:p>
        </p:txBody>
      </p:sp>
      <p:sp>
        <p:nvSpPr>
          <p:cNvPr id="2" name="Title 1">
            <a:extLst>
              <a:ext uri="{FF2B5EF4-FFF2-40B4-BE49-F238E27FC236}">
                <a16:creationId xmlns:a16="http://schemas.microsoft.com/office/drawing/2014/main" id="{80321AFD-C4C5-0585-C2E8-0A93842515CE}"/>
              </a:ext>
            </a:extLst>
          </p:cNvPr>
          <p:cNvSpPr>
            <a:spLocks noGrp="1"/>
          </p:cNvSpPr>
          <p:nvPr>
            <p:ph type="title"/>
          </p:nvPr>
        </p:nvSpPr>
        <p:spPr>
          <a:xfrm>
            <a:off x="6915151" y="252729"/>
            <a:ext cx="4462683" cy="1796011"/>
          </a:xfrm>
        </p:spPr>
        <p:txBody>
          <a:bodyPr>
            <a:noAutofit/>
          </a:bodyPr>
          <a:lstStyle/>
          <a:p>
            <a:r>
              <a:rPr lang="en-US" sz="3403" b="1" dirty="0">
                <a:solidFill>
                  <a:srgbClr val="002557"/>
                </a:solidFill>
                <a:latin typeface="Arial" panose="020B0604020202020204" pitchFamily="34" charset="0"/>
                <a:cs typeface="Arial" panose="020B0604020202020204" pitchFamily="34" charset="0"/>
              </a:rPr>
              <a:t>Ways forwards. </a:t>
            </a:r>
            <a:br>
              <a:rPr lang="en-US" sz="3403" b="1" dirty="0">
                <a:solidFill>
                  <a:srgbClr val="002557"/>
                </a:solidFill>
                <a:latin typeface="Arial" panose="020B0604020202020204" pitchFamily="34" charset="0"/>
                <a:cs typeface="Arial" panose="020B0604020202020204" pitchFamily="34" charset="0"/>
              </a:rPr>
            </a:br>
            <a:r>
              <a:rPr lang="en-US" sz="3403" dirty="0">
                <a:solidFill>
                  <a:srgbClr val="002557"/>
                </a:solidFill>
                <a:latin typeface="Arial" panose="020B0604020202020204" pitchFamily="34" charset="0"/>
                <a:cs typeface="Arial" panose="020B0604020202020204" pitchFamily="34" charset="0"/>
              </a:rPr>
              <a:t>Multi Cancer Early Detection Testing</a:t>
            </a:r>
          </a:p>
        </p:txBody>
      </p:sp>
      <p:sp>
        <p:nvSpPr>
          <p:cNvPr id="3" name="Content Placeholder 2">
            <a:extLst>
              <a:ext uri="{FF2B5EF4-FFF2-40B4-BE49-F238E27FC236}">
                <a16:creationId xmlns:a16="http://schemas.microsoft.com/office/drawing/2014/main" id="{34F8B73E-82EE-AB6B-18BB-573D4B82FEC8}"/>
              </a:ext>
            </a:extLst>
          </p:cNvPr>
          <p:cNvSpPr>
            <a:spLocks noGrp="1"/>
          </p:cNvSpPr>
          <p:nvPr>
            <p:ph idx="1"/>
          </p:nvPr>
        </p:nvSpPr>
        <p:spPr>
          <a:xfrm>
            <a:off x="6915150" y="2301270"/>
            <a:ext cx="4610101" cy="3929345"/>
          </a:xfrm>
        </p:spPr>
        <p:txBody>
          <a:bodyPr>
            <a:normAutofit/>
          </a:bodyPr>
          <a:lstStyle/>
          <a:p>
            <a:pPr marL="270119" indent="-270119"/>
            <a:r>
              <a:rPr lang="en-US" sz="2269" dirty="0">
                <a:solidFill>
                  <a:srgbClr val="002060"/>
                </a:solidFill>
              </a:rPr>
              <a:t>Multiple and evolving MCEDs</a:t>
            </a:r>
          </a:p>
          <a:p>
            <a:pPr marL="270119" indent="-270119"/>
            <a:r>
              <a:rPr lang="en-US" sz="2269" dirty="0">
                <a:solidFill>
                  <a:srgbClr val="002060"/>
                </a:solidFill>
              </a:rPr>
              <a:t>Wide range of methodologies</a:t>
            </a:r>
          </a:p>
          <a:p>
            <a:pPr marL="270119" indent="-270119"/>
            <a:r>
              <a:rPr lang="en-US" sz="2269" dirty="0">
                <a:solidFill>
                  <a:srgbClr val="002060"/>
                </a:solidFill>
              </a:rPr>
              <a:t>Varied number of cancers detected </a:t>
            </a:r>
          </a:p>
          <a:p>
            <a:pPr marL="270119" indent="-270119"/>
            <a:r>
              <a:rPr lang="en-US" sz="2269" dirty="0">
                <a:solidFill>
                  <a:srgbClr val="002060"/>
                </a:solidFill>
              </a:rPr>
              <a:t>Detection and location</a:t>
            </a:r>
          </a:p>
          <a:p>
            <a:pPr marL="270119" indent="-270119"/>
            <a:endParaRPr lang="en-US" sz="2269" dirty="0">
              <a:solidFill>
                <a:srgbClr val="002060"/>
              </a:solidFill>
            </a:endParaRPr>
          </a:p>
          <a:p>
            <a:pPr marL="270119" indent="-270119"/>
            <a:r>
              <a:rPr lang="en-US" sz="2269" dirty="0">
                <a:solidFill>
                  <a:srgbClr val="002060"/>
                </a:solidFill>
              </a:rPr>
              <a:t>Focus on asymptomatic screening and minimal residual disease </a:t>
            </a:r>
          </a:p>
          <a:p>
            <a:pPr marL="270119" indent="-270119"/>
            <a:r>
              <a:rPr lang="en-US" sz="2269" dirty="0">
                <a:solidFill>
                  <a:srgbClr val="002060"/>
                </a:solidFill>
              </a:rPr>
              <a:t>Emerging symptomatic use case</a:t>
            </a:r>
          </a:p>
          <a:p>
            <a:pPr marL="270119" indent="-270119"/>
            <a:r>
              <a:rPr lang="en-US" sz="2269" dirty="0">
                <a:solidFill>
                  <a:srgbClr val="002060"/>
                </a:solidFill>
              </a:rPr>
              <a:t>Significant evaluation challenges</a:t>
            </a:r>
          </a:p>
        </p:txBody>
      </p:sp>
    </p:spTree>
    <p:extLst>
      <p:ext uri="{BB962C8B-B14F-4D97-AF65-F5344CB8AC3E}">
        <p14:creationId xmlns:p14="http://schemas.microsoft.com/office/powerpoint/2010/main" val="2479669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125CC-B546-C8A9-515F-DE92C32C2615}"/>
              </a:ext>
            </a:extLst>
          </p:cNvPr>
          <p:cNvSpPr>
            <a:spLocks noGrp="1"/>
          </p:cNvSpPr>
          <p:nvPr>
            <p:ph type="title"/>
          </p:nvPr>
        </p:nvSpPr>
        <p:spPr>
          <a:xfrm>
            <a:off x="216477" y="114728"/>
            <a:ext cx="9940528" cy="1253071"/>
          </a:xfrm>
        </p:spPr>
        <p:txBody>
          <a:bodyPr>
            <a:normAutofit/>
          </a:bodyPr>
          <a:lstStyle/>
          <a:p>
            <a:r>
              <a:rPr lang="en-US" sz="3781" b="1" dirty="0">
                <a:solidFill>
                  <a:srgbClr val="002557"/>
                </a:solidFill>
                <a:latin typeface="Arial" panose="020B0604020202020204" pitchFamily="34" charset="0"/>
                <a:cs typeface="Arial" panose="020B0604020202020204" pitchFamily="34" charset="0"/>
              </a:rPr>
              <a:t>SYMPLIFY study of </a:t>
            </a:r>
            <a:r>
              <a:rPr lang="en-US" sz="3781" b="1" dirty="0" err="1">
                <a:solidFill>
                  <a:srgbClr val="002557"/>
                </a:solidFill>
                <a:latin typeface="Arial" panose="020B0604020202020204" pitchFamily="34" charset="0"/>
                <a:cs typeface="Arial" panose="020B0604020202020204" pitchFamily="34" charset="0"/>
              </a:rPr>
              <a:t>Galleri</a:t>
            </a:r>
            <a:r>
              <a:rPr lang="en-US" sz="3781" b="1" baseline="30000" dirty="0">
                <a:solidFill>
                  <a:srgbClr val="002557"/>
                </a:solidFill>
                <a:latin typeface="Arial" panose="020B0604020202020204" pitchFamily="34" charset="0"/>
                <a:cs typeface="Arial" panose="020B0604020202020204" pitchFamily="34" charset="0"/>
              </a:rPr>
              <a:t>®</a:t>
            </a:r>
            <a:r>
              <a:rPr lang="en-US" sz="3781" b="1" dirty="0">
                <a:solidFill>
                  <a:srgbClr val="002557"/>
                </a:solidFill>
                <a:latin typeface="Arial" panose="020B0604020202020204" pitchFamily="34" charset="0"/>
                <a:cs typeface="Arial" panose="020B0604020202020204" pitchFamily="34" charset="0"/>
              </a:rPr>
              <a:t> MCED</a:t>
            </a:r>
          </a:p>
        </p:txBody>
      </p:sp>
      <p:sp>
        <p:nvSpPr>
          <p:cNvPr id="4" name="Content Placeholder 3">
            <a:extLst>
              <a:ext uri="{FF2B5EF4-FFF2-40B4-BE49-F238E27FC236}">
                <a16:creationId xmlns:a16="http://schemas.microsoft.com/office/drawing/2014/main" id="{F796940B-F531-4D8F-F9A6-E94D7EA9DAA7}"/>
              </a:ext>
            </a:extLst>
          </p:cNvPr>
          <p:cNvSpPr>
            <a:spLocks noGrp="1"/>
          </p:cNvSpPr>
          <p:nvPr>
            <p:ph idx="1"/>
          </p:nvPr>
        </p:nvSpPr>
        <p:spPr>
          <a:xfrm>
            <a:off x="301480" y="1346949"/>
            <a:ext cx="6033653" cy="4663671"/>
          </a:xfrm>
        </p:spPr>
        <p:txBody>
          <a:bodyPr>
            <a:normAutofit/>
          </a:bodyPr>
          <a:lstStyle/>
          <a:p>
            <a:pPr marL="270119" indent="-270119"/>
            <a:r>
              <a:rPr lang="en-US" sz="2269" dirty="0">
                <a:solidFill>
                  <a:srgbClr val="002060"/>
                </a:solidFill>
              </a:rPr>
              <a:t>Prospective observational cohort study </a:t>
            </a:r>
          </a:p>
          <a:p>
            <a:pPr marL="270119" indent="-270119"/>
            <a:r>
              <a:rPr lang="en-US" sz="2269" dirty="0">
                <a:solidFill>
                  <a:srgbClr val="002060"/>
                </a:solidFill>
              </a:rPr>
              <a:t>44 hospital </a:t>
            </a:r>
            <a:r>
              <a:rPr lang="en-US" sz="2269" dirty="0" err="1">
                <a:solidFill>
                  <a:srgbClr val="002060"/>
                </a:solidFill>
              </a:rPr>
              <a:t>centres</a:t>
            </a:r>
            <a:r>
              <a:rPr lang="en-US" sz="2269" dirty="0">
                <a:solidFill>
                  <a:srgbClr val="002060"/>
                </a:solidFill>
              </a:rPr>
              <a:t> in England and Wales</a:t>
            </a:r>
          </a:p>
          <a:p>
            <a:pPr marL="270119" indent="-270119"/>
            <a:r>
              <a:rPr lang="en-US" sz="2269" dirty="0">
                <a:solidFill>
                  <a:srgbClr val="002060"/>
                </a:solidFill>
              </a:rPr>
              <a:t>6,240 patients in 5 months</a:t>
            </a:r>
          </a:p>
          <a:p>
            <a:pPr marL="270119" indent="-270119"/>
            <a:r>
              <a:rPr lang="en-US" sz="2269" dirty="0">
                <a:solidFill>
                  <a:srgbClr val="002060"/>
                </a:solidFill>
              </a:rPr>
              <a:t>Patients referred by Family Doctor to one of five Cancer Pathways:</a:t>
            </a:r>
          </a:p>
          <a:p>
            <a:pPr marL="702311" lvl="1" indent="-270119"/>
            <a:r>
              <a:rPr lang="en-US" sz="1891" dirty="0" err="1">
                <a:solidFill>
                  <a:srgbClr val="002060"/>
                </a:solidFill>
              </a:rPr>
              <a:t>Gynaecological</a:t>
            </a:r>
            <a:endParaRPr lang="en-US" sz="1891" dirty="0">
              <a:solidFill>
                <a:srgbClr val="002060"/>
              </a:solidFill>
            </a:endParaRPr>
          </a:p>
          <a:p>
            <a:pPr marL="702311" lvl="1" indent="-270119"/>
            <a:r>
              <a:rPr lang="en-US" sz="1891" dirty="0">
                <a:solidFill>
                  <a:srgbClr val="002060"/>
                </a:solidFill>
              </a:rPr>
              <a:t>Lung</a:t>
            </a:r>
          </a:p>
          <a:p>
            <a:pPr marL="702311" lvl="1" indent="-270119"/>
            <a:r>
              <a:rPr lang="en-US" sz="1891" dirty="0">
                <a:solidFill>
                  <a:srgbClr val="002060"/>
                </a:solidFill>
              </a:rPr>
              <a:t>Lower Gastrointestinal</a:t>
            </a:r>
          </a:p>
          <a:p>
            <a:pPr marL="702311" lvl="1" indent="-270119"/>
            <a:r>
              <a:rPr lang="en-US" sz="1891" dirty="0">
                <a:solidFill>
                  <a:srgbClr val="002060"/>
                </a:solidFill>
              </a:rPr>
              <a:t>Non-specific symptoms </a:t>
            </a:r>
          </a:p>
          <a:p>
            <a:pPr marL="702311" lvl="1" indent="-270119"/>
            <a:r>
              <a:rPr lang="en-US" sz="1891" dirty="0">
                <a:solidFill>
                  <a:srgbClr val="002060"/>
                </a:solidFill>
              </a:rPr>
              <a:t>Upper Gastrointestinal</a:t>
            </a:r>
          </a:p>
          <a:p>
            <a:pPr marL="162072" indent="-270119"/>
            <a:r>
              <a:rPr lang="en-US" sz="2269" dirty="0">
                <a:solidFill>
                  <a:srgbClr val="002060"/>
                </a:solidFill>
              </a:rPr>
              <a:t>An additional blood draw</a:t>
            </a:r>
          </a:p>
          <a:p>
            <a:pPr marL="162072" indent="-270119"/>
            <a:r>
              <a:rPr lang="en-US" sz="2269" dirty="0">
                <a:solidFill>
                  <a:srgbClr val="002060"/>
                </a:solidFill>
              </a:rPr>
              <a:t>Follow-up in NHS records and registries</a:t>
            </a:r>
          </a:p>
          <a:p>
            <a:endParaRPr lang="en-US" dirty="0"/>
          </a:p>
        </p:txBody>
      </p:sp>
      <p:pic>
        <p:nvPicPr>
          <p:cNvPr id="8" name="Picture 14" descr="UK Beach List | UK Beach Guide">
            <a:extLst>
              <a:ext uri="{FF2B5EF4-FFF2-40B4-BE49-F238E27FC236}">
                <a16:creationId xmlns:a16="http://schemas.microsoft.com/office/drawing/2014/main" id="{877C846C-1D17-D068-0176-CA8A2E95F2B5}"/>
              </a:ext>
            </a:extLst>
          </p:cNvPr>
          <p:cNvPicPr>
            <a:picLocks noChangeAspect="1" noChangeArrowheads="1"/>
          </p:cNvPicPr>
          <p:nvPr/>
        </p:nvPicPr>
        <p:blipFill>
          <a:blip r:embed="rId3">
            <a:alphaModFix amt="50000"/>
            <a:extLst>
              <a:ext uri="{28A0092B-C50C-407E-A947-70E740481C1C}">
                <a14:useLocalDpi xmlns:a14="http://schemas.microsoft.com/office/drawing/2010/main"/>
              </a:ext>
            </a:extLst>
          </a:blip>
          <a:srcRect/>
          <a:stretch>
            <a:fillRect/>
          </a:stretch>
        </p:blipFill>
        <p:spPr bwMode="auto">
          <a:xfrm>
            <a:off x="6198062" y="984137"/>
            <a:ext cx="4195589" cy="5229285"/>
          </a:xfrm>
          <a:prstGeom prst="rect">
            <a:avLst/>
          </a:prstGeom>
          <a:noFill/>
          <a:extLst>
            <a:ext uri="{909E8E84-426E-40DD-AFC4-6F175D3DCCD1}">
              <a14:hiddenFill xmlns:a14="http://schemas.microsoft.com/office/drawing/2010/main">
                <a:solidFill>
                  <a:srgbClr val="FFFFFF"/>
                </a:solidFill>
              </a14:hiddenFill>
            </a:ext>
          </a:extLst>
        </p:spPr>
      </p:pic>
      <p:sp>
        <p:nvSpPr>
          <p:cNvPr id="9" name="Oval 8">
            <a:extLst>
              <a:ext uri="{FF2B5EF4-FFF2-40B4-BE49-F238E27FC236}">
                <a16:creationId xmlns:a16="http://schemas.microsoft.com/office/drawing/2014/main" id="{A290E7F6-C057-4F00-717E-1C075EC0BEEC}"/>
              </a:ext>
            </a:extLst>
          </p:cNvPr>
          <p:cNvSpPr/>
          <p:nvPr/>
        </p:nvSpPr>
        <p:spPr>
          <a:xfrm>
            <a:off x="9086956" y="5936146"/>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0" name="Oval 9">
            <a:extLst>
              <a:ext uri="{FF2B5EF4-FFF2-40B4-BE49-F238E27FC236}">
                <a16:creationId xmlns:a16="http://schemas.microsoft.com/office/drawing/2014/main" id="{A2CEA4BE-C27E-D9A5-BEE9-599F32008C50}"/>
              </a:ext>
            </a:extLst>
          </p:cNvPr>
          <p:cNvSpPr/>
          <p:nvPr/>
        </p:nvSpPr>
        <p:spPr>
          <a:xfrm>
            <a:off x="9133379" y="5490019"/>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1" name="Oval 10">
            <a:extLst>
              <a:ext uri="{FF2B5EF4-FFF2-40B4-BE49-F238E27FC236}">
                <a16:creationId xmlns:a16="http://schemas.microsoft.com/office/drawing/2014/main" id="{B36494F6-143E-6502-7DDB-76D3874BC274}"/>
              </a:ext>
            </a:extLst>
          </p:cNvPr>
          <p:cNvSpPr/>
          <p:nvPr/>
        </p:nvSpPr>
        <p:spPr>
          <a:xfrm>
            <a:off x="9040534" y="5653731"/>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2" name="Oval 11">
            <a:extLst>
              <a:ext uri="{FF2B5EF4-FFF2-40B4-BE49-F238E27FC236}">
                <a16:creationId xmlns:a16="http://schemas.microsoft.com/office/drawing/2014/main" id="{524A4268-4218-4948-EF99-57D419E32F27}"/>
              </a:ext>
            </a:extLst>
          </p:cNvPr>
          <p:cNvSpPr/>
          <p:nvPr/>
        </p:nvSpPr>
        <p:spPr>
          <a:xfrm>
            <a:off x="9002338" y="5809766"/>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3" name="Oval 12">
            <a:extLst>
              <a:ext uri="{FF2B5EF4-FFF2-40B4-BE49-F238E27FC236}">
                <a16:creationId xmlns:a16="http://schemas.microsoft.com/office/drawing/2014/main" id="{536F01D0-2EDD-BF37-818B-B4F68CEBA20C}"/>
              </a:ext>
            </a:extLst>
          </p:cNvPr>
          <p:cNvSpPr/>
          <p:nvPr/>
        </p:nvSpPr>
        <p:spPr>
          <a:xfrm>
            <a:off x="8810699" y="5796879"/>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4" name="Oval 13">
            <a:extLst>
              <a:ext uri="{FF2B5EF4-FFF2-40B4-BE49-F238E27FC236}">
                <a16:creationId xmlns:a16="http://schemas.microsoft.com/office/drawing/2014/main" id="{A1EEAD65-0B0B-911A-C348-025A5D10C827}"/>
              </a:ext>
            </a:extLst>
          </p:cNvPr>
          <p:cNvSpPr/>
          <p:nvPr/>
        </p:nvSpPr>
        <p:spPr>
          <a:xfrm>
            <a:off x="8857121" y="5856188"/>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5" name="Oval 14">
            <a:extLst>
              <a:ext uri="{FF2B5EF4-FFF2-40B4-BE49-F238E27FC236}">
                <a16:creationId xmlns:a16="http://schemas.microsoft.com/office/drawing/2014/main" id="{814D69F4-0425-C26B-51F9-1AC5619C36B8}"/>
              </a:ext>
            </a:extLst>
          </p:cNvPr>
          <p:cNvSpPr/>
          <p:nvPr/>
        </p:nvSpPr>
        <p:spPr>
          <a:xfrm>
            <a:off x="8619060" y="5843302"/>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6" name="Oval 15">
            <a:extLst>
              <a:ext uri="{FF2B5EF4-FFF2-40B4-BE49-F238E27FC236}">
                <a16:creationId xmlns:a16="http://schemas.microsoft.com/office/drawing/2014/main" id="{0192659F-6BE1-0C69-FD63-A62C36098403}"/>
              </a:ext>
            </a:extLst>
          </p:cNvPr>
          <p:cNvSpPr/>
          <p:nvPr/>
        </p:nvSpPr>
        <p:spPr>
          <a:xfrm>
            <a:off x="8244009" y="5917775"/>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7" name="Oval 16">
            <a:extLst>
              <a:ext uri="{FF2B5EF4-FFF2-40B4-BE49-F238E27FC236}">
                <a16:creationId xmlns:a16="http://schemas.microsoft.com/office/drawing/2014/main" id="{841373E9-BAD9-7832-DA33-4FDDFCD84160}"/>
              </a:ext>
            </a:extLst>
          </p:cNvPr>
          <p:cNvSpPr/>
          <p:nvPr/>
        </p:nvSpPr>
        <p:spPr>
          <a:xfrm>
            <a:off x="7926849" y="5889724"/>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8" name="Oval 17">
            <a:extLst>
              <a:ext uri="{FF2B5EF4-FFF2-40B4-BE49-F238E27FC236}">
                <a16:creationId xmlns:a16="http://schemas.microsoft.com/office/drawing/2014/main" id="{E82F5372-4BFD-575C-C88E-987B6EF8C653}"/>
              </a:ext>
            </a:extLst>
          </p:cNvPr>
          <p:cNvSpPr/>
          <p:nvPr/>
        </p:nvSpPr>
        <p:spPr>
          <a:xfrm>
            <a:off x="9376830" y="5389791"/>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19" name="Oval 18">
            <a:extLst>
              <a:ext uri="{FF2B5EF4-FFF2-40B4-BE49-F238E27FC236}">
                <a16:creationId xmlns:a16="http://schemas.microsoft.com/office/drawing/2014/main" id="{6ED4389B-A76F-D443-1D27-D0A598E57E34}"/>
              </a:ext>
            </a:extLst>
          </p:cNvPr>
          <p:cNvSpPr/>
          <p:nvPr/>
        </p:nvSpPr>
        <p:spPr>
          <a:xfrm>
            <a:off x="9782812" y="5443597"/>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0" name="Oval 19">
            <a:extLst>
              <a:ext uri="{FF2B5EF4-FFF2-40B4-BE49-F238E27FC236}">
                <a16:creationId xmlns:a16="http://schemas.microsoft.com/office/drawing/2014/main" id="{C641FAC0-2D44-5F76-15B1-D843FD0295E1}"/>
              </a:ext>
            </a:extLst>
          </p:cNvPr>
          <p:cNvSpPr/>
          <p:nvPr/>
        </p:nvSpPr>
        <p:spPr>
          <a:xfrm>
            <a:off x="9909565" y="5518647"/>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1" name="Oval 20">
            <a:extLst>
              <a:ext uri="{FF2B5EF4-FFF2-40B4-BE49-F238E27FC236}">
                <a16:creationId xmlns:a16="http://schemas.microsoft.com/office/drawing/2014/main" id="{545D7C28-F4A7-767F-1B6A-66214B7C789E}"/>
              </a:ext>
            </a:extLst>
          </p:cNvPr>
          <p:cNvSpPr/>
          <p:nvPr/>
        </p:nvSpPr>
        <p:spPr>
          <a:xfrm>
            <a:off x="9375087" y="5232046"/>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2" name="Oval 21">
            <a:extLst>
              <a:ext uri="{FF2B5EF4-FFF2-40B4-BE49-F238E27FC236}">
                <a16:creationId xmlns:a16="http://schemas.microsoft.com/office/drawing/2014/main" id="{38E2BCE7-64FB-E706-EEF2-DB10CC0AEF63}"/>
              </a:ext>
            </a:extLst>
          </p:cNvPr>
          <p:cNvSpPr/>
          <p:nvPr/>
        </p:nvSpPr>
        <p:spPr>
          <a:xfrm>
            <a:off x="9353453" y="4823160"/>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3" name="Oval 22">
            <a:extLst>
              <a:ext uri="{FF2B5EF4-FFF2-40B4-BE49-F238E27FC236}">
                <a16:creationId xmlns:a16="http://schemas.microsoft.com/office/drawing/2014/main" id="{F0814C16-87F5-5954-A931-5EC2924D0E2B}"/>
              </a:ext>
            </a:extLst>
          </p:cNvPr>
          <p:cNvSpPr/>
          <p:nvPr/>
        </p:nvSpPr>
        <p:spPr>
          <a:xfrm>
            <a:off x="9153927" y="5266956"/>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4" name="Oval 23">
            <a:extLst>
              <a:ext uri="{FF2B5EF4-FFF2-40B4-BE49-F238E27FC236}">
                <a16:creationId xmlns:a16="http://schemas.microsoft.com/office/drawing/2014/main" id="{3FC7DBBF-99B8-8B64-38CC-4FC557E20217}"/>
              </a:ext>
            </a:extLst>
          </p:cNvPr>
          <p:cNvSpPr/>
          <p:nvPr/>
        </p:nvSpPr>
        <p:spPr>
          <a:xfrm>
            <a:off x="9784668" y="5296946"/>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5" name="Oval 24">
            <a:extLst>
              <a:ext uri="{FF2B5EF4-FFF2-40B4-BE49-F238E27FC236}">
                <a16:creationId xmlns:a16="http://schemas.microsoft.com/office/drawing/2014/main" id="{4DCFC676-57B6-79EA-ABB3-F07A1F0503EE}"/>
              </a:ext>
            </a:extLst>
          </p:cNvPr>
          <p:cNvSpPr/>
          <p:nvPr/>
        </p:nvSpPr>
        <p:spPr>
          <a:xfrm>
            <a:off x="9209640" y="5389791"/>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6" name="Oval 25">
            <a:extLst>
              <a:ext uri="{FF2B5EF4-FFF2-40B4-BE49-F238E27FC236}">
                <a16:creationId xmlns:a16="http://schemas.microsoft.com/office/drawing/2014/main" id="{F5490EFD-C534-628A-C779-B7C6BDF8F0BF}"/>
              </a:ext>
            </a:extLst>
          </p:cNvPr>
          <p:cNvSpPr/>
          <p:nvPr/>
        </p:nvSpPr>
        <p:spPr>
          <a:xfrm>
            <a:off x="9457642" y="5542029"/>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7" name="Oval 26">
            <a:extLst>
              <a:ext uri="{FF2B5EF4-FFF2-40B4-BE49-F238E27FC236}">
                <a16:creationId xmlns:a16="http://schemas.microsoft.com/office/drawing/2014/main" id="{9A643E67-6F35-72BC-ABAA-DA3D1055059A}"/>
              </a:ext>
            </a:extLst>
          </p:cNvPr>
          <p:cNvSpPr/>
          <p:nvPr/>
        </p:nvSpPr>
        <p:spPr>
          <a:xfrm>
            <a:off x="9540972" y="5401770"/>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8" name="Oval 27">
            <a:extLst>
              <a:ext uri="{FF2B5EF4-FFF2-40B4-BE49-F238E27FC236}">
                <a16:creationId xmlns:a16="http://schemas.microsoft.com/office/drawing/2014/main" id="{B4D47F57-8468-85A0-EA31-3D9BDFBA4CCA}"/>
              </a:ext>
            </a:extLst>
          </p:cNvPr>
          <p:cNvSpPr/>
          <p:nvPr/>
        </p:nvSpPr>
        <p:spPr>
          <a:xfrm>
            <a:off x="9610353" y="5438689"/>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29" name="Oval 28">
            <a:extLst>
              <a:ext uri="{FF2B5EF4-FFF2-40B4-BE49-F238E27FC236}">
                <a16:creationId xmlns:a16="http://schemas.microsoft.com/office/drawing/2014/main" id="{DD63F40E-7AC5-D08A-55AD-4A79A39E0688}"/>
              </a:ext>
            </a:extLst>
          </p:cNvPr>
          <p:cNvSpPr/>
          <p:nvPr/>
        </p:nvSpPr>
        <p:spPr>
          <a:xfrm>
            <a:off x="9564647" y="5572075"/>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0" name="Oval 29">
            <a:extLst>
              <a:ext uri="{FF2B5EF4-FFF2-40B4-BE49-F238E27FC236}">
                <a16:creationId xmlns:a16="http://schemas.microsoft.com/office/drawing/2014/main" id="{209AF0FD-B4FD-F44F-5953-28AE36AB8CC0}"/>
              </a:ext>
            </a:extLst>
          </p:cNvPr>
          <p:cNvSpPr/>
          <p:nvPr/>
        </p:nvSpPr>
        <p:spPr>
          <a:xfrm>
            <a:off x="9151268" y="3477953"/>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1" name="Oval 30">
            <a:extLst>
              <a:ext uri="{FF2B5EF4-FFF2-40B4-BE49-F238E27FC236}">
                <a16:creationId xmlns:a16="http://schemas.microsoft.com/office/drawing/2014/main" id="{9B3DC439-0191-AE41-F800-07F109A685AF}"/>
              </a:ext>
            </a:extLst>
          </p:cNvPr>
          <p:cNvSpPr/>
          <p:nvPr/>
        </p:nvSpPr>
        <p:spPr>
          <a:xfrm>
            <a:off x="8313256" y="4730315"/>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2" name="Oval 31">
            <a:extLst>
              <a:ext uri="{FF2B5EF4-FFF2-40B4-BE49-F238E27FC236}">
                <a16:creationId xmlns:a16="http://schemas.microsoft.com/office/drawing/2014/main" id="{A77064AA-2B64-EC6C-1E5E-53BE4766D940}"/>
              </a:ext>
            </a:extLst>
          </p:cNvPr>
          <p:cNvSpPr/>
          <p:nvPr/>
        </p:nvSpPr>
        <p:spPr>
          <a:xfrm>
            <a:off x="8341038" y="4219318"/>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3" name="Oval 32">
            <a:extLst>
              <a:ext uri="{FF2B5EF4-FFF2-40B4-BE49-F238E27FC236}">
                <a16:creationId xmlns:a16="http://schemas.microsoft.com/office/drawing/2014/main" id="{EF2D8837-7214-F14B-0F0D-73825CFD3C24}"/>
              </a:ext>
            </a:extLst>
          </p:cNvPr>
          <p:cNvSpPr/>
          <p:nvPr/>
        </p:nvSpPr>
        <p:spPr>
          <a:xfrm>
            <a:off x="8546270" y="4260436"/>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4" name="Oval 33">
            <a:extLst>
              <a:ext uri="{FF2B5EF4-FFF2-40B4-BE49-F238E27FC236}">
                <a16:creationId xmlns:a16="http://schemas.microsoft.com/office/drawing/2014/main" id="{1558B7B0-CA94-299B-1229-474772D3487B}"/>
              </a:ext>
            </a:extLst>
          </p:cNvPr>
          <p:cNvSpPr/>
          <p:nvPr/>
        </p:nvSpPr>
        <p:spPr>
          <a:xfrm>
            <a:off x="8717854" y="4465161"/>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5" name="Oval 34">
            <a:extLst>
              <a:ext uri="{FF2B5EF4-FFF2-40B4-BE49-F238E27FC236}">
                <a16:creationId xmlns:a16="http://schemas.microsoft.com/office/drawing/2014/main" id="{026397C3-C991-07AB-E1EF-46ACC6495128}"/>
              </a:ext>
            </a:extLst>
          </p:cNvPr>
          <p:cNvSpPr/>
          <p:nvPr/>
        </p:nvSpPr>
        <p:spPr>
          <a:xfrm>
            <a:off x="7926849" y="5139202"/>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6" name="Oval 35">
            <a:extLst>
              <a:ext uri="{FF2B5EF4-FFF2-40B4-BE49-F238E27FC236}">
                <a16:creationId xmlns:a16="http://schemas.microsoft.com/office/drawing/2014/main" id="{4B3F32CD-78CC-2A19-32BC-7C411F5C7C2C}"/>
              </a:ext>
            </a:extLst>
          </p:cNvPr>
          <p:cNvSpPr/>
          <p:nvPr/>
        </p:nvSpPr>
        <p:spPr>
          <a:xfrm>
            <a:off x="8151164" y="5132502"/>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7" name="Oval 36">
            <a:extLst>
              <a:ext uri="{FF2B5EF4-FFF2-40B4-BE49-F238E27FC236}">
                <a16:creationId xmlns:a16="http://schemas.microsoft.com/office/drawing/2014/main" id="{56C9134C-CBF1-F6AD-6306-FB061821D4FF}"/>
              </a:ext>
            </a:extLst>
          </p:cNvPr>
          <p:cNvSpPr/>
          <p:nvPr/>
        </p:nvSpPr>
        <p:spPr>
          <a:xfrm>
            <a:off x="8204689" y="5225347"/>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8" name="Oval 37">
            <a:extLst>
              <a:ext uri="{FF2B5EF4-FFF2-40B4-BE49-F238E27FC236}">
                <a16:creationId xmlns:a16="http://schemas.microsoft.com/office/drawing/2014/main" id="{492226CF-08D9-2F99-6692-AA158FD4B037}"/>
              </a:ext>
            </a:extLst>
          </p:cNvPr>
          <p:cNvSpPr/>
          <p:nvPr/>
        </p:nvSpPr>
        <p:spPr>
          <a:xfrm>
            <a:off x="8284094" y="5298938"/>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39" name="Oval 38">
            <a:extLst>
              <a:ext uri="{FF2B5EF4-FFF2-40B4-BE49-F238E27FC236}">
                <a16:creationId xmlns:a16="http://schemas.microsoft.com/office/drawing/2014/main" id="{733438FC-14B5-10BD-BD23-99653A90BE95}"/>
              </a:ext>
            </a:extLst>
          </p:cNvPr>
          <p:cNvSpPr/>
          <p:nvPr/>
        </p:nvSpPr>
        <p:spPr>
          <a:xfrm>
            <a:off x="8366165" y="5298835"/>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40" name="Oval 39">
            <a:extLst>
              <a:ext uri="{FF2B5EF4-FFF2-40B4-BE49-F238E27FC236}">
                <a16:creationId xmlns:a16="http://schemas.microsoft.com/office/drawing/2014/main" id="{3EFC5AA3-EB69-0429-02CF-673BB4AC97F8}"/>
              </a:ext>
            </a:extLst>
          </p:cNvPr>
          <p:cNvSpPr/>
          <p:nvPr/>
        </p:nvSpPr>
        <p:spPr>
          <a:xfrm>
            <a:off x="8434796" y="5359801"/>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41" name="Oval 40">
            <a:extLst>
              <a:ext uri="{FF2B5EF4-FFF2-40B4-BE49-F238E27FC236}">
                <a16:creationId xmlns:a16="http://schemas.microsoft.com/office/drawing/2014/main" id="{C59796BE-D9AE-645D-DCB9-A795AAD43AC4}"/>
              </a:ext>
            </a:extLst>
          </p:cNvPr>
          <p:cNvSpPr/>
          <p:nvPr/>
        </p:nvSpPr>
        <p:spPr>
          <a:xfrm>
            <a:off x="8488197" y="5329267"/>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42" name="Oval 41">
            <a:extLst>
              <a:ext uri="{FF2B5EF4-FFF2-40B4-BE49-F238E27FC236}">
                <a16:creationId xmlns:a16="http://schemas.microsoft.com/office/drawing/2014/main" id="{850FBB3A-B8D3-4152-837D-5E213464E45E}"/>
              </a:ext>
            </a:extLst>
          </p:cNvPr>
          <p:cNvSpPr/>
          <p:nvPr/>
        </p:nvSpPr>
        <p:spPr>
          <a:xfrm>
            <a:off x="8472765" y="5232046"/>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43" name="Oval 42">
            <a:extLst>
              <a:ext uri="{FF2B5EF4-FFF2-40B4-BE49-F238E27FC236}">
                <a16:creationId xmlns:a16="http://schemas.microsoft.com/office/drawing/2014/main" id="{520E957B-20C6-5D9C-15B1-B5F2BF2A5E3B}"/>
              </a:ext>
            </a:extLst>
          </p:cNvPr>
          <p:cNvSpPr/>
          <p:nvPr/>
        </p:nvSpPr>
        <p:spPr>
          <a:xfrm>
            <a:off x="8503537" y="5139716"/>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44" name="Oval 43">
            <a:extLst>
              <a:ext uri="{FF2B5EF4-FFF2-40B4-BE49-F238E27FC236}">
                <a16:creationId xmlns:a16="http://schemas.microsoft.com/office/drawing/2014/main" id="{E458195F-D485-5B40-0CDF-BA2CD604849D}"/>
              </a:ext>
            </a:extLst>
          </p:cNvPr>
          <p:cNvSpPr/>
          <p:nvPr/>
        </p:nvSpPr>
        <p:spPr>
          <a:xfrm>
            <a:off x="8562956" y="5026847"/>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45" name="Oval 44">
            <a:extLst>
              <a:ext uri="{FF2B5EF4-FFF2-40B4-BE49-F238E27FC236}">
                <a16:creationId xmlns:a16="http://schemas.microsoft.com/office/drawing/2014/main" id="{E54BDDDC-0F30-1BE7-EB7B-0997C527C2D9}"/>
              </a:ext>
            </a:extLst>
          </p:cNvPr>
          <p:cNvSpPr/>
          <p:nvPr/>
        </p:nvSpPr>
        <p:spPr>
          <a:xfrm>
            <a:off x="8587696" y="5350752"/>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46" name="Oval 45">
            <a:extLst>
              <a:ext uri="{FF2B5EF4-FFF2-40B4-BE49-F238E27FC236}">
                <a16:creationId xmlns:a16="http://schemas.microsoft.com/office/drawing/2014/main" id="{5A12A2C4-8D6E-9839-000D-E2E2B209E5E0}"/>
              </a:ext>
            </a:extLst>
          </p:cNvPr>
          <p:cNvSpPr/>
          <p:nvPr/>
        </p:nvSpPr>
        <p:spPr>
          <a:xfrm>
            <a:off x="8595156" y="5301123"/>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47" name="Oval 46">
            <a:extLst>
              <a:ext uri="{FF2B5EF4-FFF2-40B4-BE49-F238E27FC236}">
                <a16:creationId xmlns:a16="http://schemas.microsoft.com/office/drawing/2014/main" id="{9222FBF4-8550-741B-B7DC-FE680E7938D1}"/>
              </a:ext>
            </a:extLst>
          </p:cNvPr>
          <p:cNvSpPr/>
          <p:nvPr/>
        </p:nvSpPr>
        <p:spPr>
          <a:xfrm>
            <a:off x="8639607" y="5194388"/>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48" name="Oval 47">
            <a:extLst>
              <a:ext uri="{FF2B5EF4-FFF2-40B4-BE49-F238E27FC236}">
                <a16:creationId xmlns:a16="http://schemas.microsoft.com/office/drawing/2014/main" id="{197BBEAE-C6B9-6CC3-D8ED-CE4D41B612AF}"/>
              </a:ext>
            </a:extLst>
          </p:cNvPr>
          <p:cNvSpPr/>
          <p:nvPr/>
        </p:nvSpPr>
        <p:spPr>
          <a:xfrm>
            <a:off x="9340827" y="3561360"/>
            <a:ext cx="92845" cy="92845"/>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GB" sz="1702">
              <a:solidFill>
                <a:prstClr val="white"/>
              </a:solidFill>
              <a:latin typeface="Calibri" panose="020F0502020204030204"/>
            </a:endParaRPr>
          </a:p>
        </p:txBody>
      </p:sp>
      <p:sp>
        <p:nvSpPr>
          <p:cNvPr id="50" name="TextBox 49">
            <a:extLst>
              <a:ext uri="{FF2B5EF4-FFF2-40B4-BE49-F238E27FC236}">
                <a16:creationId xmlns:a16="http://schemas.microsoft.com/office/drawing/2014/main" id="{9711B9C4-7473-2084-2DCD-2B087468F790}"/>
              </a:ext>
            </a:extLst>
          </p:cNvPr>
          <p:cNvSpPr txBox="1"/>
          <p:nvPr/>
        </p:nvSpPr>
        <p:spPr>
          <a:xfrm>
            <a:off x="0" y="6145313"/>
            <a:ext cx="3970809" cy="266868"/>
          </a:xfrm>
          <a:prstGeom prst="rect">
            <a:avLst/>
          </a:prstGeom>
          <a:noFill/>
        </p:spPr>
        <p:txBody>
          <a:bodyPr wrap="square" rtlCol="0">
            <a:spAutoFit/>
          </a:bodyPr>
          <a:lstStyle/>
          <a:p>
            <a:pPr defTabSz="864382"/>
            <a:r>
              <a:rPr lang="en-GB" sz="1134" b="1" dirty="0">
                <a:solidFill>
                  <a:prstClr val="black"/>
                </a:solidFill>
                <a:latin typeface="Calibri" panose="020F0502020204030204"/>
              </a:rPr>
              <a:t>Nicholson et al (2023) </a:t>
            </a:r>
            <a:r>
              <a:rPr lang="en-GB" sz="1134" dirty="0">
                <a:solidFill>
                  <a:prstClr val="black"/>
                </a:solidFill>
                <a:latin typeface="Source Sans Pro" panose="020B0503030403020204" pitchFamily="34" charset="0"/>
                <a:hlinkClick r:id="rId4"/>
              </a:rPr>
              <a:t>doi.org/10.1016/S1470-2045(23)00277-2</a:t>
            </a:r>
            <a:endParaRPr lang="en-US" sz="1134" dirty="0">
              <a:solidFill>
                <a:prstClr val="black"/>
              </a:solidFill>
              <a:latin typeface="Calibri" panose="020F0502020204030204"/>
            </a:endParaRPr>
          </a:p>
        </p:txBody>
      </p:sp>
      <p:pic>
        <p:nvPicPr>
          <p:cNvPr id="51" name="Picture 50">
            <a:extLst>
              <a:ext uri="{FF2B5EF4-FFF2-40B4-BE49-F238E27FC236}">
                <a16:creationId xmlns:a16="http://schemas.microsoft.com/office/drawing/2014/main" id="{FF221C22-FF5A-13E5-99C6-7B70C1EE868E}"/>
              </a:ext>
            </a:extLst>
          </p:cNvPr>
          <p:cNvPicPr>
            <a:picLocks noChangeAspect="1"/>
          </p:cNvPicPr>
          <p:nvPr/>
        </p:nvPicPr>
        <p:blipFill rotWithShape="1">
          <a:blip r:embed="rId5">
            <a:extLst>
              <a:ext uri="{28A0092B-C50C-407E-A947-70E740481C1C}">
                <a14:useLocalDpi xmlns:a14="http://schemas.microsoft.com/office/drawing/2010/main"/>
              </a:ext>
            </a:extLst>
          </a:blip>
          <a:srcRect l="12140" t="5338" r="1917" b="18644"/>
          <a:stretch/>
        </p:blipFill>
        <p:spPr>
          <a:xfrm>
            <a:off x="10363372" y="1389293"/>
            <a:ext cx="1111228" cy="751835"/>
          </a:xfrm>
          <a:prstGeom prst="rect">
            <a:avLst/>
          </a:prstGeom>
        </p:spPr>
      </p:pic>
      <p:pic>
        <p:nvPicPr>
          <p:cNvPr id="52" name="Picture 8" descr="Platform Randomised trial of INterventions against COVID-19 In older people  PARTICIPANT INFORMATION LEAFLET">
            <a:extLst>
              <a:ext uri="{FF2B5EF4-FFF2-40B4-BE49-F238E27FC236}">
                <a16:creationId xmlns:a16="http://schemas.microsoft.com/office/drawing/2014/main" id="{5AC2FFF6-AC05-A490-48F0-F2E57A404D04}"/>
              </a:ext>
            </a:extLst>
          </p:cNvPr>
          <p:cNvPicPr>
            <a:picLocks noChangeAspect="1" noChangeArrowheads="1"/>
          </p:cNvPicPr>
          <p:nvPr/>
        </p:nvPicPr>
        <p:blipFill rotWithShape="1">
          <a:blip r:embed="rId6">
            <a:extLst>
              <a:ext uri="{28A0092B-C50C-407E-A947-70E740481C1C}">
                <a14:useLocalDpi xmlns:a14="http://schemas.microsoft.com/office/drawing/2010/main"/>
              </a:ext>
            </a:extLst>
          </a:blip>
          <a:srcRect/>
          <a:stretch/>
        </p:blipFill>
        <p:spPr bwMode="auto">
          <a:xfrm>
            <a:off x="9957871" y="871858"/>
            <a:ext cx="1419575" cy="433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8" descr="Grail and National Health Service (NHS) England Complete Enrollment of  140,000 Participants in Largest Study of Multi-Cancer Early Detection Test  | Business Wire">
            <a:extLst>
              <a:ext uri="{FF2B5EF4-FFF2-40B4-BE49-F238E27FC236}">
                <a16:creationId xmlns:a16="http://schemas.microsoft.com/office/drawing/2014/main" id="{17329F6E-0F94-638A-A2DE-A685FE5DD047}"/>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10106159" y="5774179"/>
            <a:ext cx="1402451" cy="701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3736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E5709A4-CAA4-0C74-B22F-F1AE90B4062B}"/>
              </a:ext>
            </a:extLst>
          </p:cNvPr>
          <p:cNvSpPr>
            <a:spLocks noGrp="1"/>
          </p:cNvSpPr>
          <p:nvPr>
            <p:ph type="title"/>
          </p:nvPr>
        </p:nvSpPr>
        <p:spPr>
          <a:xfrm>
            <a:off x="0" y="9744"/>
            <a:ext cx="9940528" cy="1031508"/>
          </a:xfrm>
        </p:spPr>
        <p:txBody>
          <a:bodyPr>
            <a:normAutofit/>
          </a:bodyPr>
          <a:lstStyle/>
          <a:p>
            <a:r>
              <a:rPr lang="en-US" sz="3403" b="1" dirty="0">
                <a:solidFill>
                  <a:srgbClr val="002557"/>
                </a:solidFill>
                <a:latin typeface="Arial" panose="020B0604020202020204" pitchFamily="34" charset="0"/>
                <a:cs typeface="Arial" panose="020B0604020202020204" pitchFamily="34" charset="0"/>
              </a:rPr>
              <a:t>Cancers Diagnosed by Cancer Pathway</a:t>
            </a:r>
          </a:p>
        </p:txBody>
      </p:sp>
      <p:pic>
        <p:nvPicPr>
          <p:cNvPr id="10" name="Content Placeholder 9" descr="Chart, bar chart&#10;&#10;Description automatically generated">
            <a:extLst>
              <a:ext uri="{FF2B5EF4-FFF2-40B4-BE49-F238E27FC236}">
                <a16:creationId xmlns:a16="http://schemas.microsoft.com/office/drawing/2014/main" id="{E2C2B66A-1645-9C39-FFCB-99FC777F2B2D}"/>
              </a:ext>
            </a:extLst>
          </p:cNvPr>
          <p:cNvPicPr>
            <a:picLocks noGrp="1" noChangeAspect="1"/>
          </p:cNvPicPr>
          <p:nvPr>
            <p:ph idx="1"/>
          </p:nvPr>
        </p:nvPicPr>
        <p:blipFill rotWithShape="1">
          <a:blip r:embed="rId3">
            <a:extLst>
              <a:ext uri="{28A0092B-C50C-407E-A947-70E740481C1C}">
                <a14:useLocalDpi xmlns:a14="http://schemas.microsoft.com/office/drawing/2010/main"/>
              </a:ext>
            </a:extLst>
          </a:blip>
          <a:stretch/>
        </p:blipFill>
        <p:spPr>
          <a:xfrm>
            <a:off x="-86202" y="874447"/>
            <a:ext cx="7744504" cy="5163002"/>
          </a:xfrm>
        </p:spPr>
      </p:pic>
      <p:graphicFrame>
        <p:nvGraphicFramePr>
          <p:cNvPr id="14" name="Table 13">
            <a:extLst>
              <a:ext uri="{FF2B5EF4-FFF2-40B4-BE49-F238E27FC236}">
                <a16:creationId xmlns:a16="http://schemas.microsoft.com/office/drawing/2014/main" id="{AB859529-9BC0-11C5-8DCD-853724E3D1E3}"/>
              </a:ext>
            </a:extLst>
          </p:cNvPr>
          <p:cNvGraphicFramePr>
            <a:graphicFrameLocks noGrp="1"/>
          </p:cNvGraphicFramePr>
          <p:nvPr/>
        </p:nvGraphicFramePr>
        <p:xfrm>
          <a:off x="5682032" y="1099205"/>
          <a:ext cx="1712053" cy="4008771"/>
        </p:xfrm>
        <a:graphic>
          <a:graphicData uri="http://schemas.openxmlformats.org/drawingml/2006/table">
            <a:tbl>
              <a:tblPr>
                <a:tableStyleId>{2A488322-F2BA-4B5B-9748-0D474271808F}</a:tableStyleId>
              </a:tblPr>
              <a:tblGrid>
                <a:gridCol w="1712053">
                  <a:extLst>
                    <a:ext uri="{9D8B030D-6E8A-4147-A177-3AD203B41FA5}">
                      <a16:colId xmlns:a16="http://schemas.microsoft.com/office/drawing/2014/main" val="2434987185"/>
                    </a:ext>
                  </a:extLst>
                </a:gridCol>
              </a:tblGrid>
              <a:tr h="696784">
                <a:tc>
                  <a:txBody>
                    <a:bodyPr/>
                    <a:lstStyle/>
                    <a:p>
                      <a:pPr lvl="0" algn="l">
                        <a:buNone/>
                      </a:pPr>
                      <a:r>
                        <a:rPr lang="en-GB" sz="1700" u="none" strike="noStrike">
                          <a:effectLst/>
                        </a:rPr>
                        <a:t>368/5461 (6.7%) </a:t>
                      </a:r>
                    </a:p>
                  </a:txBody>
                  <a:tcPr marL="9004" marR="9004" marT="9004" marB="0" anchor="ctr">
                    <a:lnL>
                      <a:noFill/>
                    </a:lnL>
                    <a:lnR>
                      <a:noFill/>
                    </a:lnR>
                    <a:lnT w="254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2618789981"/>
                  </a:ext>
                </a:extLst>
              </a:tr>
              <a:tr h="696784">
                <a:tc>
                  <a:txBody>
                    <a:bodyPr/>
                    <a:lstStyle/>
                    <a:p>
                      <a:pPr algn="l" fontAlgn="ctr"/>
                      <a:r>
                        <a:rPr lang="en-GB" sz="1700" u="none" strike="noStrike">
                          <a:effectLst/>
                        </a:rPr>
                        <a:t>54/1446 (3.7%) </a:t>
                      </a:r>
                    </a:p>
                  </a:txBody>
                  <a:tcPr marL="9004" marR="9004" marT="9004"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3961791634"/>
                  </a:ext>
                </a:extLst>
              </a:tr>
              <a:tr h="696784">
                <a:tc>
                  <a:txBody>
                    <a:bodyPr/>
                    <a:lstStyle/>
                    <a:p>
                      <a:pPr algn="l" fontAlgn="ctr"/>
                      <a:r>
                        <a:rPr lang="en-GB" sz="1700" u="none" strike="noStrike">
                          <a:effectLst/>
                        </a:rPr>
                        <a:t>143/2202 (6.5%) </a:t>
                      </a:r>
                    </a:p>
                  </a:txBody>
                  <a:tcPr marL="9004" marR="9004" marT="9004"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836479450"/>
                  </a:ext>
                </a:extLst>
              </a:tr>
              <a:tr h="696784">
                <a:tc>
                  <a:txBody>
                    <a:bodyPr/>
                    <a:lstStyle/>
                    <a:p>
                      <a:pPr algn="l" fontAlgn="ctr"/>
                      <a:r>
                        <a:rPr lang="en-GB" sz="1700" u="none" strike="noStrike">
                          <a:effectLst/>
                        </a:rPr>
                        <a:t>89/299 (29.8%) </a:t>
                      </a:r>
                    </a:p>
                  </a:txBody>
                  <a:tcPr marL="9004" marR="9004" marT="9004"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3630189033"/>
                  </a:ext>
                </a:extLst>
              </a:tr>
              <a:tr h="696784">
                <a:tc>
                  <a:txBody>
                    <a:bodyPr/>
                    <a:lstStyle/>
                    <a:p>
                      <a:pPr algn="l" fontAlgn="ctr"/>
                      <a:r>
                        <a:rPr lang="en-GB" sz="1700" u="none" strike="noStrike">
                          <a:effectLst/>
                        </a:rPr>
                        <a:t>36/493 (7.3%) </a:t>
                      </a:r>
                    </a:p>
                  </a:txBody>
                  <a:tcPr marL="9004" marR="9004" marT="9004"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432560332"/>
                  </a:ext>
                </a:extLst>
              </a:tr>
              <a:tr h="524851">
                <a:tc>
                  <a:txBody>
                    <a:bodyPr/>
                    <a:lstStyle/>
                    <a:p>
                      <a:pPr algn="l" fontAlgn="ctr"/>
                      <a:r>
                        <a:rPr lang="en-GB" sz="1700" u="none" strike="noStrike">
                          <a:effectLst/>
                        </a:rPr>
                        <a:t>46/1021 (4.5%) </a:t>
                      </a:r>
                    </a:p>
                  </a:txBody>
                  <a:tcPr marL="9004" marR="9004" marT="9004" marB="0" anchor="ctr">
                    <a:lnL>
                      <a:noFill/>
                    </a:lnL>
                    <a:lnR>
                      <a:noFill/>
                    </a:lnR>
                    <a:lnT>
                      <a:noFill/>
                    </a:lnT>
                    <a:lnB w="25400" cmpd="sng">
                      <a:noFill/>
                    </a:lnB>
                    <a:lnTlToBr w="12700" cmpd="sng">
                      <a:noFill/>
                      <a:prstDash val="solid"/>
                    </a:lnTlToBr>
                    <a:lnBlToTr w="12700" cmpd="sng">
                      <a:noFill/>
                      <a:prstDash val="solid"/>
                    </a:lnBlToTr>
                  </a:tcPr>
                </a:tc>
                <a:extLst>
                  <a:ext uri="{0D108BD9-81ED-4DB2-BD59-A6C34878D82A}">
                    <a16:rowId xmlns:a16="http://schemas.microsoft.com/office/drawing/2014/main" val="2379874638"/>
                  </a:ext>
                </a:extLst>
              </a:tr>
            </a:tbl>
          </a:graphicData>
        </a:graphic>
      </p:graphicFrame>
      <p:grpSp>
        <p:nvGrpSpPr>
          <p:cNvPr id="8" name="Group 7">
            <a:extLst>
              <a:ext uri="{FF2B5EF4-FFF2-40B4-BE49-F238E27FC236}">
                <a16:creationId xmlns:a16="http://schemas.microsoft.com/office/drawing/2014/main" id="{0823EED2-BE2F-6AE5-4BFD-376822F06A6C}"/>
              </a:ext>
            </a:extLst>
          </p:cNvPr>
          <p:cNvGrpSpPr/>
          <p:nvPr/>
        </p:nvGrpSpPr>
        <p:grpSpPr>
          <a:xfrm>
            <a:off x="7337005" y="1433668"/>
            <a:ext cx="2924820" cy="4211366"/>
            <a:chOff x="8496094" y="1271679"/>
            <a:chExt cx="3094024" cy="4454999"/>
          </a:xfrm>
        </p:grpSpPr>
        <p:sp>
          <p:nvSpPr>
            <p:cNvPr id="2" name="TextBox 1">
              <a:extLst>
                <a:ext uri="{FF2B5EF4-FFF2-40B4-BE49-F238E27FC236}">
                  <a16:creationId xmlns:a16="http://schemas.microsoft.com/office/drawing/2014/main" id="{4D207CEC-55F0-01B2-36DA-2EAD0E0F622F}"/>
                </a:ext>
              </a:extLst>
            </p:cNvPr>
            <p:cNvSpPr txBox="1"/>
            <p:nvPr/>
          </p:nvSpPr>
          <p:spPr>
            <a:xfrm>
              <a:off x="8659926" y="4488126"/>
              <a:ext cx="2930192" cy="1176996"/>
            </a:xfrm>
            <a:prstGeom prst="rect">
              <a:avLst/>
            </a:prstGeom>
            <a:noFill/>
          </p:spPr>
          <p:txBody>
            <a:bodyPr rot="0" spcFirstLastPara="0" vertOverflow="overflow" horzOverflow="overflow" vert="horz" wrap="square" lIns="86439" tIns="43220" rIns="86439" bIns="43220" numCol="1" spcCol="0" rtlCol="0" fromWordArt="0" anchor="t" anchorCtr="0" forceAA="0" compatLnSpc="1">
              <a:prstTxWarp prst="textNoShape">
                <a:avLst/>
              </a:prstTxWarp>
              <a:spAutoFit/>
            </a:bodyPr>
            <a:lstStyle/>
            <a:p>
              <a:pPr defTabSz="864382"/>
              <a:r>
                <a:rPr lang="en-GB" sz="993" b="1" dirty="0">
                  <a:solidFill>
                    <a:srgbClr val="CCABEB"/>
                  </a:solidFill>
                  <a:latin typeface="Calibri" panose="020F0502020204030204"/>
                  <a:ea typeface="Calibri" panose="020F0502020204030204"/>
                  <a:cs typeface="Calibri" panose="020F0502020204030204"/>
                </a:rPr>
                <a:t>Other:</a:t>
              </a:r>
              <a:r>
                <a:rPr lang="en-GB" sz="945" dirty="0">
                  <a:solidFill>
                    <a:prstClr val="black"/>
                  </a:solidFill>
                  <a:latin typeface="Calibri" panose="020F0502020204030204"/>
                  <a:ea typeface="Calibri" panose="020F0502020204030204"/>
                  <a:cs typeface="Calibri" panose="020F0502020204030204"/>
                </a:rPr>
                <a:t> breast (7), mesothelioma (6), anus (5), kidney (5), liver &amp; bile duct (4), cervix (4), cancer of unknown primary (3), urothelial (3), vaginal (2), bladder (2), bone and soft tissue (1), central nervous system (1), gallbladder (1), head and neck (1), malignant immunoproliferative disease (1) and thyroid (1).</a:t>
              </a:r>
              <a:endParaRPr lang="en-GB" sz="945" dirty="0">
                <a:solidFill>
                  <a:prstClr val="black"/>
                </a:solidFill>
                <a:latin typeface="Calibri" panose="020F0502020204030204"/>
                <a:cs typeface="Arial"/>
              </a:endParaRPr>
            </a:p>
          </p:txBody>
        </p:sp>
        <p:pic>
          <p:nvPicPr>
            <p:cNvPr id="5" name="Content Placeholder 9" descr="Chart, bar chart&#10;&#10;Description automatically generated">
              <a:extLst>
                <a:ext uri="{FF2B5EF4-FFF2-40B4-BE49-F238E27FC236}">
                  <a16:creationId xmlns:a16="http://schemas.microsoft.com/office/drawing/2014/main" id="{B36B3F39-48AD-EAC1-73DD-8534F9A5F07A}"/>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8888066" y="1497364"/>
              <a:ext cx="2473912" cy="3047761"/>
            </a:xfrm>
            <a:prstGeom prst="rect">
              <a:avLst/>
            </a:prstGeom>
          </p:spPr>
        </p:pic>
        <p:sp>
          <p:nvSpPr>
            <p:cNvPr id="4" name="Rectangle 3">
              <a:extLst>
                <a:ext uri="{FF2B5EF4-FFF2-40B4-BE49-F238E27FC236}">
                  <a16:creationId xmlns:a16="http://schemas.microsoft.com/office/drawing/2014/main" id="{4AA4B130-FA9B-C2ED-16B7-D36EE4BC525F}"/>
                </a:ext>
              </a:extLst>
            </p:cNvPr>
            <p:cNvSpPr/>
            <p:nvPr/>
          </p:nvSpPr>
          <p:spPr>
            <a:xfrm>
              <a:off x="8496094" y="1271679"/>
              <a:ext cx="3094024" cy="4454999"/>
            </a:xfrm>
            <a:prstGeom prst="rect">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grpSp>
      <p:sp>
        <p:nvSpPr>
          <p:cNvPr id="9" name="TextBox 8">
            <a:extLst>
              <a:ext uri="{FF2B5EF4-FFF2-40B4-BE49-F238E27FC236}">
                <a16:creationId xmlns:a16="http://schemas.microsoft.com/office/drawing/2014/main" id="{85CFC068-3642-F482-6238-A29DDEBB4CA5}"/>
              </a:ext>
            </a:extLst>
          </p:cNvPr>
          <p:cNvSpPr txBox="1"/>
          <p:nvPr/>
        </p:nvSpPr>
        <p:spPr>
          <a:xfrm>
            <a:off x="0" y="6145313"/>
            <a:ext cx="3970809" cy="266868"/>
          </a:xfrm>
          <a:prstGeom prst="rect">
            <a:avLst/>
          </a:prstGeom>
          <a:noFill/>
        </p:spPr>
        <p:txBody>
          <a:bodyPr wrap="square" rtlCol="0">
            <a:spAutoFit/>
          </a:bodyPr>
          <a:lstStyle/>
          <a:p>
            <a:pPr defTabSz="864382"/>
            <a:r>
              <a:rPr lang="en-GB" sz="1134" b="1" dirty="0">
                <a:solidFill>
                  <a:prstClr val="black"/>
                </a:solidFill>
                <a:latin typeface="Calibri" panose="020F0502020204030204"/>
              </a:rPr>
              <a:t>Nicholson et al (2023) </a:t>
            </a:r>
            <a:r>
              <a:rPr lang="en-GB" sz="1134" dirty="0">
                <a:solidFill>
                  <a:prstClr val="black"/>
                </a:solidFill>
                <a:latin typeface="Source Sans Pro" panose="020B0503030403020204" pitchFamily="34" charset="0"/>
                <a:hlinkClick r:id="rId5"/>
              </a:rPr>
              <a:t>doi.org/10.1016/S1470-2045(23)00277-2</a:t>
            </a:r>
            <a:endParaRPr lang="en-US" sz="1134" dirty="0">
              <a:solidFill>
                <a:prstClr val="black"/>
              </a:solidFill>
              <a:latin typeface="Calibri" panose="020F0502020204030204"/>
            </a:endParaRPr>
          </a:p>
        </p:txBody>
      </p:sp>
      <p:pic>
        <p:nvPicPr>
          <p:cNvPr id="11" name="Picture 10">
            <a:extLst>
              <a:ext uri="{FF2B5EF4-FFF2-40B4-BE49-F238E27FC236}">
                <a16:creationId xmlns:a16="http://schemas.microsoft.com/office/drawing/2014/main" id="{299459D2-907A-FE2E-F2C6-C9A524D09E34}"/>
              </a:ext>
            </a:extLst>
          </p:cNvPr>
          <p:cNvPicPr>
            <a:picLocks noChangeAspect="1"/>
          </p:cNvPicPr>
          <p:nvPr/>
        </p:nvPicPr>
        <p:blipFill rotWithShape="1">
          <a:blip r:embed="rId6">
            <a:extLst>
              <a:ext uri="{28A0092B-C50C-407E-A947-70E740481C1C}">
                <a14:useLocalDpi xmlns:a14="http://schemas.microsoft.com/office/drawing/2010/main"/>
              </a:ext>
            </a:extLst>
          </a:blip>
          <a:srcRect l="12140" t="5338" r="1917" b="18644"/>
          <a:stretch/>
        </p:blipFill>
        <p:spPr>
          <a:xfrm>
            <a:off x="10355808" y="1433668"/>
            <a:ext cx="1111228" cy="751835"/>
          </a:xfrm>
          <a:prstGeom prst="rect">
            <a:avLst/>
          </a:prstGeom>
        </p:spPr>
      </p:pic>
      <p:pic>
        <p:nvPicPr>
          <p:cNvPr id="12" name="Picture 8" descr="Platform Randomised trial of INterventions against COVID-19 In older people  PARTICIPANT INFORMATION LEAFLET">
            <a:extLst>
              <a:ext uri="{FF2B5EF4-FFF2-40B4-BE49-F238E27FC236}">
                <a16:creationId xmlns:a16="http://schemas.microsoft.com/office/drawing/2014/main" id="{6C10E647-3EB6-DCAB-267D-E736B362CAFE}"/>
              </a:ext>
            </a:extLst>
          </p:cNvPr>
          <p:cNvPicPr>
            <a:picLocks noChangeAspect="1" noChangeArrowheads="1"/>
          </p:cNvPicPr>
          <p:nvPr/>
        </p:nvPicPr>
        <p:blipFill rotWithShape="1">
          <a:blip r:embed="rId7">
            <a:extLst>
              <a:ext uri="{28A0092B-C50C-407E-A947-70E740481C1C}">
                <a14:useLocalDpi xmlns:a14="http://schemas.microsoft.com/office/drawing/2010/main"/>
              </a:ext>
            </a:extLst>
          </a:blip>
          <a:srcRect/>
          <a:stretch/>
        </p:blipFill>
        <p:spPr bwMode="auto">
          <a:xfrm>
            <a:off x="9957871" y="871858"/>
            <a:ext cx="1419575" cy="433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08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A47D3-D314-03C7-AA8A-F844A4B9080C}"/>
              </a:ext>
            </a:extLst>
          </p:cNvPr>
          <p:cNvSpPr>
            <a:spLocks noGrp="1"/>
          </p:cNvSpPr>
          <p:nvPr>
            <p:ph type="title"/>
          </p:nvPr>
        </p:nvSpPr>
        <p:spPr>
          <a:xfrm>
            <a:off x="151652" y="328829"/>
            <a:ext cx="11256855" cy="746804"/>
          </a:xfrm>
        </p:spPr>
        <p:txBody>
          <a:bodyPr>
            <a:noAutofit/>
          </a:bodyPr>
          <a:lstStyle/>
          <a:p>
            <a:r>
              <a:rPr lang="en-US" sz="3781" b="1" dirty="0">
                <a:solidFill>
                  <a:srgbClr val="002557"/>
                </a:solidFill>
                <a:latin typeface="Arial" panose="020B0604020202020204" pitchFamily="34" charset="0"/>
                <a:cs typeface="Arial" panose="020B0604020202020204" pitchFamily="34" charset="0"/>
              </a:rPr>
              <a:t>The </a:t>
            </a:r>
            <a:r>
              <a:rPr lang="en-US" sz="3781" b="1" dirty="0" err="1">
                <a:solidFill>
                  <a:srgbClr val="002557"/>
                </a:solidFill>
                <a:latin typeface="Arial" panose="020B0604020202020204" pitchFamily="34" charset="0"/>
                <a:cs typeface="Arial" panose="020B0604020202020204" pitchFamily="34" charset="0"/>
              </a:rPr>
              <a:t>Galleri</a:t>
            </a:r>
            <a:r>
              <a:rPr lang="en-US" sz="3781" b="1" baseline="30000" dirty="0">
                <a:solidFill>
                  <a:srgbClr val="002557"/>
                </a:solidFill>
                <a:latin typeface="Arial" panose="020B0604020202020204" pitchFamily="34" charset="0"/>
                <a:cs typeface="Arial" panose="020B0604020202020204" pitchFamily="34" charset="0"/>
              </a:rPr>
              <a:t>®</a:t>
            </a:r>
            <a:r>
              <a:rPr lang="en-US" sz="3781" b="1" dirty="0">
                <a:solidFill>
                  <a:srgbClr val="002557"/>
                </a:solidFill>
                <a:latin typeface="Arial" panose="020B0604020202020204" pitchFamily="34" charset="0"/>
                <a:cs typeface="Arial" panose="020B0604020202020204" pitchFamily="34" charset="0"/>
              </a:rPr>
              <a:t> MCED Test </a:t>
            </a:r>
            <a:br>
              <a:rPr lang="en-US" sz="3781" b="1" dirty="0">
                <a:solidFill>
                  <a:srgbClr val="002557"/>
                </a:solidFill>
                <a:latin typeface="Arial" panose="020B0604020202020204" pitchFamily="34" charset="0"/>
                <a:cs typeface="Arial" panose="020B0604020202020204" pitchFamily="34" charset="0"/>
              </a:rPr>
            </a:br>
            <a:r>
              <a:rPr lang="en-US" sz="3781" dirty="0">
                <a:solidFill>
                  <a:srgbClr val="002557"/>
                </a:solidFill>
                <a:latin typeface="Arial" panose="020B0604020202020204" pitchFamily="34" charset="0"/>
                <a:cs typeface="Arial" panose="020B0604020202020204" pitchFamily="34" charset="0"/>
              </a:rPr>
              <a:t>Developed for Asymptomatic Population</a:t>
            </a:r>
          </a:p>
        </p:txBody>
      </p:sp>
      <p:sp>
        <p:nvSpPr>
          <p:cNvPr id="3" name="Slide Number Placeholder 2">
            <a:extLst>
              <a:ext uri="{FF2B5EF4-FFF2-40B4-BE49-F238E27FC236}">
                <a16:creationId xmlns:a16="http://schemas.microsoft.com/office/drawing/2014/main" id="{49A41A3C-057E-4607-DD98-A0EDC1EC54E5}"/>
              </a:ext>
            </a:extLst>
          </p:cNvPr>
          <p:cNvSpPr>
            <a:spLocks noGrp="1"/>
          </p:cNvSpPr>
          <p:nvPr>
            <p:ph type="sldNum" sz="quarter" idx="12"/>
          </p:nvPr>
        </p:nvSpPr>
        <p:spPr/>
        <p:txBody>
          <a:bodyPr/>
          <a:lstStyle/>
          <a:p>
            <a:pPr defTabSz="864382"/>
            <a:fld id="{BE33F7A0-71F0-446B-9DE8-6D75BE64EE0F}" type="slidenum">
              <a:rPr lang="en-US">
                <a:solidFill>
                  <a:prstClr val="white"/>
                </a:solidFill>
                <a:latin typeface="Calibri" panose="020F0502020204030204"/>
              </a:rPr>
              <a:pPr defTabSz="864382"/>
              <a:t>25</a:t>
            </a:fld>
            <a:endParaRPr lang="en-US">
              <a:solidFill>
                <a:prstClr val="white"/>
              </a:solidFill>
              <a:latin typeface="Calibri" panose="020F0502020204030204"/>
            </a:endParaRPr>
          </a:p>
        </p:txBody>
      </p:sp>
      <p:pic>
        <p:nvPicPr>
          <p:cNvPr id="13" name="Google Shape;194;p23">
            <a:extLst>
              <a:ext uri="{FF2B5EF4-FFF2-40B4-BE49-F238E27FC236}">
                <a16:creationId xmlns:a16="http://schemas.microsoft.com/office/drawing/2014/main" id="{8C7A886C-049A-16E2-4C50-2C8F3DB7844C}"/>
              </a:ext>
            </a:extLst>
          </p:cNvPr>
          <p:cNvPicPr preferRelativeResize="0"/>
          <p:nvPr/>
        </p:nvPicPr>
        <p:blipFill rotWithShape="1">
          <a:blip r:embed="rId3">
            <a:alphaModFix/>
          </a:blip>
          <a:srcRect/>
          <a:stretch/>
        </p:blipFill>
        <p:spPr>
          <a:xfrm>
            <a:off x="1156413" y="2877493"/>
            <a:ext cx="1155077" cy="2349506"/>
          </a:xfrm>
          <a:prstGeom prst="rect">
            <a:avLst/>
          </a:prstGeom>
          <a:noFill/>
          <a:ln>
            <a:noFill/>
          </a:ln>
        </p:spPr>
      </p:pic>
      <p:grpSp>
        <p:nvGrpSpPr>
          <p:cNvPr id="14" name="Google Shape;195;p23">
            <a:extLst>
              <a:ext uri="{FF2B5EF4-FFF2-40B4-BE49-F238E27FC236}">
                <a16:creationId xmlns:a16="http://schemas.microsoft.com/office/drawing/2014/main" id="{39FF0230-4D38-FC4E-45A7-169113E68D38}"/>
              </a:ext>
            </a:extLst>
          </p:cNvPr>
          <p:cNvGrpSpPr/>
          <p:nvPr/>
        </p:nvGrpSpPr>
        <p:grpSpPr>
          <a:xfrm>
            <a:off x="1662508" y="3562744"/>
            <a:ext cx="138314" cy="125670"/>
            <a:chOff x="751061" y="2173175"/>
            <a:chExt cx="267244" cy="242770"/>
          </a:xfrm>
        </p:grpSpPr>
        <p:pic>
          <p:nvPicPr>
            <p:cNvPr id="15" name="Google Shape;196;p23">
              <a:extLst>
                <a:ext uri="{FF2B5EF4-FFF2-40B4-BE49-F238E27FC236}">
                  <a16:creationId xmlns:a16="http://schemas.microsoft.com/office/drawing/2014/main" id="{0B836E7B-8F85-22D6-3136-DEEA1FBB4CD8}"/>
                </a:ext>
              </a:extLst>
            </p:cNvPr>
            <p:cNvPicPr preferRelativeResize="0"/>
            <p:nvPr/>
          </p:nvPicPr>
          <p:blipFill rotWithShape="1">
            <a:blip r:embed="rId4">
              <a:alphaModFix/>
              <a:extLst>
                <a:ext uri="{28A0092B-C50C-407E-A947-70E740481C1C}">
                  <a14:useLocalDpi xmlns:a14="http://schemas.microsoft.com/office/drawing/2010/main"/>
                </a:ext>
              </a:extLst>
            </a:blip>
            <a:srcRect/>
            <a:stretch/>
          </p:blipFill>
          <p:spPr>
            <a:xfrm>
              <a:off x="799800" y="2173175"/>
              <a:ext cx="218505" cy="197699"/>
            </a:xfrm>
            <a:prstGeom prst="rect">
              <a:avLst/>
            </a:prstGeom>
            <a:noFill/>
            <a:ln>
              <a:noFill/>
            </a:ln>
          </p:spPr>
        </p:pic>
        <p:pic>
          <p:nvPicPr>
            <p:cNvPr id="16" name="Google Shape;197;p23">
              <a:extLst>
                <a:ext uri="{FF2B5EF4-FFF2-40B4-BE49-F238E27FC236}">
                  <a16:creationId xmlns:a16="http://schemas.microsoft.com/office/drawing/2014/main" id="{202B384F-FB8B-8528-892C-CA5F1718D9BA}"/>
                </a:ext>
              </a:extLst>
            </p:cNvPr>
            <p:cNvPicPr preferRelativeResize="0"/>
            <p:nvPr/>
          </p:nvPicPr>
          <p:blipFill rotWithShape="1">
            <a:blip r:embed="rId5">
              <a:alphaModFix/>
              <a:extLst>
                <a:ext uri="{28A0092B-C50C-407E-A947-70E740481C1C}">
                  <a14:useLocalDpi xmlns:a14="http://schemas.microsoft.com/office/drawing/2010/main"/>
                </a:ext>
              </a:extLst>
            </a:blip>
            <a:srcRect/>
            <a:stretch/>
          </p:blipFill>
          <p:spPr>
            <a:xfrm rot="10290113">
              <a:off x="762519" y="2238834"/>
              <a:ext cx="154896" cy="166580"/>
            </a:xfrm>
            <a:prstGeom prst="rect">
              <a:avLst/>
            </a:prstGeom>
            <a:noFill/>
            <a:ln>
              <a:noFill/>
            </a:ln>
          </p:spPr>
        </p:pic>
      </p:grpSp>
      <p:pic>
        <p:nvPicPr>
          <p:cNvPr id="17" name="Google Shape;198;p23">
            <a:extLst>
              <a:ext uri="{FF2B5EF4-FFF2-40B4-BE49-F238E27FC236}">
                <a16:creationId xmlns:a16="http://schemas.microsoft.com/office/drawing/2014/main" id="{4FFFC458-7F10-ACCB-B720-DB774A5CD627}"/>
              </a:ext>
            </a:extLst>
          </p:cNvPr>
          <p:cNvPicPr preferRelativeResize="0"/>
          <p:nvPr/>
        </p:nvPicPr>
        <p:blipFill rotWithShape="1">
          <a:blip r:embed="rId6">
            <a:alphaModFix/>
          </a:blip>
          <a:srcRect/>
          <a:stretch/>
        </p:blipFill>
        <p:spPr>
          <a:xfrm rot="-405343">
            <a:off x="2307016" y="3004973"/>
            <a:ext cx="1303796" cy="1547710"/>
          </a:xfrm>
          <a:prstGeom prst="rect">
            <a:avLst/>
          </a:prstGeom>
          <a:noFill/>
          <a:ln>
            <a:noFill/>
          </a:ln>
        </p:spPr>
      </p:pic>
      <p:sp>
        <p:nvSpPr>
          <p:cNvPr id="18" name="Google Shape;199;p23">
            <a:extLst>
              <a:ext uri="{FF2B5EF4-FFF2-40B4-BE49-F238E27FC236}">
                <a16:creationId xmlns:a16="http://schemas.microsoft.com/office/drawing/2014/main" id="{A79AEC35-356C-B057-4DD0-F983782DA279}"/>
              </a:ext>
            </a:extLst>
          </p:cNvPr>
          <p:cNvSpPr/>
          <p:nvPr/>
        </p:nvSpPr>
        <p:spPr>
          <a:xfrm>
            <a:off x="7959832" y="2756005"/>
            <a:ext cx="2244817" cy="487498"/>
          </a:xfrm>
          <a:prstGeom prst="roundRect">
            <a:avLst>
              <a:gd name="adj" fmla="val 16667"/>
            </a:avLst>
          </a:prstGeom>
          <a:solidFill>
            <a:srgbClr val="278764"/>
          </a:solidFill>
          <a:ln>
            <a:solidFill>
              <a:srgbClr val="278764"/>
            </a:solidFill>
          </a:ln>
        </p:spPr>
        <p:txBody>
          <a:bodyPr spcFirstLastPara="1" wrap="square" lIns="86425" tIns="86425" rIns="86425" bIns="86425" anchor="ctr" anchorCtr="0">
            <a:noAutofit/>
          </a:bodyPr>
          <a:lstStyle/>
          <a:p>
            <a:pPr algn="ctr" defTabSz="864382">
              <a:buClr>
                <a:srgbClr val="000000"/>
              </a:buClr>
              <a:buSzPts val="1200"/>
            </a:pPr>
            <a:r>
              <a:rPr lang="en-US" sz="1512">
                <a:solidFill>
                  <a:srgbClr val="FFFFFF"/>
                </a:solidFill>
                <a:latin typeface="Calibri" panose="020F0502020204030204"/>
                <a:ea typeface="Arial"/>
                <a:cs typeface="Arial"/>
                <a:sym typeface="Arial"/>
              </a:rPr>
              <a:t>Cancer signal detected</a:t>
            </a:r>
            <a:endParaRPr sz="1512">
              <a:solidFill>
                <a:srgbClr val="FFFFFF"/>
              </a:solidFill>
              <a:latin typeface="Calibri" panose="020F0502020204030204"/>
              <a:ea typeface="Arial"/>
              <a:cs typeface="Arial"/>
              <a:sym typeface="Arial"/>
            </a:endParaRPr>
          </a:p>
        </p:txBody>
      </p:sp>
      <p:pic>
        <p:nvPicPr>
          <p:cNvPr id="19" name="Google Shape;200;p23">
            <a:extLst>
              <a:ext uri="{FF2B5EF4-FFF2-40B4-BE49-F238E27FC236}">
                <a16:creationId xmlns:a16="http://schemas.microsoft.com/office/drawing/2014/main" id="{4EB872E3-6DAB-4D44-A62B-2841B0BEBD41}"/>
              </a:ext>
            </a:extLst>
          </p:cNvPr>
          <p:cNvPicPr preferRelativeResize="0"/>
          <p:nvPr/>
        </p:nvPicPr>
        <p:blipFill rotWithShape="1">
          <a:blip r:embed="rId7">
            <a:alphaModFix/>
          </a:blip>
          <a:srcRect/>
          <a:stretch/>
        </p:blipFill>
        <p:spPr>
          <a:xfrm>
            <a:off x="4912566" y="3484020"/>
            <a:ext cx="867513" cy="867513"/>
          </a:xfrm>
          <a:prstGeom prst="rect">
            <a:avLst/>
          </a:prstGeom>
          <a:noFill/>
          <a:ln>
            <a:noFill/>
          </a:ln>
        </p:spPr>
      </p:pic>
      <p:pic>
        <p:nvPicPr>
          <p:cNvPr id="20" name="Google Shape;201;p23">
            <a:extLst>
              <a:ext uri="{FF2B5EF4-FFF2-40B4-BE49-F238E27FC236}">
                <a16:creationId xmlns:a16="http://schemas.microsoft.com/office/drawing/2014/main" id="{F207B180-E8F5-3E4B-1C57-7D1FCF47FDCB}"/>
              </a:ext>
            </a:extLst>
          </p:cNvPr>
          <p:cNvPicPr preferRelativeResize="0"/>
          <p:nvPr/>
        </p:nvPicPr>
        <p:blipFill rotWithShape="1">
          <a:blip r:embed="rId8">
            <a:alphaModFix/>
            <a:extLst>
              <a:ext uri="{28A0092B-C50C-407E-A947-70E740481C1C}">
                <a14:useLocalDpi xmlns:a14="http://schemas.microsoft.com/office/drawing/2010/main"/>
              </a:ext>
            </a:extLst>
          </a:blip>
          <a:srcRect/>
          <a:stretch/>
        </p:blipFill>
        <p:spPr>
          <a:xfrm>
            <a:off x="4713351" y="2978197"/>
            <a:ext cx="1265965" cy="362497"/>
          </a:xfrm>
          <a:prstGeom prst="rect">
            <a:avLst/>
          </a:prstGeom>
          <a:noFill/>
          <a:ln>
            <a:noFill/>
          </a:ln>
        </p:spPr>
      </p:pic>
      <p:sp>
        <p:nvSpPr>
          <p:cNvPr id="21" name="Google Shape;202;p23">
            <a:extLst>
              <a:ext uri="{FF2B5EF4-FFF2-40B4-BE49-F238E27FC236}">
                <a16:creationId xmlns:a16="http://schemas.microsoft.com/office/drawing/2014/main" id="{28BC6474-7E1F-FC42-0337-68A20F6ABD74}"/>
              </a:ext>
            </a:extLst>
          </p:cNvPr>
          <p:cNvSpPr/>
          <p:nvPr/>
        </p:nvSpPr>
        <p:spPr>
          <a:xfrm>
            <a:off x="7959832" y="3479139"/>
            <a:ext cx="2244817" cy="571880"/>
          </a:xfrm>
          <a:prstGeom prst="roundRect">
            <a:avLst>
              <a:gd name="adj" fmla="val 0"/>
            </a:avLst>
          </a:prstGeom>
          <a:solidFill>
            <a:schemeClr val="bg1">
              <a:lumMod val="50000"/>
            </a:schemeClr>
          </a:solidFill>
          <a:ln>
            <a:noFill/>
          </a:ln>
        </p:spPr>
        <p:txBody>
          <a:bodyPr spcFirstLastPara="1" wrap="square" lIns="86425" tIns="86425" rIns="86425" bIns="86425" anchor="ctr" anchorCtr="0">
            <a:noAutofit/>
          </a:bodyPr>
          <a:lstStyle/>
          <a:p>
            <a:pPr algn="ctr" defTabSz="864382">
              <a:buClr>
                <a:srgbClr val="000000"/>
              </a:buClr>
              <a:buSzPts val="1200"/>
            </a:pPr>
            <a:r>
              <a:rPr lang="en-US" sz="1512">
                <a:solidFill>
                  <a:srgbClr val="FFFFFF"/>
                </a:solidFill>
                <a:latin typeface="Calibri" panose="020F0502020204030204"/>
                <a:ea typeface="Arial"/>
                <a:cs typeface="Arial"/>
                <a:sym typeface="Arial"/>
              </a:rPr>
              <a:t>Predicted </a:t>
            </a:r>
            <a:r>
              <a:rPr lang="en-US" sz="1512" err="1">
                <a:solidFill>
                  <a:srgbClr val="FFFFFF"/>
                </a:solidFill>
                <a:latin typeface="Calibri" panose="020F0502020204030204"/>
                <a:ea typeface="Arial"/>
                <a:cs typeface="Arial"/>
                <a:sym typeface="Arial"/>
              </a:rPr>
              <a:t>origin</a:t>
            </a:r>
            <a:r>
              <a:rPr lang="en-US" sz="1512" baseline="30000" err="1">
                <a:solidFill>
                  <a:srgbClr val="FFFFFF"/>
                </a:solidFill>
                <a:latin typeface="Calibri" panose="020F0502020204030204"/>
                <a:ea typeface="Arial"/>
                <a:cs typeface="Arial"/>
                <a:sym typeface="Arial"/>
              </a:rPr>
              <a:t>b</a:t>
            </a:r>
            <a:endParaRPr sz="2269">
              <a:solidFill>
                <a:prstClr val="black"/>
              </a:solidFill>
              <a:latin typeface="Calibri" panose="020F0502020204030204"/>
            </a:endParaRPr>
          </a:p>
          <a:p>
            <a:pPr algn="ctr" defTabSz="864382">
              <a:buClr>
                <a:srgbClr val="000000"/>
              </a:buClr>
              <a:buSzPts val="1000"/>
            </a:pPr>
            <a:r>
              <a:rPr lang="en-US" sz="1040">
                <a:solidFill>
                  <a:srgbClr val="FFFFFF"/>
                </a:solidFill>
                <a:latin typeface="Calibri" panose="020F0502020204030204"/>
                <a:ea typeface="Arial"/>
                <a:cs typeface="Arial"/>
                <a:sym typeface="Arial"/>
              </a:rPr>
              <a:t> (</a:t>
            </a:r>
            <a:r>
              <a:rPr lang="en-US" sz="1040" err="1">
                <a:solidFill>
                  <a:srgbClr val="FFFFFF"/>
                </a:solidFill>
                <a:latin typeface="Calibri" panose="020F0502020204030204"/>
                <a:ea typeface="Arial"/>
                <a:cs typeface="Arial"/>
                <a:sym typeface="Arial"/>
              </a:rPr>
              <a:t>eg</a:t>
            </a:r>
            <a:r>
              <a:rPr lang="en-US" sz="1040">
                <a:solidFill>
                  <a:srgbClr val="FFFFFF"/>
                </a:solidFill>
                <a:latin typeface="Calibri" panose="020F0502020204030204"/>
                <a:ea typeface="Arial"/>
                <a:cs typeface="Arial"/>
                <a:sym typeface="Arial"/>
              </a:rPr>
              <a:t>, head and neck, lymphoid)</a:t>
            </a:r>
            <a:endParaRPr sz="1040">
              <a:solidFill>
                <a:srgbClr val="FFFFFF"/>
              </a:solidFill>
              <a:latin typeface="Calibri" panose="020F0502020204030204"/>
              <a:ea typeface="Arial"/>
              <a:cs typeface="Arial"/>
              <a:sym typeface="Arial"/>
            </a:endParaRPr>
          </a:p>
        </p:txBody>
      </p:sp>
      <p:sp>
        <p:nvSpPr>
          <p:cNvPr id="22" name="Google Shape;203;p23">
            <a:extLst>
              <a:ext uri="{FF2B5EF4-FFF2-40B4-BE49-F238E27FC236}">
                <a16:creationId xmlns:a16="http://schemas.microsoft.com/office/drawing/2014/main" id="{CF077A08-85F4-F536-5FCD-165A300452E9}"/>
              </a:ext>
            </a:extLst>
          </p:cNvPr>
          <p:cNvSpPr/>
          <p:nvPr/>
        </p:nvSpPr>
        <p:spPr>
          <a:xfrm>
            <a:off x="3163912" y="3723097"/>
            <a:ext cx="475303" cy="186888"/>
          </a:xfrm>
          <a:prstGeom prst="rightArrow">
            <a:avLst>
              <a:gd name="adj1" fmla="val 50000"/>
              <a:gd name="adj2" fmla="val 50000"/>
            </a:avLst>
          </a:prstGeom>
          <a:solidFill>
            <a:srgbClr val="092557"/>
          </a:solidFill>
          <a:ln>
            <a:noFill/>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cxnSp>
        <p:nvCxnSpPr>
          <p:cNvPr id="23" name="Google Shape;204;p23">
            <a:extLst>
              <a:ext uri="{FF2B5EF4-FFF2-40B4-BE49-F238E27FC236}">
                <a16:creationId xmlns:a16="http://schemas.microsoft.com/office/drawing/2014/main" id="{F89E1DFC-163A-A0A6-C44D-7A8735DD943B}"/>
              </a:ext>
            </a:extLst>
          </p:cNvPr>
          <p:cNvCxnSpPr>
            <a:stCxn id="15" idx="0"/>
          </p:cNvCxnSpPr>
          <p:nvPr/>
        </p:nvCxnSpPr>
        <p:spPr>
          <a:xfrm rot="10800000" flipH="1">
            <a:off x="1744278" y="3024199"/>
            <a:ext cx="1466463" cy="538545"/>
          </a:xfrm>
          <a:prstGeom prst="straightConnector1">
            <a:avLst/>
          </a:prstGeom>
          <a:noFill/>
          <a:ln w="9525" cap="flat" cmpd="sng">
            <a:solidFill>
              <a:srgbClr val="535353"/>
            </a:solidFill>
            <a:prstDash val="dot"/>
            <a:round/>
            <a:headEnd type="none" w="sm" len="sm"/>
            <a:tailEnd type="none" w="sm" len="sm"/>
          </a:ln>
        </p:spPr>
      </p:cxnSp>
      <p:cxnSp>
        <p:nvCxnSpPr>
          <p:cNvPr id="24" name="Google Shape;205;p23">
            <a:extLst>
              <a:ext uri="{FF2B5EF4-FFF2-40B4-BE49-F238E27FC236}">
                <a16:creationId xmlns:a16="http://schemas.microsoft.com/office/drawing/2014/main" id="{AF4E3AFD-741C-4E7B-86A6-F48D10B0391F}"/>
              </a:ext>
            </a:extLst>
          </p:cNvPr>
          <p:cNvCxnSpPr>
            <a:stCxn id="16" idx="0"/>
          </p:cNvCxnSpPr>
          <p:nvPr/>
        </p:nvCxnSpPr>
        <p:spPr>
          <a:xfrm>
            <a:off x="1714892" y="3682489"/>
            <a:ext cx="751807" cy="972443"/>
          </a:xfrm>
          <a:prstGeom prst="straightConnector1">
            <a:avLst/>
          </a:prstGeom>
          <a:noFill/>
          <a:ln w="9525" cap="flat" cmpd="sng">
            <a:solidFill>
              <a:srgbClr val="535353"/>
            </a:solidFill>
            <a:prstDash val="dot"/>
            <a:round/>
            <a:headEnd type="none" w="sm" len="sm"/>
            <a:tailEnd type="none" w="sm" len="sm"/>
          </a:ln>
        </p:spPr>
      </p:cxnSp>
      <p:sp>
        <p:nvSpPr>
          <p:cNvPr id="25" name="Google Shape;206;p23">
            <a:extLst>
              <a:ext uri="{FF2B5EF4-FFF2-40B4-BE49-F238E27FC236}">
                <a16:creationId xmlns:a16="http://schemas.microsoft.com/office/drawing/2014/main" id="{CC8AADDC-0816-6606-C579-D3AF4662ABE5}"/>
              </a:ext>
            </a:extLst>
          </p:cNvPr>
          <p:cNvSpPr txBox="1"/>
          <p:nvPr/>
        </p:nvSpPr>
        <p:spPr>
          <a:xfrm>
            <a:off x="1749424" y="4647237"/>
            <a:ext cx="1633500" cy="701605"/>
          </a:xfrm>
          <a:prstGeom prst="rect">
            <a:avLst/>
          </a:prstGeom>
          <a:noFill/>
          <a:ln>
            <a:noFill/>
          </a:ln>
        </p:spPr>
        <p:txBody>
          <a:bodyPr spcFirstLastPara="1" wrap="square" lIns="86425" tIns="86425" rIns="86425" bIns="86425" anchor="t" anchorCtr="0">
            <a:spAutoFit/>
          </a:bodyPr>
          <a:lstStyle/>
          <a:p>
            <a:pPr algn="ctr" defTabSz="864382">
              <a:lnSpc>
                <a:spcPct val="115000"/>
              </a:lnSpc>
              <a:buClr>
                <a:srgbClr val="000000"/>
              </a:buClr>
              <a:buSzPts val="900"/>
            </a:pPr>
            <a:r>
              <a:rPr lang="en-US" sz="993">
                <a:solidFill>
                  <a:prstClr val="black"/>
                </a:solidFill>
                <a:latin typeface="Arial"/>
                <a:ea typeface="Arial"/>
                <a:cs typeface="Arial"/>
                <a:sym typeface="Arial"/>
              </a:rPr>
              <a:t>Tumor sheds </a:t>
            </a:r>
            <a:r>
              <a:rPr lang="en-US" sz="993" err="1">
                <a:solidFill>
                  <a:prstClr val="black"/>
                </a:solidFill>
                <a:latin typeface="Arial"/>
                <a:ea typeface="Arial"/>
                <a:cs typeface="Arial"/>
                <a:sym typeface="Arial"/>
              </a:rPr>
              <a:t>cfDNA</a:t>
            </a:r>
            <a:r>
              <a:rPr lang="en-US" sz="993">
                <a:solidFill>
                  <a:prstClr val="black"/>
                </a:solidFill>
                <a:latin typeface="Arial"/>
                <a:ea typeface="Arial"/>
                <a:cs typeface="Arial"/>
                <a:sym typeface="Arial"/>
              </a:rPr>
              <a:t> fragments into bloodstream</a:t>
            </a:r>
            <a:endParaRPr sz="993">
              <a:solidFill>
                <a:prstClr val="black"/>
              </a:solidFill>
              <a:latin typeface="Arial"/>
              <a:ea typeface="Arial"/>
              <a:cs typeface="Arial"/>
              <a:sym typeface="Arial"/>
            </a:endParaRPr>
          </a:p>
        </p:txBody>
      </p:sp>
      <p:sp>
        <p:nvSpPr>
          <p:cNvPr id="26" name="Google Shape;207;p23">
            <a:extLst>
              <a:ext uri="{FF2B5EF4-FFF2-40B4-BE49-F238E27FC236}">
                <a16:creationId xmlns:a16="http://schemas.microsoft.com/office/drawing/2014/main" id="{6C29A154-BECA-3344-EA61-D17C530DEBFD}"/>
              </a:ext>
            </a:extLst>
          </p:cNvPr>
          <p:cNvSpPr txBox="1"/>
          <p:nvPr/>
        </p:nvSpPr>
        <p:spPr>
          <a:xfrm>
            <a:off x="3292038" y="4647238"/>
            <a:ext cx="1476956" cy="701605"/>
          </a:xfrm>
          <a:prstGeom prst="rect">
            <a:avLst/>
          </a:prstGeom>
          <a:noFill/>
          <a:ln>
            <a:noFill/>
          </a:ln>
        </p:spPr>
        <p:txBody>
          <a:bodyPr spcFirstLastPara="1" wrap="square" lIns="86425" tIns="86425" rIns="86425" bIns="86425" anchor="t" anchorCtr="0">
            <a:spAutoFit/>
          </a:bodyPr>
          <a:lstStyle/>
          <a:p>
            <a:pPr algn="ctr" defTabSz="864382">
              <a:lnSpc>
                <a:spcPct val="115000"/>
              </a:lnSpc>
              <a:buClr>
                <a:srgbClr val="000000"/>
              </a:buClr>
              <a:buSzPts val="900"/>
            </a:pPr>
            <a:r>
              <a:rPr lang="en-US" sz="993">
                <a:solidFill>
                  <a:prstClr val="black"/>
                </a:solidFill>
                <a:latin typeface="Arial"/>
                <a:ea typeface="Arial"/>
                <a:cs typeface="Arial"/>
                <a:sym typeface="Arial"/>
              </a:rPr>
              <a:t>Blood plasma isolated (contains cfDNA fragments)</a:t>
            </a:r>
            <a:endParaRPr sz="993">
              <a:solidFill>
                <a:prstClr val="black"/>
              </a:solidFill>
              <a:latin typeface="Arial"/>
              <a:ea typeface="Arial"/>
              <a:cs typeface="Arial"/>
              <a:sym typeface="Arial"/>
            </a:endParaRPr>
          </a:p>
        </p:txBody>
      </p:sp>
      <p:sp>
        <p:nvSpPr>
          <p:cNvPr id="27" name="Google Shape;208;p23">
            <a:extLst>
              <a:ext uri="{FF2B5EF4-FFF2-40B4-BE49-F238E27FC236}">
                <a16:creationId xmlns:a16="http://schemas.microsoft.com/office/drawing/2014/main" id="{230E2301-0207-A362-511F-048996152293}"/>
              </a:ext>
            </a:extLst>
          </p:cNvPr>
          <p:cNvSpPr/>
          <p:nvPr/>
        </p:nvSpPr>
        <p:spPr>
          <a:xfrm>
            <a:off x="4435933" y="3723097"/>
            <a:ext cx="475303" cy="186888"/>
          </a:xfrm>
          <a:prstGeom prst="rightArrow">
            <a:avLst>
              <a:gd name="adj1" fmla="val 50000"/>
              <a:gd name="adj2" fmla="val 50000"/>
            </a:avLst>
          </a:prstGeom>
          <a:solidFill>
            <a:srgbClr val="092557"/>
          </a:solidFill>
          <a:ln>
            <a:noFill/>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sp>
        <p:nvSpPr>
          <p:cNvPr id="28" name="Google Shape;209;p23">
            <a:extLst>
              <a:ext uri="{FF2B5EF4-FFF2-40B4-BE49-F238E27FC236}">
                <a16:creationId xmlns:a16="http://schemas.microsoft.com/office/drawing/2014/main" id="{B73CCDBF-A30D-8391-2C16-75351B31D62C}"/>
              </a:ext>
            </a:extLst>
          </p:cNvPr>
          <p:cNvSpPr txBox="1"/>
          <p:nvPr/>
        </p:nvSpPr>
        <p:spPr>
          <a:xfrm>
            <a:off x="4537288" y="4647237"/>
            <a:ext cx="1678579" cy="877294"/>
          </a:xfrm>
          <a:prstGeom prst="rect">
            <a:avLst/>
          </a:prstGeom>
          <a:noFill/>
          <a:ln>
            <a:noFill/>
          </a:ln>
        </p:spPr>
        <p:txBody>
          <a:bodyPr spcFirstLastPara="1" wrap="square" lIns="86425" tIns="86425" rIns="86425" bIns="86425" anchor="t" anchorCtr="0">
            <a:spAutoFit/>
          </a:bodyPr>
          <a:lstStyle/>
          <a:p>
            <a:pPr algn="ctr" defTabSz="864382">
              <a:lnSpc>
                <a:spcPct val="115000"/>
              </a:lnSpc>
              <a:buClr>
                <a:srgbClr val="000000"/>
              </a:buClr>
              <a:buSzPts val="900"/>
            </a:pPr>
            <a:r>
              <a:rPr lang="en-US" sz="993">
                <a:solidFill>
                  <a:prstClr val="black"/>
                </a:solidFill>
                <a:latin typeface="Arial"/>
                <a:ea typeface="Arial"/>
                <a:cs typeface="Arial"/>
                <a:sym typeface="Arial"/>
              </a:rPr>
              <a:t>Targeted methylation</a:t>
            </a:r>
            <a:endParaRPr sz="993">
              <a:solidFill>
                <a:prstClr val="black"/>
              </a:solidFill>
              <a:latin typeface="Arial"/>
              <a:ea typeface="Arial"/>
              <a:cs typeface="Arial"/>
              <a:sym typeface="Arial"/>
            </a:endParaRPr>
          </a:p>
          <a:p>
            <a:pPr algn="ctr" defTabSz="864382">
              <a:lnSpc>
                <a:spcPct val="115000"/>
              </a:lnSpc>
              <a:buClr>
                <a:srgbClr val="000000"/>
              </a:buClr>
              <a:buSzPts val="900"/>
            </a:pPr>
            <a:r>
              <a:rPr lang="en-US" sz="993">
                <a:solidFill>
                  <a:prstClr val="black"/>
                </a:solidFill>
                <a:latin typeface="Arial"/>
                <a:ea typeface="Arial"/>
                <a:cs typeface="Arial"/>
                <a:sym typeface="Arial"/>
              </a:rPr>
              <a:t>analysis of cfDNA</a:t>
            </a:r>
            <a:r>
              <a:rPr lang="en-US" sz="993" baseline="30000">
                <a:solidFill>
                  <a:prstClr val="black"/>
                </a:solidFill>
                <a:latin typeface="Arial"/>
                <a:ea typeface="Arial"/>
                <a:cs typeface="Arial"/>
                <a:sym typeface="Arial"/>
              </a:rPr>
              <a:t>a</a:t>
            </a:r>
            <a:br>
              <a:rPr lang="en-US" sz="993">
                <a:solidFill>
                  <a:prstClr val="black"/>
                </a:solidFill>
                <a:latin typeface="Arial"/>
                <a:ea typeface="Arial"/>
                <a:cs typeface="Arial"/>
                <a:sym typeface="Arial"/>
              </a:rPr>
            </a:br>
            <a:r>
              <a:rPr lang="en-US" sz="993">
                <a:solidFill>
                  <a:prstClr val="black"/>
                </a:solidFill>
                <a:latin typeface="Arial"/>
                <a:ea typeface="Arial"/>
                <a:cs typeface="Arial"/>
                <a:sym typeface="Arial"/>
              </a:rPr>
              <a:t>(sequencing, mapping, alignment)</a:t>
            </a:r>
            <a:endParaRPr sz="993">
              <a:solidFill>
                <a:prstClr val="black"/>
              </a:solidFill>
              <a:latin typeface="Arial"/>
              <a:ea typeface="Arial"/>
              <a:cs typeface="Arial"/>
              <a:sym typeface="Arial"/>
            </a:endParaRPr>
          </a:p>
        </p:txBody>
      </p:sp>
      <p:grpSp>
        <p:nvGrpSpPr>
          <p:cNvPr id="29" name="Google Shape;210;p23">
            <a:extLst>
              <a:ext uri="{FF2B5EF4-FFF2-40B4-BE49-F238E27FC236}">
                <a16:creationId xmlns:a16="http://schemas.microsoft.com/office/drawing/2014/main" id="{258F0790-56E3-A224-FF19-0DAFEA51E185}"/>
              </a:ext>
            </a:extLst>
          </p:cNvPr>
          <p:cNvGrpSpPr/>
          <p:nvPr/>
        </p:nvGrpSpPr>
        <p:grpSpPr>
          <a:xfrm>
            <a:off x="6260924" y="3436442"/>
            <a:ext cx="911070" cy="796559"/>
            <a:chOff x="1104399" y="1823075"/>
            <a:chExt cx="2019224" cy="1753675"/>
          </a:xfrm>
        </p:grpSpPr>
        <p:cxnSp>
          <p:nvCxnSpPr>
            <p:cNvPr id="30" name="Google Shape;211;p23">
              <a:extLst>
                <a:ext uri="{FF2B5EF4-FFF2-40B4-BE49-F238E27FC236}">
                  <a16:creationId xmlns:a16="http://schemas.microsoft.com/office/drawing/2014/main" id="{A83EC70B-B3EE-A810-EC52-4BB956B133BF}"/>
                </a:ext>
              </a:extLst>
            </p:cNvPr>
            <p:cNvCxnSpPr>
              <a:stCxn id="34" idx="7"/>
              <a:endCxn id="35" idx="1"/>
            </p:cNvCxnSpPr>
            <p:nvPr/>
          </p:nvCxnSpPr>
          <p:spPr>
            <a:xfrm flipH="1">
              <a:off x="1311539" y="2741722"/>
              <a:ext cx="1597500" cy="4500"/>
            </a:xfrm>
            <a:prstGeom prst="straightConnector1">
              <a:avLst/>
            </a:prstGeom>
            <a:noFill/>
            <a:ln w="9525" cap="flat" cmpd="sng">
              <a:solidFill>
                <a:srgbClr val="3B1C52"/>
              </a:solidFill>
              <a:prstDash val="solid"/>
              <a:round/>
              <a:headEnd type="none" w="sm" len="sm"/>
              <a:tailEnd type="none" w="sm" len="sm"/>
            </a:ln>
          </p:spPr>
        </p:cxnSp>
        <p:sp>
          <p:nvSpPr>
            <p:cNvPr id="31" name="Google Shape;214;p23">
              <a:extLst>
                <a:ext uri="{FF2B5EF4-FFF2-40B4-BE49-F238E27FC236}">
                  <a16:creationId xmlns:a16="http://schemas.microsoft.com/office/drawing/2014/main" id="{FF758627-7069-9E15-33C9-2FCABE5C8C5F}"/>
                </a:ext>
              </a:extLst>
            </p:cNvPr>
            <p:cNvSpPr/>
            <p:nvPr/>
          </p:nvSpPr>
          <p:spPr>
            <a:xfrm>
              <a:off x="1541125" y="3399150"/>
              <a:ext cx="177600" cy="177600"/>
            </a:xfrm>
            <a:prstGeom prst="ellipse">
              <a:avLst/>
            </a:prstGeom>
            <a:solidFill>
              <a:srgbClr val="404040"/>
            </a:solidFill>
            <a:ln w="9525" cap="flat" cmpd="sng">
              <a:solidFill>
                <a:srgbClr val="404040"/>
              </a:solidFill>
              <a:prstDash val="solid"/>
              <a:round/>
              <a:headEnd type="none" w="sm" len="sm"/>
              <a:tailEnd type="none" w="sm" len="sm"/>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sp>
          <p:nvSpPr>
            <p:cNvPr id="32" name="Google Shape;215;p23">
              <a:extLst>
                <a:ext uri="{FF2B5EF4-FFF2-40B4-BE49-F238E27FC236}">
                  <a16:creationId xmlns:a16="http://schemas.microsoft.com/office/drawing/2014/main" id="{F1B2D8B4-575B-7DCA-7D16-6D29499C696F}"/>
                </a:ext>
              </a:extLst>
            </p:cNvPr>
            <p:cNvSpPr/>
            <p:nvPr/>
          </p:nvSpPr>
          <p:spPr>
            <a:xfrm>
              <a:off x="1379643" y="2060602"/>
              <a:ext cx="177600" cy="177600"/>
            </a:xfrm>
            <a:prstGeom prst="ellipse">
              <a:avLst/>
            </a:prstGeom>
            <a:solidFill>
              <a:srgbClr val="404040"/>
            </a:solidFill>
            <a:ln w="9525" cap="flat" cmpd="sng">
              <a:solidFill>
                <a:srgbClr val="404040"/>
              </a:solidFill>
              <a:prstDash val="solid"/>
              <a:round/>
              <a:headEnd type="none" w="sm" len="sm"/>
              <a:tailEnd type="none" w="sm" len="sm"/>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sp>
          <p:nvSpPr>
            <p:cNvPr id="33" name="Google Shape;216;p23">
              <a:extLst>
                <a:ext uri="{FF2B5EF4-FFF2-40B4-BE49-F238E27FC236}">
                  <a16:creationId xmlns:a16="http://schemas.microsoft.com/office/drawing/2014/main" id="{24189FAA-2C85-E5AA-6455-C802FFEF48FB}"/>
                </a:ext>
              </a:extLst>
            </p:cNvPr>
            <p:cNvSpPr/>
            <p:nvPr/>
          </p:nvSpPr>
          <p:spPr>
            <a:xfrm>
              <a:off x="2021497" y="1823075"/>
              <a:ext cx="177600" cy="177600"/>
            </a:xfrm>
            <a:prstGeom prst="ellipse">
              <a:avLst/>
            </a:prstGeom>
            <a:solidFill>
              <a:srgbClr val="404040"/>
            </a:solidFill>
            <a:ln w="9525" cap="flat" cmpd="sng">
              <a:solidFill>
                <a:srgbClr val="404040"/>
              </a:solidFill>
              <a:prstDash val="solid"/>
              <a:round/>
              <a:headEnd type="none" w="sm" len="sm"/>
              <a:tailEnd type="none" w="sm" len="sm"/>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sp>
          <p:nvSpPr>
            <p:cNvPr id="34" name="Google Shape;212;p23">
              <a:extLst>
                <a:ext uri="{FF2B5EF4-FFF2-40B4-BE49-F238E27FC236}">
                  <a16:creationId xmlns:a16="http://schemas.microsoft.com/office/drawing/2014/main" id="{DBC8DCFD-FB9B-41DC-B343-35A975A0E0CE}"/>
                </a:ext>
              </a:extLst>
            </p:cNvPr>
            <p:cNvSpPr/>
            <p:nvPr/>
          </p:nvSpPr>
          <p:spPr>
            <a:xfrm rot="-8100000">
              <a:off x="2909039" y="2652838"/>
              <a:ext cx="177767" cy="177767"/>
            </a:xfrm>
            <a:prstGeom prst="ellipse">
              <a:avLst/>
            </a:prstGeom>
            <a:solidFill>
              <a:srgbClr val="404040"/>
            </a:solidFill>
            <a:ln w="9525" cap="flat" cmpd="sng">
              <a:solidFill>
                <a:srgbClr val="404040"/>
              </a:solidFill>
              <a:prstDash val="solid"/>
              <a:round/>
              <a:headEnd type="none" w="sm" len="sm"/>
              <a:tailEnd type="none" w="sm" len="sm"/>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sp>
          <p:nvSpPr>
            <p:cNvPr id="35" name="Google Shape;213;p23">
              <a:extLst>
                <a:ext uri="{FF2B5EF4-FFF2-40B4-BE49-F238E27FC236}">
                  <a16:creationId xmlns:a16="http://schemas.microsoft.com/office/drawing/2014/main" id="{6B400EFE-76C8-C4E0-3CBE-7B9FA0E1A499}"/>
                </a:ext>
              </a:extLst>
            </p:cNvPr>
            <p:cNvSpPr/>
            <p:nvPr/>
          </p:nvSpPr>
          <p:spPr>
            <a:xfrm rot="7199092">
              <a:off x="1136908" y="2680251"/>
              <a:ext cx="177681" cy="177681"/>
            </a:xfrm>
            <a:prstGeom prst="ellipse">
              <a:avLst/>
            </a:prstGeom>
            <a:solidFill>
              <a:srgbClr val="404040"/>
            </a:solidFill>
            <a:ln w="9525" cap="flat" cmpd="sng">
              <a:solidFill>
                <a:srgbClr val="404040"/>
              </a:solidFill>
              <a:prstDash val="solid"/>
              <a:round/>
              <a:headEnd type="none" w="sm" len="sm"/>
              <a:tailEnd type="none" w="sm" len="sm"/>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sp>
          <p:nvSpPr>
            <p:cNvPr id="36" name="Google Shape;217;p23">
              <a:extLst>
                <a:ext uri="{FF2B5EF4-FFF2-40B4-BE49-F238E27FC236}">
                  <a16:creationId xmlns:a16="http://schemas.microsoft.com/office/drawing/2014/main" id="{60B92220-4241-A7D4-8076-01A57EC5E069}"/>
                </a:ext>
              </a:extLst>
            </p:cNvPr>
            <p:cNvSpPr/>
            <p:nvPr/>
          </p:nvSpPr>
          <p:spPr>
            <a:xfrm rot="7199092">
              <a:off x="1379598" y="3249270"/>
              <a:ext cx="177681" cy="177681"/>
            </a:xfrm>
            <a:prstGeom prst="ellipse">
              <a:avLst/>
            </a:prstGeom>
            <a:solidFill>
              <a:srgbClr val="404040"/>
            </a:solidFill>
            <a:ln w="9525" cap="flat" cmpd="sng">
              <a:solidFill>
                <a:srgbClr val="404040"/>
              </a:solidFill>
              <a:prstDash val="solid"/>
              <a:round/>
              <a:headEnd type="none" w="sm" len="sm"/>
              <a:tailEnd type="none" w="sm" len="sm"/>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cxnSp>
          <p:nvCxnSpPr>
            <p:cNvPr id="37" name="Google Shape;218;p23">
              <a:extLst>
                <a:ext uri="{FF2B5EF4-FFF2-40B4-BE49-F238E27FC236}">
                  <a16:creationId xmlns:a16="http://schemas.microsoft.com/office/drawing/2014/main" id="{B9364D01-6639-B252-4237-2CAC87B9B06F}"/>
                </a:ext>
              </a:extLst>
            </p:cNvPr>
            <p:cNvCxnSpPr>
              <a:stCxn id="34" idx="7"/>
              <a:endCxn id="33" idx="6"/>
            </p:cNvCxnSpPr>
            <p:nvPr/>
          </p:nvCxnSpPr>
          <p:spPr>
            <a:xfrm rot="10800000">
              <a:off x="2199239" y="1911922"/>
              <a:ext cx="709800" cy="829800"/>
            </a:xfrm>
            <a:prstGeom prst="straightConnector1">
              <a:avLst/>
            </a:prstGeom>
            <a:noFill/>
            <a:ln w="9525" cap="flat" cmpd="sng">
              <a:solidFill>
                <a:srgbClr val="3B1C52"/>
              </a:solidFill>
              <a:prstDash val="solid"/>
              <a:round/>
              <a:headEnd type="none" w="sm" len="sm"/>
              <a:tailEnd type="none" w="sm" len="sm"/>
            </a:ln>
          </p:spPr>
        </p:cxnSp>
        <p:cxnSp>
          <p:nvCxnSpPr>
            <p:cNvPr id="38" name="Google Shape;219;p23">
              <a:extLst>
                <a:ext uri="{FF2B5EF4-FFF2-40B4-BE49-F238E27FC236}">
                  <a16:creationId xmlns:a16="http://schemas.microsoft.com/office/drawing/2014/main" id="{61591A9A-51FB-397E-AB1F-572A287C0201}"/>
                </a:ext>
              </a:extLst>
            </p:cNvPr>
            <p:cNvCxnSpPr>
              <a:stCxn id="34" idx="7"/>
              <a:endCxn id="36" idx="1"/>
            </p:cNvCxnSpPr>
            <p:nvPr/>
          </p:nvCxnSpPr>
          <p:spPr>
            <a:xfrm flipH="1">
              <a:off x="1554239" y="2741722"/>
              <a:ext cx="1354800" cy="573300"/>
            </a:xfrm>
            <a:prstGeom prst="straightConnector1">
              <a:avLst/>
            </a:prstGeom>
            <a:noFill/>
            <a:ln w="9525" cap="flat" cmpd="sng">
              <a:solidFill>
                <a:srgbClr val="3B1C52"/>
              </a:solidFill>
              <a:prstDash val="solid"/>
              <a:round/>
              <a:headEnd type="none" w="sm" len="sm"/>
              <a:tailEnd type="none" w="sm" len="sm"/>
            </a:ln>
          </p:spPr>
        </p:cxnSp>
        <p:cxnSp>
          <p:nvCxnSpPr>
            <p:cNvPr id="39" name="Google Shape;220;p23">
              <a:extLst>
                <a:ext uri="{FF2B5EF4-FFF2-40B4-BE49-F238E27FC236}">
                  <a16:creationId xmlns:a16="http://schemas.microsoft.com/office/drawing/2014/main" id="{A1C83840-EC12-DF36-0E55-A5080A219B50}"/>
                </a:ext>
              </a:extLst>
            </p:cNvPr>
            <p:cNvCxnSpPr>
              <a:stCxn id="34" idx="7"/>
              <a:endCxn id="31" idx="7"/>
            </p:cNvCxnSpPr>
            <p:nvPr/>
          </p:nvCxnSpPr>
          <p:spPr>
            <a:xfrm flipH="1">
              <a:off x="1692839" y="2741722"/>
              <a:ext cx="1216200" cy="683400"/>
            </a:xfrm>
            <a:prstGeom prst="straightConnector1">
              <a:avLst/>
            </a:prstGeom>
            <a:noFill/>
            <a:ln w="9525" cap="flat" cmpd="sng">
              <a:solidFill>
                <a:srgbClr val="3B1C52"/>
              </a:solidFill>
              <a:prstDash val="solid"/>
              <a:round/>
              <a:headEnd type="none" w="sm" len="sm"/>
              <a:tailEnd type="none" w="sm" len="sm"/>
            </a:ln>
          </p:spPr>
        </p:cxnSp>
        <p:cxnSp>
          <p:nvCxnSpPr>
            <p:cNvPr id="40" name="Google Shape;221;p23">
              <a:extLst>
                <a:ext uri="{FF2B5EF4-FFF2-40B4-BE49-F238E27FC236}">
                  <a16:creationId xmlns:a16="http://schemas.microsoft.com/office/drawing/2014/main" id="{7DF6C30F-0CA0-33C8-5BD1-BC770EFB70C7}"/>
                </a:ext>
              </a:extLst>
            </p:cNvPr>
            <p:cNvCxnSpPr>
              <a:stCxn id="34" idx="7"/>
              <a:endCxn id="32" idx="6"/>
            </p:cNvCxnSpPr>
            <p:nvPr/>
          </p:nvCxnSpPr>
          <p:spPr>
            <a:xfrm rot="10800000">
              <a:off x="1557239" y="2149522"/>
              <a:ext cx="1351800" cy="592200"/>
            </a:xfrm>
            <a:prstGeom prst="straightConnector1">
              <a:avLst/>
            </a:prstGeom>
            <a:noFill/>
            <a:ln w="9525" cap="flat" cmpd="sng">
              <a:solidFill>
                <a:srgbClr val="3B1C52"/>
              </a:solidFill>
              <a:prstDash val="solid"/>
              <a:round/>
              <a:headEnd type="none" w="sm" len="sm"/>
              <a:tailEnd type="none" w="sm" len="sm"/>
            </a:ln>
          </p:spPr>
        </p:cxnSp>
        <p:cxnSp>
          <p:nvCxnSpPr>
            <p:cNvPr id="41" name="Google Shape;222;p23">
              <a:extLst>
                <a:ext uri="{FF2B5EF4-FFF2-40B4-BE49-F238E27FC236}">
                  <a16:creationId xmlns:a16="http://schemas.microsoft.com/office/drawing/2014/main" id="{09D30E60-3312-BDCC-717C-2ECA0F516D73}"/>
                </a:ext>
              </a:extLst>
            </p:cNvPr>
            <p:cNvCxnSpPr>
              <a:stCxn id="33" idx="4"/>
              <a:endCxn id="31" idx="7"/>
            </p:cNvCxnSpPr>
            <p:nvPr/>
          </p:nvCxnSpPr>
          <p:spPr>
            <a:xfrm flipH="1">
              <a:off x="1692697" y="2000675"/>
              <a:ext cx="417600" cy="1424400"/>
            </a:xfrm>
            <a:prstGeom prst="straightConnector1">
              <a:avLst/>
            </a:prstGeom>
            <a:noFill/>
            <a:ln w="9525" cap="flat" cmpd="sng">
              <a:solidFill>
                <a:srgbClr val="3B1C52"/>
              </a:solidFill>
              <a:prstDash val="solid"/>
              <a:round/>
              <a:headEnd type="none" w="sm" len="sm"/>
              <a:tailEnd type="none" w="sm" len="sm"/>
            </a:ln>
          </p:spPr>
        </p:cxnSp>
        <p:cxnSp>
          <p:nvCxnSpPr>
            <p:cNvPr id="42" name="Google Shape;223;p23">
              <a:extLst>
                <a:ext uri="{FF2B5EF4-FFF2-40B4-BE49-F238E27FC236}">
                  <a16:creationId xmlns:a16="http://schemas.microsoft.com/office/drawing/2014/main" id="{8DF2D806-93DF-76CE-F38F-3ADBB48D4DDE}"/>
                </a:ext>
              </a:extLst>
            </p:cNvPr>
            <p:cNvCxnSpPr>
              <a:stCxn id="33" idx="4"/>
              <a:endCxn id="36" idx="2"/>
            </p:cNvCxnSpPr>
            <p:nvPr/>
          </p:nvCxnSpPr>
          <p:spPr>
            <a:xfrm flipH="1">
              <a:off x="1512697" y="2000675"/>
              <a:ext cx="597600" cy="1260600"/>
            </a:xfrm>
            <a:prstGeom prst="straightConnector1">
              <a:avLst/>
            </a:prstGeom>
            <a:noFill/>
            <a:ln w="9525" cap="flat" cmpd="sng">
              <a:solidFill>
                <a:srgbClr val="3B1C52"/>
              </a:solidFill>
              <a:prstDash val="solid"/>
              <a:round/>
              <a:headEnd type="none" w="sm" len="sm"/>
              <a:tailEnd type="none" w="sm" len="sm"/>
            </a:ln>
          </p:spPr>
        </p:cxnSp>
        <p:cxnSp>
          <p:nvCxnSpPr>
            <p:cNvPr id="43" name="Google Shape;224;p23">
              <a:extLst>
                <a:ext uri="{FF2B5EF4-FFF2-40B4-BE49-F238E27FC236}">
                  <a16:creationId xmlns:a16="http://schemas.microsoft.com/office/drawing/2014/main" id="{F0416767-08C8-E6B7-0613-ED67D1108178}"/>
                </a:ext>
              </a:extLst>
            </p:cNvPr>
            <p:cNvCxnSpPr>
              <a:stCxn id="33" idx="3"/>
              <a:endCxn id="35" idx="1"/>
            </p:cNvCxnSpPr>
            <p:nvPr/>
          </p:nvCxnSpPr>
          <p:spPr>
            <a:xfrm flipH="1">
              <a:off x="1311606" y="1974666"/>
              <a:ext cx="735900" cy="771300"/>
            </a:xfrm>
            <a:prstGeom prst="straightConnector1">
              <a:avLst/>
            </a:prstGeom>
            <a:noFill/>
            <a:ln w="9525" cap="flat" cmpd="sng">
              <a:solidFill>
                <a:srgbClr val="3B1C52"/>
              </a:solidFill>
              <a:prstDash val="solid"/>
              <a:round/>
              <a:headEnd type="none" w="sm" len="sm"/>
              <a:tailEnd type="none" w="sm" len="sm"/>
            </a:ln>
          </p:spPr>
        </p:cxnSp>
        <p:cxnSp>
          <p:nvCxnSpPr>
            <p:cNvPr id="44" name="Google Shape;225;p23">
              <a:extLst>
                <a:ext uri="{FF2B5EF4-FFF2-40B4-BE49-F238E27FC236}">
                  <a16:creationId xmlns:a16="http://schemas.microsoft.com/office/drawing/2014/main" id="{5040BE24-EB71-73E0-6096-71A970373562}"/>
                </a:ext>
              </a:extLst>
            </p:cNvPr>
            <p:cNvCxnSpPr>
              <a:stCxn id="33" idx="2"/>
              <a:endCxn id="32" idx="6"/>
            </p:cNvCxnSpPr>
            <p:nvPr/>
          </p:nvCxnSpPr>
          <p:spPr>
            <a:xfrm flipH="1">
              <a:off x="1557097" y="1911875"/>
              <a:ext cx="464400" cy="237600"/>
            </a:xfrm>
            <a:prstGeom prst="straightConnector1">
              <a:avLst/>
            </a:prstGeom>
            <a:noFill/>
            <a:ln w="9525" cap="flat" cmpd="sng">
              <a:solidFill>
                <a:srgbClr val="3B1C52"/>
              </a:solidFill>
              <a:prstDash val="solid"/>
              <a:round/>
              <a:headEnd type="none" w="sm" len="sm"/>
              <a:tailEnd type="none" w="sm" len="sm"/>
            </a:ln>
          </p:spPr>
        </p:cxnSp>
        <p:cxnSp>
          <p:nvCxnSpPr>
            <p:cNvPr id="45" name="Google Shape;226;p23">
              <a:extLst>
                <a:ext uri="{FF2B5EF4-FFF2-40B4-BE49-F238E27FC236}">
                  <a16:creationId xmlns:a16="http://schemas.microsoft.com/office/drawing/2014/main" id="{CE6BDC0C-F3D6-38A0-754E-862F44FF7248}"/>
                </a:ext>
              </a:extLst>
            </p:cNvPr>
            <p:cNvCxnSpPr>
              <a:stCxn id="32" idx="4"/>
              <a:endCxn id="35" idx="2"/>
            </p:cNvCxnSpPr>
            <p:nvPr/>
          </p:nvCxnSpPr>
          <p:spPr>
            <a:xfrm flipH="1">
              <a:off x="1270143" y="2238202"/>
              <a:ext cx="198300" cy="453900"/>
            </a:xfrm>
            <a:prstGeom prst="straightConnector1">
              <a:avLst/>
            </a:prstGeom>
            <a:noFill/>
            <a:ln w="9525" cap="flat" cmpd="sng">
              <a:solidFill>
                <a:srgbClr val="3B1C52"/>
              </a:solidFill>
              <a:prstDash val="solid"/>
              <a:round/>
              <a:headEnd type="none" w="sm" len="sm"/>
              <a:tailEnd type="none" w="sm" len="sm"/>
            </a:ln>
          </p:spPr>
        </p:cxnSp>
        <p:cxnSp>
          <p:nvCxnSpPr>
            <p:cNvPr id="46" name="Google Shape;227;p23">
              <a:extLst>
                <a:ext uri="{FF2B5EF4-FFF2-40B4-BE49-F238E27FC236}">
                  <a16:creationId xmlns:a16="http://schemas.microsoft.com/office/drawing/2014/main" id="{D86CFD4B-B3CC-CF26-B40B-2567FC88B45D}"/>
                </a:ext>
              </a:extLst>
            </p:cNvPr>
            <p:cNvCxnSpPr>
              <a:stCxn id="35" idx="0"/>
              <a:endCxn id="36" idx="3"/>
            </p:cNvCxnSpPr>
            <p:nvPr/>
          </p:nvCxnSpPr>
          <p:spPr>
            <a:xfrm>
              <a:off x="1302698" y="2813491"/>
              <a:ext cx="142800" cy="438900"/>
            </a:xfrm>
            <a:prstGeom prst="straightConnector1">
              <a:avLst/>
            </a:prstGeom>
            <a:noFill/>
            <a:ln w="9525" cap="flat" cmpd="sng">
              <a:solidFill>
                <a:srgbClr val="3B1C52"/>
              </a:solidFill>
              <a:prstDash val="solid"/>
              <a:round/>
              <a:headEnd type="none" w="sm" len="sm"/>
              <a:tailEnd type="none" w="sm" len="sm"/>
            </a:ln>
          </p:spPr>
        </p:cxnSp>
        <p:cxnSp>
          <p:nvCxnSpPr>
            <p:cNvPr id="47" name="Google Shape;228;p23">
              <a:extLst>
                <a:ext uri="{FF2B5EF4-FFF2-40B4-BE49-F238E27FC236}">
                  <a16:creationId xmlns:a16="http://schemas.microsoft.com/office/drawing/2014/main" id="{734F3995-3638-48B5-4778-F433AAC6D929}"/>
                </a:ext>
              </a:extLst>
            </p:cNvPr>
            <p:cNvCxnSpPr>
              <a:stCxn id="35" idx="0"/>
              <a:endCxn id="31" idx="7"/>
            </p:cNvCxnSpPr>
            <p:nvPr/>
          </p:nvCxnSpPr>
          <p:spPr>
            <a:xfrm>
              <a:off x="1302698" y="2813491"/>
              <a:ext cx="390000" cy="611700"/>
            </a:xfrm>
            <a:prstGeom prst="straightConnector1">
              <a:avLst/>
            </a:prstGeom>
            <a:noFill/>
            <a:ln w="9525" cap="flat" cmpd="sng">
              <a:solidFill>
                <a:srgbClr val="3B1C52"/>
              </a:solidFill>
              <a:prstDash val="solid"/>
              <a:round/>
              <a:headEnd type="none" w="sm" len="sm"/>
              <a:tailEnd type="none" w="sm" len="sm"/>
            </a:ln>
          </p:spPr>
        </p:cxnSp>
        <p:cxnSp>
          <p:nvCxnSpPr>
            <p:cNvPr id="48" name="Google Shape;229;p23">
              <a:extLst>
                <a:ext uri="{FF2B5EF4-FFF2-40B4-BE49-F238E27FC236}">
                  <a16:creationId xmlns:a16="http://schemas.microsoft.com/office/drawing/2014/main" id="{46DF326A-D859-7645-660D-D35E5658FC29}"/>
                </a:ext>
              </a:extLst>
            </p:cNvPr>
            <p:cNvCxnSpPr>
              <a:stCxn id="31" idx="7"/>
              <a:endCxn id="36" idx="0"/>
            </p:cNvCxnSpPr>
            <p:nvPr/>
          </p:nvCxnSpPr>
          <p:spPr>
            <a:xfrm rot="10800000">
              <a:off x="1545416" y="3382559"/>
              <a:ext cx="147300" cy="42600"/>
            </a:xfrm>
            <a:prstGeom prst="straightConnector1">
              <a:avLst/>
            </a:prstGeom>
            <a:noFill/>
            <a:ln w="9525" cap="flat" cmpd="sng">
              <a:solidFill>
                <a:srgbClr val="3B1C52"/>
              </a:solidFill>
              <a:prstDash val="solid"/>
              <a:round/>
              <a:headEnd type="none" w="sm" len="sm"/>
              <a:tailEnd type="none" w="sm" len="sm"/>
            </a:ln>
          </p:spPr>
        </p:cxnSp>
        <p:cxnSp>
          <p:nvCxnSpPr>
            <p:cNvPr id="49" name="Google Shape;230;p23">
              <a:extLst>
                <a:ext uri="{FF2B5EF4-FFF2-40B4-BE49-F238E27FC236}">
                  <a16:creationId xmlns:a16="http://schemas.microsoft.com/office/drawing/2014/main" id="{D7E04C98-F65A-C014-BC6B-B2AA4EB237CE}"/>
                </a:ext>
              </a:extLst>
            </p:cNvPr>
            <p:cNvCxnSpPr>
              <a:stCxn id="32" idx="5"/>
              <a:endCxn id="31" idx="0"/>
            </p:cNvCxnSpPr>
            <p:nvPr/>
          </p:nvCxnSpPr>
          <p:spPr>
            <a:xfrm>
              <a:off x="1531234" y="2212193"/>
              <a:ext cx="98700" cy="1187100"/>
            </a:xfrm>
            <a:prstGeom prst="straightConnector1">
              <a:avLst/>
            </a:prstGeom>
            <a:noFill/>
            <a:ln w="9525" cap="flat" cmpd="sng">
              <a:solidFill>
                <a:srgbClr val="3B1C52"/>
              </a:solidFill>
              <a:prstDash val="solid"/>
              <a:round/>
              <a:headEnd type="none" w="sm" len="sm"/>
              <a:tailEnd type="none" w="sm" len="sm"/>
            </a:ln>
          </p:spPr>
        </p:cxnSp>
        <p:cxnSp>
          <p:nvCxnSpPr>
            <p:cNvPr id="50" name="Google Shape;231;p23">
              <a:extLst>
                <a:ext uri="{FF2B5EF4-FFF2-40B4-BE49-F238E27FC236}">
                  <a16:creationId xmlns:a16="http://schemas.microsoft.com/office/drawing/2014/main" id="{62896526-ED8A-CF51-FBBD-CC6807131460}"/>
                </a:ext>
              </a:extLst>
            </p:cNvPr>
            <p:cNvCxnSpPr>
              <a:stCxn id="32" idx="4"/>
              <a:endCxn id="36" idx="3"/>
            </p:cNvCxnSpPr>
            <p:nvPr/>
          </p:nvCxnSpPr>
          <p:spPr>
            <a:xfrm flipH="1">
              <a:off x="1445343" y="2238202"/>
              <a:ext cx="23100" cy="1014000"/>
            </a:xfrm>
            <a:prstGeom prst="straightConnector1">
              <a:avLst/>
            </a:prstGeom>
            <a:noFill/>
            <a:ln w="9525" cap="flat" cmpd="sng">
              <a:solidFill>
                <a:srgbClr val="3B1C52"/>
              </a:solidFill>
              <a:prstDash val="solid"/>
              <a:round/>
              <a:headEnd type="none" w="sm" len="sm"/>
              <a:tailEnd type="none" w="sm" len="sm"/>
            </a:ln>
          </p:spPr>
        </p:cxnSp>
      </p:grpSp>
      <p:sp>
        <p:nvSpPr>
          <p:cNvPr id="51" name="Google Shape;232;p23">
            <a:extLst>
              <a:ext uri="{FF2B5EF4-FFF2-40B4-BE49-F238E27FC236}">
                <a16:creationId xmlns:a16="http://schemas.microsoft.com/office/drawing/2014/main" id="{36EF8277-58E6-BDA7-A12C-0701F6524F6D}"/>
              </a:ext>
            </a:extLst>
          </p:cNvPr>
          <p:cNvSpPr/>
          <p:nvPr/>
        </p:nvSpPr>
        <p:spPr>
          <a:xfrm>
            <a:off x="5740028" y="3723097"/>
            <a:ext cx="475303" cy="186888"/>
          </a:xfrm>
          <a:prstGeom prst="rightArrow">
            <a:avLst>
              <a:gd name="adj1" fmla="val 50000"/>
              <a:gd name="adj2" fmla="val 50000"/>
            </a:avLst>
          </a:prstGeom>
          <a:solidFill>
            <a:srgbClr val="092557"/>
          </a:solidFill>
          <a:ln>
            <a:noFill/>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pic>
        <p:nvPicPr>
          <p:cNvPr id="52" name="Google Shape;233;p23">
            <a:extLst>
              <a:ext uri="{FF2B5EF4-FFF2-40B4-BE49-F238E27FC236}">
                <a16:creationId xmlns:a16="http://schemas.microsoft.com/office/drawing/2014/main" id="{83AAE9C5-68CD-287F-5EFD-5A46E572B393}"/>
              </a:ext>
            </a:extLst>
          </p:cNvPr>
          <p:cNvPicPr preferRelativeResize="0"/>
          <p:nvPr/>
        </p:nvPicPr>
        <p:blipFill rotWithShape="1">
          <a:blip r:embed="rId9">
            <a:alphaModFix/>
          </a:blip>
          <a:srcRect/>
          <a:stretch/>
        </p:blipFill>
        <p:spPr>
          <a:xfrm>
            <a:off x="3852751" y="3106548"/>
            <a:ext cx="355532" cy="1405656"/>
          </a:xfrm>
          <a:prstGeom prst="rect">
            <a:avLst/>
          </a:prstGeom>
          <a:noFill/>
          <a:ln>
            <a:noFill/>
          </a:ln>
        </p:spPr>
      </p:pic>
      <p:sp>
        <p:nvSpPr>
          <p:cNvPr id="53" name="Google Shape;234;p23">
            <a:extLst>
              <a:ext uri="{FF2B5EF4-FFF2-40B4-BE49-F238E27FC236}">
                <a16:creationId xmlns:a16="http://schemas.microsoft.com/office/drawing/2014/main" id="{487C5896-E1CD-39A7-2CE0-4D4785895B52}"/>
              </a:ext>
            </a:extLst>
          </p:cNvPr>
          <p:cNvSpPr txBox="1"/>
          <p:nvPr/>
        </p:nvSpPr>
        <p:spPr>
          <a:xfrm>
            <a:off x="6106959" y="4647237"/>
            <a:ext cx="1155077" cy="525855"/>
          </a:xfrm>
          <a:prstGeom prst="rect">
            <a:avLst/>
          </a:prstGeom>
          <a:noFill/>
          <a:ln>
            <a:noFill/>
          </a:ln>
        </p:spPr>
        <p:txBody>
          <a:bodyPr spcFirstLastPara="1" wrap="square" lIns="86425" tIns="86425" rIns="86425" bIns="86425" anchor="t" anchorCtr="0">
            <a:spAutoFit/>
          </a:bodyPr>
          <a:lstStyle/>
          <a:p>
            <a:pPr algn="ctr" defTabSz="864382">
              <a:lnSpc>
                <a:spcPct val="115000"/>
              </a:lnSpc>
              <a:buClr>
                <a:srgbClr val="000000"/>
              </a:buClr>
              <a:buSzPts val="900"/>
            </a:pPr>
            <a:r>
              <a:rPr lang="en-US" sz="993">
                <a:solidFill>
                  <a:prstClr val="black"/>
                </a:solidFill>
                <a:latin typeface="Arial"/>
                <a:ea typeface="Arial"/>
                <a:cs typeface="Arial"/>
                <a:sym typeface="Arial"/>
              </a:rPr>
              <a:t>Machine learning classifier</a:t>
            </a:r>
            <a:endParaRPr sz="993">
              <a:solidFill>
                <a:prstClr val="black"/>
              </a:solidFill>
              <a:latin typeface="Arial"/>
              <a:ea typeface="Arial"/>
              <a:cs typeface="Arial"/>
              <a:sym typeface="Arial"/>
            </a:endParaRPr>
          </a:p>
        </p:txBody>
      </p:sp>
      <p:sp>
        <p:nvSpPr>
          <p:cNvPr id="54" name="Google Shape;235;p23">
            <a:extLst>
              <a:ext uri="{FF2B5EF4-FFF2-40B4-BE49-F238E27FC236}">
                <a16:creationId xmlns:a16="http://schemas.microsoft.com/office/drawing/2014/main" id="{F325073B-87F5-D87C-D369-C23FFCA3E692}"/>
              </a:ext>
            </a:extLst>
          </p:cNvPr>
          <p:cNvSpPr/>
          <p:nvPr/>
        </p:nvSpPr>
        <p:spPr>
          <a:xfrm>
            <a:off x="7959831" y="4351527"/>
            <a:ext cx="2244817" cy="487498"/>
          </a:xfrm>
          <a:prstGeom prst="roundRect">
            <a:avLst>
              <a:gd name="adj" fmla="val 16667"/>
            </a:avLst>
          </a:prstGeom>
          <a:solidFill>
            <a:schemeClr val="accent2"/>
          </a:solidFill>
          <a:ln>
            <a:noFill/>
          </a:ln>
        </p:spPr>
        <p:txBody>
          <a:bodyPr spcFirstLastPara="1" wrap="square" lIns="86425" tIns="86425" rIns="86425" bIns="86425" anchor="ctr" anchorCtr="0">
            <a:noAutofit/>
          </a:bodyPr>
          <a:lstStyle/>
          <a:p>
            <a:pPr algn="ctr" defTabSz="864382">
              <a:buClr>
                <a:srgbClr val="000000"/>
              </a:buClr>
              <a:buSzPts val="1200"/>
            </a:pPr>
            <a:r>
              <a:rPr lang="en-US" sz="1512">
                <a:solidFill>
                  <a:srgbClr val="FFFFFF"/>
                </a:solidFill>
                <a:latin typeface="Calibri" panose="020F0502020204030204"/>
                <a:ea typeface="Arial"/>
                <a:cs typeface="Arial"/>
                <a:sym typeface="Arial"/>
              </a:rPr>
              <a:t>No cancer signal detected</a:t>
            </a:r>
            <a:endParaRPr sz="1512">
              <a:solidFill>
                <a:srgbClr val="FFFFFF"/>
              </a:solidFill>
              <a:latin typeface="Calibri" panose="020F0502020204030204"/>
              <a:ea typeface="Arial"/>
              <a:cs typeface="Arial"/>
              <a:sym typeface="Arial"/>
            </a:endParaRPr>
          </a:p>
        </p:txBody>
      </p:sp>
      <p:cxnSp>
        <p:nvCxnSpPr>
          <p:cNvPr id="55" name="Google Shape;236;p23">
            <a:extLst>
              <a:ext uri="{FF2B5EF4-FFF2-40B4-BE49-F238E27FC236}">
                <a16:creationId xmlns:a16="http://schemas.microsoft.com/office/drawing/2014/main" id="{597DF745-471A-D32F-02BF-628E03959133}"/>
              </a:ext>
            </a:extLst>
          </p:cNvPr>
          <p:cNvCxnSpPr>
            <a:cxnSpLocks/>
            <a:endCxn id="18" idx="1"/>
          </p:cNvCxnSpPr>
          <p:nvPr/>
        </p:nvCxnSpPr>
        <p:spPr>
          <a:xfrm rot="5400000" flipH="1" flipV="1">
            <a:off x="7401885" y="3276414"/>
            <a:ext cx="834607" cy="281287"/>
          </a:xfrm>
          <a:prstGeom prst="bentConnector2">
            <a:avLst/>
          </a:prstGeom>
          <a:noFill/>
          <a:ln w="28575" cap="flat" cmpd="sng">
            <a:solidFill>
              <a:srgbClr val="278764"/>
            </a:solidFill>
            <a:prstDash val="solid"/>
            <a:round/>
            <a:headEnd type="none" w="sm" len="sm"/>
            <a:tailEnd type="triangle" w="med" len="med"/>
          </a:ln>
        </p:spPr>
      </p:cxnSp>
      <p:cxnSp>
        <p:nvCxnSpPr>
          <p:cNvPr id="56" name="Google Shape;237;p23">
            <a:extLst>
              <a:ext uri="{FF2B5EF4-FFF2-40B4-BE49-F238E27FC236}">
                <a16:creationId xmlns:a16="http://schemas.microsoft.com/office/drawing/2014/main" id="{6A2B4D6C-9C1F-C319-4DD4-B9EECB078E87}"/>
              </a:ext>
            </a:extLst>
          </p:cNvPr>
          <p:cNvCxnSpPr>
            <a:cxnSpLocks/>
            <a:endCxn id="54" idx="1"/>
          </p:cNvCxnSpPr>
          <p:nvPr/>
        </p:nvCxnSpPr>
        <p:spPr>
          <a:xfrm rot="16200000" flipH="1">
            <a:off x="7434011" y="4069456"/>
            <a:ext cx="770350" cy="281289"/>
          </a:xfrm>
          <a:prstGeom prst="bentConnector2">
            <a:avLst/>
          </a:prstGeom>
          <a:noFill/>
          <a:ln w="28575" cap="flat" cmpd="sng">
            <a:solidFill>
              <a:schemeClr val="accent2"/>
            </a:solidFill>
            <a:prstDash val="solid"/>
            <a:round/>
            <a:headEnd type="none" w="sm" len="sm"/>
            <a:tailEnd type="triangle" w="med" len="med"/>
          </a:ln>
        </p:spPr>
      </p:cxnSp>
      <p:cxnSp>
        <p:nvCxnSpPr>
          <p:cNvPr id="57" name="Google Shape;238;p23">
            <a:extLst>
              <a:ext uri="{FF2B5EF4-FFF2-40B4-BE49-F238E27FC236}">
                <a16:creationId xmlns:a16="http://schemas.microsoft.com/office/drawing/2014/main" id="{3816F782-3F12-EC1E-D691-39E6F43A5319}"/>
              </a:ext>
            </a:extLst>
          </p:cNvPr>
          <p:cNvCxnSpPr>
            <a:cxnSpLocks/>
            <a:stCxn id="18" idx="2"/>
            <a:endCxn id="21" idx="0"/>
          </p:cNvCxnSpPr>
          <p:nvPr/>
        </p:nvCxnSpPr>
        <p:spPr>
          <a:xfrm>
            <a:off x="9082240" y="3243503"/>
            <a:ext cx="0" cy="235636"/>
          </a:xfrm>
          <a:prstGeom prst="straightConnector1">
            <a:avLst/>
          </a:prstGeom>
          <a:noFill/>
          <a:ln w="19050" cap="flat" cmpd="sng">
            <a:solidFill>
              <a:schemeClr val="bg1">
                <a:lumMod val="50000"/>
              </a:schemeClr>
            </a:solidFill>
            <a:prstDash val="solid"/>
            <a:round/>
            <a:headEnd type="none" w="sm" len="sm"/>
            <a:tailEnd type="stealth" w="med" len="med"/>
          </a:ln>
        </p:spPr>
      </p:cxnSp>
      <p:sp>
        <p:nvSpPr>
          <p:cNvPr id="58" name="TextBox 57">
            <a:extLst>
              <a:ext uri="{FF2B5EF4-FFF2-40B4-BE49-F238E27FC236}">
                <a16:creationId xmlns:a16="http://schemas.microsoft.com/office/drawing/2014/main" id="{CEBE7840-7B02-24C7-1AC5-8F59708A0D32}"/>
              </a:ext>
            </a:extLst>
          </p:cNvPr>
          <p:cNvSpPr txBox="1"/>
          <p:nvPr/>
        </p:nvSpPr>
        <p:spPr>
          <a:xfrm>
            <a:off x="-29352" y="5692781"/>
            <a:ext cx="9712771" cy="785424"/>
          </a:xfrm>
          <a:prstGeom prst="rect">
            <a:avLst/>
          </a:prstGeom>
          <a:noFill/>
        </p:spPr>
        <p:txBody>
          <a:bodyPr wrap="square" lIns="86439" tIns="43220" rIns="86439" bIns="43220" rtlCol="0" anchor="t">
            <a:spAutoFit/>
          </a:bodyPr>
          <a:lstStyle/>
          <a:p>
            <a:pPr defTabSz="864382"/>
            <a:r>
              <a:rPr lang="en-US" sz="1134" dirty="0">
                <a:solidFill>
                  <a:srgbClr val="092557"/>
                </a:solidFill>
                <a:latin typeface="Calibri" panose="020F0502020204030204"/>
                <a:sym typeface="Arial Narrow"/>
              </a:rPr>
              <a:t>cfDNA, cell-free DNA; MCED, multi-cancer early detection</a:t>
            </a:r>
            <a:r>
              <a:rPr lang="en-US" sz="1134" dirty="0">
                <a:solidFill>
                  <a:srgbClr val="092557"/>
                </a:solidFill>
                <a:latin typeface="Calibri" panose="020F0502020204030204"/>
              </a:rPr>
              <a:t>.</a:t>
            </a:r>
          </a:p>
          <a:p>
            <a:pPr defTabSz="864382"/>
            <a:r>
              <a:rPr lang="en-US" sz="1134" baseline="30000" dirty="0" err="1">
                <a:solidFill>
                  <a:srgbClr val="092557"/>
                </a:solidFill>
                <a:latin typeface="Calibri" panose="020F0502020204030204"/>
                <a:sym typeface="Arial Narrow"/>
              </a:rPr>
              <a:t>a</a:t>
            </a:r>
            <a:r>
              <a:rPr lang="en-US" sz="1134" dirty="0" err="1">
                <a:solidFill>
                  <a:srgbClr val="092557"/>
                </a:solidFill>
                <a:latin typeface="Calibri" panose="020F0502020204030204"/>
                <a:sym typeface="Arial Narrow"/>
              </a:rPr>
              <a:t>Bisulfite</a:t>
            </a:r>
            <a:r>
              <a:rPr lang="en-US" sz="1134" dirty="0">
                <a:solidFill>
                  <a:srgbClr val="092557"/>
                </a:solidFill>
                <a:latin typeface="Calibri" panose="020F0502020204030204"/>
                <a:sym typeface="Arial Narrow"/>
              </a:rPr>
              <a:t> treatment; targeted probes pull out fragments matching regions of interest. </a:t>
            </a:r>
            <a:br>
              <a:rPr lang="en-US" sz="1134" dirty="0">
                <a:solidFill>
                  <a:prstClr val="black"/>
                </a:solidFill>
                <a:latin typeface="Calibri" panose="020F0502020204030204"/>
              </a:rPr>
            </a:br>
            <a:r>
              <a:rPr lang="en-US" sz="1134" baseline="30000" dirty="0" err="1">
                <a:solidFill>
                  <a:srgbClr val="092557"/>
                </a:solidFill>
                <a:latin typeface="Calibri" panose="020F0502020204030204"/>
                <a:sym typeface="Arial Narrow"/>
              </a:rPr>
              <a:t>b</a:t>
            </a:r>
            <a:r>
              <a:rPr lang="en-US" sz="1134" dirty="0" err="1">
                <a:solidFill>
                  <a:srgbClr val="092557"/>
                </a:solidFill>
                <a:latin typeface="Calibri" panose="020F0502020204030204"/>
                <a:sym typeface="Arial Narrow"/>
              </a:rPr>
              <a:t>For</a:t>
            </a:r>
            <a:r>
              <a:rPr lang="en-US" sz="1134" dirty="0">
                <a:solidFill>
                  <a:srgbClr val="092557"/>
                </a:solidFill>
                <a:latin typeface="Calibri" panose="020F0502020204030204"/>
                <a:sym typeface="Arial Narrow"/>
              </a:rPr>
              <a:t> a detected signal, the MCED test predicts 1-2 cancer signal origins (CSO) that can be either an anatomic site (</a:t>
            </a:r>
            <a:r>
              <a:rPr lang="en-US" sz="1134" dirty="0" err="1">
                <a:solidFill>
                  <a:srgbClr val="092557"/>
                </a:solidFill>
                <a:latin typeface="Calibri" panose="020F0502020204030204"/>
                <a:sym typeface="Arial Narrow"/>
              </a:rPr>
              <a:t>eg</a:t>
            </a:r>
            <a:r>
              <a:rPr lang="en-US" sz="1134" dirty="0">
                <a:solidFill>
                  <a:srgbClr val="092557"/>
                </a:solidFill>
                <a:latin typeface="Calibri" panose="020F0502020204030204"/>
                <a:sym typeface="Arial Narrow"/>
              </a:rPr>
              <a:t>, colorectal) or a cellular lineage (</a:t>
            </a:r>
            <a:r>
              <a:rPr lang="en-US" sz="1134" dirty="0" err="1">
                <a:solidFill>
                  <a:srgbClr val="092557"/>
                </a:solidFill>
                <a:latin typeface="Calibri" panose="020F0502020204030204"/>
                <a:sym typeface="Arial Narrow"/>
              </a:rPr>
              <a:t>eg</a:t>
            </a:r>
            <a:r>
              <a:rPr lang="en-US" sz="1134" dirty="0">
                <a:solidFill>
                  <a:srgbClr val="092557"/>
                </a:solidFill>
                <a:latin typeface="Calibri" panose="020F0502020204030204"/>
                <a:sym typeface="Arial Narrow"/>
              </a:rPr>
              <a:t>, lymphoid). Adapted from Liu MC, et al. Ann Oncol. 2020;31(6):745-759. PMID: 33506766</a:t>
            </a:r>
            <a:endParaRPr lang="en-US" sz="1134" dirty="0">
              <a:solidFill>
                <a:srgbClr val="092557"/>
              </a:solidFill>
              <a:latin typeface="Calibri" panose="020F0502020204030204"/>
            </a:endParaRPr>
          </a:p>
        </p:txBody>
      </p:sp>
      <p:sp>
        <p:nvSpPr>
          <p:cNvPr id="61" name="TextBox 60">
            <a:extLst>
              <a:ext uri="{FF2B5EF4-FFF2-40B4-BE49-F238E27FC236}">
                <a16:creationId xmlns:a16="http://schemas.microsoft.com/office/drawing/2014/main" id="{B95C415B-1D95-47B4-B50C-9083F123DD0E}"/>
              </a:ext>
            </a:extLst>
          </p:cNvPr>
          <p:cNvSpPr txBox="1"/>
          <p:nvPr/>
        </p:nvSpPr>
        <p:spPr>
          <a:xfrm>
            <a:off x="605076" y="1585270"/>
            <a:ext cx="10064589" cy="1195071"/>
          </a:xfrm>
          <a:prstGeom prst="rect">
            <a:avLst/>
          </a:prstGeom>
          <a:noFill/>
        </p:spPr>
        <p:txBody>
          <a:bodyPr wrap="square">
            <a:spAutoFit/>
          </a:bodyPr>
          <a:lstStyle/>
          <a:p>
            <a:pPr defTabSz="864382">
              <a:buSzPts val="1200"/>
            </a:pPr>
            <a:r>
              <a:rPr lang="en-US" sz="1702">
                <a:solidFill>
                  <a:srgbClr val="05416B"/>
                </a:solidFill>
                <a:latin typeface="Arial"/>
                <a:ea typeface="Arial"/>
                <a:cs typeface="Arial"/>
                <a:sym typeface="Arial"/>
              </a:rPr>
              <a:t>MCED testing uses a targeted methylation, next-generation sequencing (NGS)-based assay to:</a:t>
            </a:r>
            <a:endParaRPr lang="en-US" sz="1702">
              <a:solidFill>
                <a:prstClr val="black"/>
              </a:solidFill>
              <a:latin typeface="Calibri" panose="020F0502020204030204"/>
            </a:endParaRPr>
          </a:p>
          <a:p>
            <a:pPr marL="270119" indent="-270119" defTabSz="864382" fontAlgn="t">
              <a:lnSpc>
                <a:spcPct val="107000"/>
              </a:lnSpc>
              <a:buClr>
                <a:srgbClr val="278764"/>
              </a:buClr>
              <a:buSzPct val="100000"/>
              <a:buFont typeface="Arial" panose="020B0604020202020204" pitchFamily="34" charset="0"/>
              <a:buChar char="•"/>
            </a:pPr>
            <a:r>
              <a:rPr lang="en-US" sz="1702">
                <a:solidFill>
                  <a:srgbClr val="092557"/>
                </a:solidFill>
                <a:latin typeface="Arial" panose="020B0604020202020204" pitchFamily="34" charset="0"/>
                <a:sym typeface="Arial"/>
              </a:rPr>
              <a:t>Detect and analyze </a:t>
            </a:r>
            <a:r>
              <a:rPr lang="en-US" sz="1702" err="1">
                <a:solidFill>
                  <a:srgbClr val="092557"/>
                </a:solidFill>
                <a:latin typeface="Arial" panose="020B0604020202020204" pitchFamily="34" charset="0"/>
                <a:sym typeface="Arial"/>
              </a:rPr>
              <a:t>cfDNA</a:t>
            </a:r>
            <a:r>
              <a:rPr lang="en-US" sz="1702">
                <a:solidFill>
                  <a:srgbClr val="092557"/>
                </a:solidFill>
                <a:latin typeface="Arial" panose="020B0604020202020204" pitchFamily="34" charset="0"/>
                <a:sym typeface="Arial"/>
              </a:rPr>
              <a:t> in the bloodstream</a:t>
            </a:r>
            <a:endParaRPr lang="en-US" sz="1702">
              <a:solidFill>
                <a:srgbClr val="092557"/>
              </a:solidFill>
              <a:latin typeface="Arial" panose="020B0604020202020204" pitchFamily="34" charset="0"/>
            </a:endParaRPr>
          </a:p>
          <a:p>
            <a:pPr marL="270119" indent="-270119" defTabSz="864382" fontAlgn="t">
              <a:lnSpc>
                <a:spcPct val="107000"/>
              </a:lnSpc>
              <a:buClr>
                <a:srgbClr val="278764"/>
              </a:buClr>
              <a:buSzPct val="100000"/>
              <a:buFont typeface="Arial" panose="020B0604020202020204" pitchFamily="34" charset="0"/>
              <a:buChar char="•"/>
            </a:pPr>
            <a:r>
              <a:rPr lang="en-US" sz="1702">
                <a:solidFill>
                  <a:srgbClr val="092557"/>
                </a:solidFill>
                <a:latin typeface="Arial" panose="020B0604020202020204" pitchFamily="34" charset="0"/>
                <a:sym typeface="Arial"/>
              </a:rPr>
              <a:t>Deploy machine learning to detect a cancer signal </a:t>
            </a:r>
            <a:endParaRPr lang="en-US" sz="1702">
              <a:solidFill>
                <a:srgbClr val="092557"/>
              </a:solidFill>
              <a:latin typeface="Arial" panose="020B0604020202020204" pitchFamily="34" charset="0"/>
            </a:endParaRPr>
          </a:p>
          <a:p>
            <a:pPr marL="270119" indent="-270119" defTabSz="864382" fontAlgn="t">
              <a:lnSpc>
                <a:spcPct val="107000"/>
              </a:lnSpc>
              <a:buClr>
                <a:srgbClr val="278764"/>
              </a:buClr>
              <a:buSzPct val="100000"/>
              <a:buFont typeface="Arial" panose="020B0604020202020204" pitchFamily="34" charset="0"/>
              <a:buChar char="•"/>
            </a:pPr>
            <a:r>
              <a:rPr lang="en-US" sz="1702">
                <a:solidFill>
                  <a:srgbClr val="092557"/>
                </a:solidFill>
                <a:latin typeface="Arial" panose="020B0604020202020204" pitchFamily="34" charset="0"/>
                <a:sym typeface="Arial"/>
              </a:rPr>
              <a:t>Predict the likely cancer signal origin (CSO)</a:t>
            </a:r>
          </a:p>
        </p:txBody>
      </p:sp>
      <p:sp>
        <p:nvSpPr>
          <p:cNvPr id="27663" name="Google Shape;232;p23">
            <a:extLst>
              <a:ext uri="{FF2B5EF4-FFF2-40B4-BE49-F238E27FC236}">
                <a16:creationId xmlns:a16="http://schemas.microsoft.com/office/drawing/2014/main" id="{7299D2FF-7E71-34B0-D49C-7E814F95D297}"/>
              </a:ext>
            </a:extLst>
          </p:cNvPr>
          <p:cNvSpPr/>
          <p:nvPr/>
        </p:nvSpPr>
        <p:spPr>
          <a:xfrm>
            <a:off x="7217587" y="3735645"/>
            <a:ext cx="475303" cy="186888"/>
          </a:xfrm>
          <a:prstGeom prst="rightArrow">
            <a:avLst>
              <a:gd name="adj1" fmla="val 50000"/>
              <a:gd name="adj2" fmla="val 50000"/>
            </a:avLst>
          </a:prstGeom>
          <a:solidFill>
            <a:srgbClr val="092557"/>
          </a:solidFill>
          <a:ln>
            <a:noFill/>
          </a:ln>
        </p:spPr>
        <p:txBody>
          <a:bodyPr spcFirstLastPara="1" wrap="square" lIns="86425" tIns="86425" rIns="86425" bIns="86425" anchor="ctr" anchorCtr="0">
            <a:noAutofit/>
          </a:bodyPr>
          <a:lstStyle/>
          <a:p>
            <a:pPr defTabSz="864382">
              <a:buClr>
                <a:srgbClr val="000000"/>
              </a:buClr>
              <a:buSzPts val="1400"/>
            </a:pPr>
            <a:endParaRPr sz="1323">
              <a:solidFill>
                <a:srgbClr val="000000"/>
              </a:solidFill>
              <a:latin typeface="Arial"/>
              <a:ea typeface="Arial"/>
              <a:cs typeface="Arial"/>
              <a:sym typeface="Arial"/>
            </a:endParaRPr>
          </a:p>
        </p:txBody>
      </p:sp>
      <p:pic>
        <p:nvPicPr>
          <p:cNvPr id="4" name="Picture 18" descr="Grail and National Health Service (NHS) England Complete Enrollment of  140,000 Participants in Largest Study of Multi-Cancer Early Detection Test  | Business Wire">
            <a:extLst>
              <a:ext uri="{FF2B5EF4-FFF2-40B4-BE49-F238E27FC236}">
                <a16:creationId xmlns:a16="http://schemas.microsoft.com/office/drawing/2014/main" id="{B10080F8-B704-800C-B93D-246D07D5E44A}"/>
              </a:ext>
            </a:extLst>
          </p:cNvPr>
          <p:cNvPicPr>
            <a:picLocks noChangeAspect="1" noChangeArrowheads="1"/>
          </p:cNvPicPr>
          <p:nvPr/>
        </p:nvPicPr>
        <p:blipFill>
          <a:blip r:embed="rId10">
            <a:extLst>
              <a:ext uri="{28A0092B-C50C-407E-A947-70E740481C1C}">
                <a14:useLocalDpi xmlns:a14="http://schemas.microsoft.com/office/drawing/2010/main"/>
              </a:ext>
            </a:extLst>
          </a:blip>
          <a:srcRect/>
          <a:stretch>
            <a:fillRect/>
          </a:stretch>
        </p:blipFill>
        <p:spPr bwMode="auto">
          <a:xfrm>
            <a:off x="9355791" y="73075"/>
            <a:ext cx="1994433" cy="997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834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F8A1D8D-DDB5-C7E5-1C84-D9D14C7EACF8}"/>
              </a:ext>
            </a:extLst>
          </p:cNvPr>
          <p:cNvSpPr/>
          <p:nvPr/>
        </p:nvSpPr>
        <p:spPr>
          <a:xfrm>
            <a:off x="3104310" y="2027964"/>
            <a:ext cx="7229067" cy="1370093"/>
          </a:xfrm>
          <a:prstGeom prst="rect">
            <a:avLst/>
          </a:prstGeom>
          <a:noFill/>
          <a:ln>
            <a:solidFill>
              <a:srgbClr val="0925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2" name="Title 1">
            <a:extLst>
              <a:ext uri="{FF2B5EF4-FFF2-40B4-BE49-F238E27FC236}">
                <a16:creationId xmlns:a16="http://schemas.microsoft.com/office/drawing/2014/main" id="{C324CF58-08D5-4B35-325E-B893DF0FFA5A}"/>
              </a:ext>
            </a:extLst>
          </p:cNvPr>
          <p:cNvSpPr>
            <a:spLocks noGrp="1"/>
          </p:cNvSpPr>
          <p:nvPr>
            <p:ph type="title"/>
          </p:nvPr>
        </p:nvSpPr>
        <p:spPr>
          <a:xfrm>
            <a:off x="196008" y="264941"/>
            <a:ext cx="8096770" cy="1253071"/>
          </a:xfrm>
        </p:spPr>
        <p:txBody>
          <a:bodyPr>
            <a:noAutofit/>
          </a:bodyPr>
          <a:lstStyle/>
          <a:p>
            <a:r>
              <a:rPr lang="en-GB" sz="3403" b="1" dirty="0">
                <a:solidFill>
                  <a:srgbClr val="002557"/>
                </a:solidFill>
                <a:latin typeface="Arial" panose="020B0604020202020204" pitchFamily="34" charset="0"/>
                <a:cs typeface="Arial" panose="020B0604020202020204" pitchFamily="34" charset="0"/>
              </a:rPr>
              <a:t>Primary Objective: </a:t>
            </a:r>
            <a:br>
              <a:rPr lang="en-GB" sz="3403" b="1" dirty="0">
                <a:solidFill>
                  <a:srgbClr val="002557"/>
                </a:solidFill>
                <a:latin typeface="Arial" panose="020B0604020202020204" pitchFamily="34" charset="0"/>
                <a:cs typeface="Arial" panose="020B0604020202020204" pitchFamily="34" charset="0"/>
              </a:rPr>
            </a:br>
            <a:r>
              <a:rPr lang="en-GB" sz="3403" dirty="0">
                <a:solidFill>
                  <a:srgbClr val="002557"/>
                </a:solidFill>
                <a:latin typeface="Arial" panose="020B0604020202020204" pitchFamily="34" charset="0"/>
                <a:cs typeface="Arial" panose="020B0604020202020204" pitchFamily="34" charset="0"/>
              </a:rPr>
              <a:t>To evaluate the performance of a MCED test for the detection of invasive cancer.</a:t>
            </a:r>
          </a:p>
        </p:txBody>
      </p:sp>
      <p:sp>
        <p:nvSpPr>
          <p:cNvPr id="12" name="Pentagon 11">
            <a:extLst>
              <a:ext uri="{FF2B5EF4-FFF2-40B4-BE49-F238E27FC236}">
                <a16:creationId xmlns:a16="http://schemas.microsoft.com/office/drawing/2014/main" id="{20B32BD4-177A-0801-BC1D-49E0042BA7A0}"/>
              </a:ext>
            </a:extLst>
          </p:cNvPr>
          <p:cNvSpPr/>
          <p:nvPr/>
        </p:nvSpPr>
        <p:spPr>
          <a:xfrm>
            <a:off x="458377" y="2027964"/>
            <a:ext cx="5958641" cy="1370093"/>
          </a:xfrm>
          <a:prstGeom prst="homePlate">
            <a:avLst/>
          </a:prstGeom>
          <a:solidFill>
            <a:srgbClr val="092557"/>
          </a:solidFill>
          <a:ln>
            <a:solidFill>
              <a:srgbClr val="0925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4" name="TextBox 13">
            <a:extLst>
              <a:ext uri="{FF2B5EF4-FFF2-40B4-BE49-F238E27FC236}">
                <a16:creationId xmlns:a16="http://schemas.microsoft.com/office/drawing/2014/main" id="{ED352615-4804-CE9F-4D64-A9A9670CB15A}"/>
              </a:ext>
            </a:extLst>
          </p:cNvPr>
          <p:cNvSpPr txBox="1"/>
          <p:nvPr/>
        </p:nvSpPr>
        <p:spPr>
          <a:xfrm>
            <a:off x="458378" y="2267750"/>
            <a:ext cx="5571488" cy="703462"/>
          </a:xfrm>
          <a:prstGeom prst="rect">
            <a:avLst/>
          </a:prstGeom>
          <a:noFill/>
        </p:spPr>
        <p:txBody>
          <a:bodyPr wrap="square">
            <a:spAutoFit/>
          </a:bodyPr>
          <a:lstStyle/>
          <a:p>
            <a:pPr algn="ctr" defTabSz="864382"/>
            <a:r>
              <a:rPr lang="en-US" sz="2269" b="1">
                <a:solidFill>
                  <a:prstClr val="white"/>
                </a:solidFill>
                <a:latin typeface="Calibri" panose="020F0502020204030204"/>
              </a:rPr>
              <a:t>323</a:t>
            </a:r>
            <a:endParaRPr lang="en-US" sz="2269">
              <a:solidFill>
                <a:prstClr val="white"/>
              </a:solidFill>
              <a:latin typeface="Calibri" panose="020F0502020204030204"/>
            </a:endParaRPr>
          </a:p>
          <a:p>
            <a:pPr algn="ctr" defTabSz="864382"/>
            <a:r>
              <a:rPr lang="en-US" sz="1702">
                <a:solidFill>
                  <a:prstClr val="white"/>
                </a:solidFill>
                <a:latin typeface="Calibri" panose="020F0502020204030204"/>
              </a:rPr>
              <a:t>Cases for which MCED test detected a cancer signal</a:t>
            </a:r>
          </a:p>
        </p:txBody>
      </p:sp>
      <p:sp>
        <p:nvSpPr>
          <p:cNvPr id="17" name="TextBox 16">
            <a:extLst>
              <a:ext uri="{FF2B5EF4-FFF2-40B4-BE49-F238E27FC236}">
                <a16:creationId xmlns:a16="http://schemas.microsoft.com/office/drawing/2014/main" id="{C35ED347-1E08-0E62-D855-B3FECC71D94E}"/>
              </a:ext>
            </a:extLst>
          </p:cNvPr>
          <p:cNvSpPr txBox="1"/>
          <p:nvPr/>
        </p:nvSpPr>
        <p:spPr>
          <a:xfrm>
            <a:off x="6407169" y="2267750"/>
            <a:ext cx="3766912" cy="703462"/>
          </a:xfrm>
          <a:prstGeom prst="rect">
            <a:avLst/>
          </a:prstGeom>
          <a:noFill/>
        </p:spPr>
        <p:txBody>
          <a:bodyPr wrap="square">
            <a:spAutoFit/>
          </a:bodyPr>
          <a:lstStyle/>
          <a:p>
            <a:pPr algn="ctr" defTabSz="864382"/>
            <a:r>
              <a:rPr lang="en-US" sz="2269" b="1" dirty="0">
                <a:solidFill>
                  <a:srgbClr val="092557"/>
                </a:solidFill>
                <a:latin typeface="Calibri" panose="020F0502020204030204"/>
              </a:rPr>
              <a:t>244</a:t>
            </a:r>
            <a:endParaRPr lang="en-US" sz="2269" dirty="0">
              <a:solidFill>
                <a:srgbClr val="092557"/>
              </a:solidFill>
              <a:latin typeface="Calibri" panose="020F0502020204030204"/>
            </a:endParaRPr>
          </a:p>
          <a:p>
            <a:pPr algn="ctr" defTabSz="864382"/>
            <a:r>
              <a:rPr lang="en-US" sz="1702" dirty="0">
                <a:solidFill>
                  <a:srgbClr val="092557"/>
                </a:solidFill>
                <a:latin typeface="Calibri" panose="020F0502020204030204"/>
              </a:rPr>
              <a:t>In whom cancer was diagnosed</a:t>
            </a:r>
          </a:p>
        </p:txBody>
      </p:sp>
      <p:sp>
        <p:nvSpPr>
          <p:cNvPr id="25" name="TextBox 24">
            <a:extLst>
              <a:ext uri="{FF2B5EF4-FFF2-40B4-BE49-F238E27FC236}">
                <a16:creationId xmlns:a16="http://schemas.microsoft.com/office/drawing/2014/main" id="{51F6961C-DC5F-59F0-3A84-8CDF09CF01F4}"/>
              </a:ext>
            </a:extLst>
          </p:cNvPr>
          <p:cNvSpPr txBox="1"/>
          <p:nvPr/>
        </p:nvSpPr>
        <p:spPr>
          <a:xfrm>
            <a:off x="5182644" y="6154675"/>
            <a:ext cx="6229084" cy="261851"/>
          </a:xfrm>
          <a:prstGeom prst="rect">
            <a:avLst/>
          </a:prstGeom>
          <a:noFill/>
        </p:spPr>
        <p:txBody>
          <a:bodyPr wrap="square" lIns="86439" tIns="43220" rIns="86439" bIns="43220" rtlCol="0" anchor="t">
            <a:spAutoFit/>
          </a:bodyPr>
          <a:lstStyle/>
          <a:p>
            <a:pPr algn="r" defTabSz="864382"/>
            <a:r>
              <a:rPr lang="en-US" sz="1134" dirty="0">
                <a:solidFill>
                  <a:srgbClr val="092557"/>
                </a:solidFill>
                <a:latin typeface="Calibri" panose="020F0502020204030204"/>
              </a:rPr>
              <a:t>MCED, multi-cancer early detection test; NPV, negative predictive value; PPV, positive predictive value. </a:t>
            </a:r>
            <a:endParaRPr lang="en-US" sz="1702" dirty="0">
              <a:solidFill>
                <a:prstClr val="black"/>
              </a:solidFill>
              <a:latin typeface="Calibri" panose="020F0502020204030204"/>
            </a:endParaRPr>
          </a:p>
        </p:txBody>
      </p:sp>
      <p:pic>
        <p:nvPicPr>
          <p:cNvPr id="4" name="Picture 6" descr="Graphical user interface, text, application&#10;&#10;Description automatically generated">
            <a:extLst>
              <a:ext uri="{FF2B5EF4-FFF2-40B4-BE49-F238E27FC236}">
                <a16:creationId xmlns:a16="http://schemas.microsoft.com/office/drawing/2014/main" id="{5CEE7BC4-4B0D-4887-0FC7-4DEDD918D506}"/>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196008" y="4039230"/>
            <a:ext cx="11133234" cy="1808785"/>
          </a:xfrm>
          <a:prstGeom prst="rect">
            <a:avLst/>
          </a:prstGeom>
        </p:spPr>
      </p:pic>
      <p:sp>
        <p:nvSpPr>
          <p:cNvPr id="5" name="TextBox 4">
            <a:extLst>
              <a:ext uri="{FF2B5EF4-FFF2-40B4-BE49-F238E27FC236}">
                <a16:creationId xmlns:a16="http://schemas.microsoft.com/office/drawing/2014/main" id="{FE6E5220-AAA5-B37C-1075-433F8C93B777}"/>
              </a:ext>
            </a:extLst>
          </p:cNvPr>
          <p:cNvSpPr txBox="1"/>
          <p:nvPr/>
        </p:nvSpPr>
        <p:spPr>
          <a:xfrm>
            <a:off x="3315689" y="3608634"/>
            <a:ext cx="1874232" cy="441531"/>
          </a:xfrm>
          <a:prstGeom prst="rect">
            <a:avLst/>
          </a:prstGeom>
          <a:noFill/>
        </p:spPr>
        <p:txBody>
          <a:bodyPr wrap="none" rtlCol="0">
            <a:spAutoFit/>
          </a:bodyPr>
          <a:lstStyle/>
          <a:p>
            <a:pPr algn="ctr" defTabSz="864382"/>
            <a:r>
              <a:rPr lang="en-US" sz="2269" b="1">
                <a:solidFill>
                  <a:prstClr val="white">
                    <a:lumMod val="50000"/>
                  </a:prstClr>
                </a:solidFill>
                <a:latin typeface="Calibri" panose="020F0502020204030204"/>
              </a:rPr>
              <a:t>Specificity (%)</a:t>
            </a:r>
          </a:p>
        </p:txBody>
      </p:sp>
      <p:sp>
        <p:nvSpPr>
          <p:cNvPr id="6" name="TextBox 5">
            <a:extLst>
              <a:ext uri="{FF2B5EF4-FFF2-40B4-BE49-F238E27FC236}">
                <a16:creationId xmlns:a16="http://schemas.microsoft.com/office/drawing/2014/main" id="{AEEBE4F7-EE7C-D102-00F8-625ACC972807}"/>
              </a:ext>
            </a:extLst>
          </p:cNvPr>
          <p:cNvSpPr txBox="1"/>
          <p:nvPr/>
        </p:nvSpPr>
        <p:spPr>
          <a:xfrm>
            <a:off x="595180" y="3629342"/>
            <a:ext cx="1893468" cy="441531"/>
          </a:xfrm>
          <a:prstGeom prst="rect">
            <a:avLst/>
          </a:prstGeom>
          <a:noFill/>
        </p:spPr>
        <p:txBody>
          <a:bodyPr wrap="none" rtlCol="0">
            <a:spAutoFit/>
          </a:bodyPr>
          <a:lstStyle/>
          <a:p>
            <a:pPr algn="ctr" defTabSz="864382"/>
            <a:r>
              <a:rPr lang="en-US" sz="2269" b="1">
                <a:solidFill>
                  <a:prstClr val="white">
                    <a:lumMod val="50000"/>
                  </a:prstClr>
                </a:solidFill>
                <a:latin typeface="Calibri" panose="020F0502020204030204"/>
              </a:rPr>
              <a:t>Sensitivity (%)</a:t>
            </a:r>
          </a:p>
        </p:txBody>
      </p:sp>
      <p:sp>
        <p:nvSpPr>
          <p:cNvPr id="7" name="TextBox 6">
            <a:extLst>
              <a:ext uri="{FF2B5EF4-FFF2-40B4-BE49-F238E27FC236}">
                <a16:creationId xmlns:a16="http://schemas.microsoft.com/office/drawing/2014/main" id="{940221E2-70E8-5D58-61ED-6767A756FB18}"/>
              </a:ext>
            </a:extLst>
          </p:cNvPr>
          <p:cNvSpPr txBox="1"/>
          <p:nvPr/>
        </p:nvSpPr>
        <p:spPr>
          <a:xfrm>
            <a:off x="9073154" y="3623286"/>
            <a:ext cx="1162691" cy="441531"/>
          </a:xfrm>
          <a:prstGeom prst="rect">
            <a:avLst/>
          </a:prstGeom>
          <a:noFill/>
        </p:spPr>
        <p:txBody>
          <a:bodyPr wrap="none" rtlCol="0">
            <a:spAutoFit/>
          </a:bodyPr>
          <a:lstStyle/>
          <a:p>
            <a:pPr algn="ctr" defTabSz="864382"/>
            <a:r>
              <a:rPr lang="en-US" sz="2269" b="1">
                <a:solidFill>
                  <a:prstClr val="white">
                    <a:lumMod val="50000"/>
                  </a:prstClr>
                </a:solidFill>
                <a:latin typeface="Calibri" panose="020F0502020204030204"/>
              </a:rPr>
              <a:t>NPV (%)</a:t>
            </a:r>
          </a:p>
        </p:txBody>
      </p:sp>
      <p:sp>
        <p:nvSpPr>
          <p:cNvPr id="8" name="TextBox 7">
            <a:extLst>
              <a:ext uri="{FF2B5EF4-FFF2-40B4-BE49-F238E27FC236}">
                <a16:creationId xmlns:a16="http://schemas.microsoft.com/office/drawing/2014/main" id="{7DF8CECF-C428-DC05-9421-D3F7EFB9BFFA}"/>
              </a:ext>
            </a:extLst>
          </p:cNvPr>
          <p:cNvSpPr txBox="1"/>
          <p:nvPr/>
        </p:nvSpPr>
        <p:spPr>
          <a:xfrm>
            <a:off x="6410582" y="3608078"/>
            <a:ext cx="1125822" cy="441531"/>
          </a:xfrm>
          <a:prstGeom prst="rect">
            <a:avLst/>
          </a:prstGeom>
          <a:noFill/>
        </p:spPr>
        <p:txBody>
          <a:bodyPr wrap="none" rtlCol="0">
            <a:spAutoFit/>
          </a:bodyPr>
          <a:lstStyle/>
          <a:p>
            <a:pPr algn="ctr" defTabSz="864382"/>
            <a:r>
              <a:rPr lang="en-US" sz="2269" b="1">
                <a:solidFill>
                  <a:prstClr val="white">
                    <a:lumMod val="50000"/>
                  </a:prstClr>
                </a:solidFill>
                <a:latin typeface="Calibri" panose="020F0502020204030204"/>
              </a:rPr>
              <a:t>PPV (%)</a:t>
            </a:r>
          </a:p>
        </p:txBody>
      </p:sp>
      <p:sp>
        <p:nvSpPr>
          <p:cNvPr id="11" name="TextBox 10">
            <a:extLst>
              <a:ext uri="{FF2B5EF4-FFF2-40B4-BE49-F238E27FC236}">
                <a16:creationId xmlns:a16="http://schemas.microsoft.com/office/drawing/2014/main" id="{FA75112F-90D6-8EF1-B010-822B67401874}"/>
              </a:ext>
            </a:extLst>
          </p:cNvPr>
          <p:cNvSpPr txBox="1"/>
          <p:nvPr/>
        </p:nvSpPr>
        <p:spPr>
          <a:xfrm>
            <a:off x="0" y="6145313"/>
            <a:ext cx="3970809" cy="266868"/>
          </a:xfrm>
          <a:prstGeom prst="rect">
            <a:avLst/>
          </a:prstGeom>
          <a:noFill/>
        </p:spPr>
        <p:txBody>
          <a:bodyPr wrap="square" rtlCol="0">
            <a:spAutoFit/>
          </a:bodyPr>
          <a:lstStyle/>
          <a:p>
            <a:pPr defTabSz="864382"/>
            <a:r>
              <a:rPr lang="en-GB" sz="1134" b="1" dirty="0">
                <a:solidFill>
                  <a:prstClr val="black"/>
                </a:solidFill>
                <a:latin typeface="Calibri" panose="020F0502020204030204"/>
              </a:rPr>
              <a:t>Nicholson et al (2023) </a:t>
            </a:r>
            <a:r>
              <a:rPr lang="en-GB" sz="1134" dirty="0">
                <a:solidFill>
                  <a:prstClr val="black"/>
                </a:solidFill>
                <a:latin typeface="Source Sans Pro" panose="020B0503030403020204" pitchFamily="34" charset="0"/>
                <a:hlinkClick r:id="rId4"/>
              </a:rPr>
              <a:t>doi.org/10.1016/S1470-2045(23)00277-2</a:t>
            </a:r>
            <a:endParaRPr lang="en-US" sz="1134" dirty="0">
              <a:solidFill>
                <a:prstClr val="black"/>
              </a:solidFill>
              <a:latin typeface="Calibri" panose="020F0502020204030204"/>
            </a:endParaRPr>
          </a:p>
        </p:txBody>
      </p:sp>
      <p:pic>
        <p:nvPicPr>
          <p:cNvPr id="15" name="Picture 14">
            <a:extLst>
              <a:ext uri="{FF2B5EF4-FFF2-40B4-BE49-F238E27FC236}">
                <a16:creationId xmlns:a16="http://schemas.microsoft.com/office/drawing/2014/main" id="{842301A2-25D2-46BF-6697-4395E9F19500}"/>
              </a:ext>
            </a:extLst>
          </p:cNvPr>
          <p:cNvPicPr>
            <a:picLocks noChangeAspect="1"/>
          </p:cNvPicPr>
          <p:nvPr/>
        </p:nvPicPr>
        <p:blipFill rotWithShape="1">
          <a:blip r:embed="rId5">
            <a:extLst>
              <a:ext uri="{28A0092B-C50C-407E-A947-70E740481C1C}">
                <a14:useLocalDpi xmlns:a14="http://schemas.microsoft.com/office/drawing/2010/main"/>
              </a:ext>
            </a:extLst>
          </a:blip>
          <a:srcRect l="12140" t="5338" r="1917" b="18644"/>
          <a:stretch/>
        </p:blipFill>
        <p:spPr>
          <a:xfrm>
            <a:off x="10363372" y="1389293"/>
            <a:ext cx="1111228" cy="751835"/>
          </a:xfrm>
          <a:prstGeom prst="rect">
            <a:avLst/>
          </a:prstGeom>
        </p:spPr>
      </p:pic>
      <p:pic>
        <p:nvPicPr>
          <p:cNvPr id="16" name="Picture 8" descr="Platform Randomised trial of INterventions against COVID-19 In older people  PARTICIPANT INFORMATION LEAFLET">
            <a:extLst>
              <a:ext uri="{FF2B5EF4-FFF2-40B4-BE49-F238E27FC236}">
                <a16:creationId xmlns:a16="http://schemas.microsoft.com/office/drawing/2014/main" id="{9335D867-B8F6-96F1-C0C1-EEB829E2FDCA}"/>
              </a:ext>
            </a:extLst>
          </p:cNvPr>
          <p:cNvPicPr>
            <a:picLocks noChangeAspect="1" noChangeArrowheads="1"/>
          </p:cNvPicPr>
          <p:nvPr/>
        </p:nvPicPr>
        <p:blipFill rotWithShape="1">
          <a:blip r:embed="rId6">
            <a:extLst>
              <a:ext uri="{28A0092B-C50C-407E-A947-70E740481C1C}">
                <a14:useLocalDpi xmlns:a14="http://schemas.microsoft.com/office/drawing/2010/main"/>
              </a:ext>
            </a:extLst>
          </a:blip>
          <a:srcRect/>
          <a:stretch/>
        </p:blipFill>
        <p:spPr bwMode="auto">
          <a:xfrm>
            <a:off x="9957871" y="871858"/>
            <a:ext cx="1419575" cy="433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39793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D00D69D-1152-11EA-BCB7-EA513DB1528F}"/>
              </a:ext>
            </a:extLst>
          </p:cNvPr>
          <p:cNvSpPr>
            <a:spLocks noGrp="1"/>
          </p:cNvSpPr>
          <p:nvPr>
            <p:ph type="title"/>
          </p:nvPr>
        </p:nvSpPr>
        <p:spPr>
          <a:xfrm>
            <a:off x="198090" y="230064"/>
            <a:ext cx="8013650" cy="1253071"/>
          </a:xfrm>
        </p:spPr>
        <p:txBody>
          <a:bodyPr>
            <a:noAutofit/>
          </a:bodyPr>
          <a:lstStyle/>
          <a:p>
            <a:r>
              <a:rPr lang="en-GB" sz="3403" b="1" dirty="0">
                <a:solidFill>
                  <a:srgbClr val="002557"/>
                </a:solidFill>
                <a:latin typeface="Arial" panose="020B0604020202020204" pitchFamily="34" charset="0"/>
                <a:cs typeface="Arial" panose="020B0604020202020204" pitchFamily="34" charset="0"/>
              </a:rPr>
              <a:t>Primary Objective: </a:t>
            </a:r>
            <a:br>
              <a:rPr lang="en-GB" sz="3403" b="1" dirty="0">
                <a:solidFill>
                  <a:srgbClr val="002557"/>
                </a:solidFill>
                <a:latin typeface="Arial" panose="020B0604020202020204" pitchFamily="34" charset="0"/>
                <a:cs typeface="Arial" panose="020B0604020202020204" pitchFamily="34" charset="0"/>
              </a:rPr>
            </a:br>
            <a:r>
              <a:rPr lang="en-GB" sz="3403" dirty="0">
                <a:solidFill>
                  <a:srgbClr val="002557"/>
                </a:solidFill>
                <a:latin typeface="Arial" panose="020B0604020202020204" pitchFamily="34" charset="0"/>
                <a:cs typeface="Arial" panose="020B0604020202020204" pitchFamily="34" charset="0"/>
              </a:rPr>
              <a:t>To evaluate the performance of a MCED test for the detection of invasive cancer.</a:t>
            </a:r>
          </a:p>
        </p:txBody>
      </p:sp>
      <p:pic>
        <p:nvPicPr>
          <p:cNvPr id="6" name="Picture 6">
            <a:extLst>
              <a:ext uri="{FF2B5EF4-FFF2-40B4-BE49-F238E27FC236}">
                <a16:creationId xmlns:a16="http://schemas.microsoft.com/office/drawing/2014/main" id="{E450BDC7-3FD3-D32B-6189-1768AB06F975}"/>
              </a:ext>
            </a:extLst>
          </p:cNvPr>
          <p:cNvPicPr>
            <a:picLocks noGrp="1" noChangeAspect="1"/>
          </p:cNvPicPr>
          <p:nvPr>
            <p:ph idx="1"/>
          </p:nvPr>
        </p:nvPicPr>
        <p:blipFill rotWithShape="1">
          <a:blip r:embed="rId3">
            <a:extLst>
              <a:ext uri="{28A0092B-C50C-407E-A947-70E740481C1C}">
                <a14:useLocalDpi xmlns:a14="http://schemas.microsoft.com/office/drawing/2010/main"/>
              </a:ext>
            </a:extLst>
          </a:blip>
          <a:srcRect/>
          <a:stretch/>
        </p:blipFill>
        <p:spPr>
          <a:xfrm>
            <a:off x="564557" y="1876557"/>
            <a:ext cx="9940528" cy="2350279"/>
          </a:xfrm>
        </p:spPr>
      </p:pic>
      <p:grpSp>
        <p:nvGrpSpPr>
          <p:cNvPr id="12" name="Group 11">
            <a:extLst>
              <a:ext uri="{FF2B5EF4-FFF2-40B4-BE49-F238E27FC236}">
                <a16:creationId xmlns:a16="http://schemas.microsoft.com/office/drawing/2014/main" id="{A7CA85A9-2CD9-4C86-1AA1-FE53F232B288}"/>
              </a:ext>
            </a:extLst>
          </p:cNvPr>
          <p:cNvGrpSpPr/>
          <p:nvPr/>
        </p:nvGrpSpPr>
        <p:grpSpPr>
          <a:xfrm>
            <a:off x="3654059" y="4470631"/>
            <a:ext cx="5290890" cy="1119522"/>
            <a:chOff x="8391526" y="3291063"/>
            <a:chExt cx="4395558" cy="827943"/>
          </a:xfrm>
        </p:grpSpPr>
        <p:sp>
          <p:nvSpPr>
            <p:cNvPr id="13" name="Rectangle 12">
              <a:extLst>
                <a:ext uri="{FF2B5EF4-FFF2-40B4-BE49-F238E27FC236}">
                  <a16:creationId xmlns:a16="http://schemas.microsoft.com/office/drawing/2014/main" id="{E281421C-E81D-A25C-61BF-19ECD2EAA016}"/>
                </a:ext>
              </a:extLst>
            </p:cNvPr>
            <p:cNvSpPr/>
            <p:nvPr/>
          </p:nvSpPr>
          <p:spPr>
            <a:xfrm>
              <a:off x="8391526" y="3291063"/>
              <a:ext cx="3481158" cy="827943"/>
            </a:xfrm>
            <a:prstGeom prst="rect">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4" name="Oval 13">
              <a:extLst>
                <a:ext uri="{FF2B5EF4-FFF2-40B4-BE49-F238E27FC236}">
                  <a16:creationId xmlns:a16="http://schemas.microsoft.com/office/drawing/2014/main" id="{48179E60-3936-781C-0BA2-4D06EEEC6224}"/>
                </a:ext>
              </a:extLst>
            </p:cNvPr>
            <p:cNvSpPr>
              <a:spLocks noChangeAspect="1"/>
            </p:cNvSpPr>
            <p:nvPr/>
          </p:nvSpPr>
          <p:spPr>
            <a:xfrm>
              <a:off x="8547100" y="3353513"/>
              <a:ext cx="182563" cy="1828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5" name="Oval 14">
              <a:extLst>
                <a:ext uri="{FF2B5EF4-FFF2-40B4-BE49-F238E27FC236}">
                  <a16:creationId xmlns:a16="http://schemas.microsoft.com/office/drawing/2014/main" id="{80C95A87-B113-5579-C433-50DB6119E326}"/>
                </a:ext>
              </a:extLst>
            </p:cNvPr>
            <p:cNvSpPr>
              <a:spLocks noChangeAspect="1"/>
            </p:cNvSpPr>
            <p:nvPr/>
          </p:nvSpPr>
          <p:spPr>
            <a:xfrm>
              <a:off x="8547101" y="3623708"/>
              <a:ext cx="182563" cy="18288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6" name="Oval 15">
              <a:extLst>
                <a:ext uri="{FF2B5EF4-FFF2-40B4-BE49-F238E27FC236}">
                  <a16:creationId xmlns:a16="http://schemas.microsoft.com/office/drawing/2014/main" id="{0DEA00C9-B9F5-D88C-528C-2C43566E7F6E}"/>
                </a:ext>
              </a:extLst>
            </p:cNvPr>
            <p:cNvSpPr>
              <a:spLocks noChangeAspect="1"/>
            </p:cNvSpPr>
            <p:nvPr/>
          </p:nvSpPr>
          <p:spPr>
            <a:xfrm>
              <a:off x="8547100" y="3873679"/>
              <a:ext cx="182563" cy="1828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7" name="TextBox 16">
              <a:extLst>
                <a:ext uri="{FF2B5EF4-FFF2-40B4-BE49-F238E27FC236}">
                  <a16:creationId xmlns:a16="http://schemas.microsoft.com/office/drawing/2014/main" id="{07C4640B-6598-44A9-4DBB-F841D93B50CD}"/>
                </a:ext>
              </a:extLst>
            </p:cNvPr>
            <p:cNvSpPr txBox="1"/>
            <p:nvPr/>
          </p:nvSpPr>
          <p:spPr>
            <a:xfrm>
              <a:off x="8729663" y="3291064"/>
              <a:ext cx="4057421" cy="236639"/>
            </a:xfrm>
            <a:prstGeom prst="rect">
              <a:avLst/>
            </a:prstGeom>
            <a:noFill/>
          </p:spPr>
          <p:txBody>
            <a:bodyPr wrap="square" lIns="86439" tIns="43220" rIns="86439" bIns="43220" rtlCol="0" anchor="t">
              <a:spAutoFit/>
            </a:bodyPr>
            <a:lstStyle/>
            <a:p>
              <a:pPr defTabSz="864382"/>
              <a:r>
                <a:rPr lang="en-US" sz="1512" dirty="0">
                  <a:solidFill>
                    <a:prstClr val="black"/>
                  </a:solidFill>
                  <a:latin typeface="Calibri" panose="020F0502020204030204"/>
                </a:rPr>
                <a:t>Post-test probability for CSD negative</a:t>
              </a:r>
            </a:p>
          </p:txBody>
        </p:sp>
        <p:sp>
          <p:nvSpPr>
            <p:cNvPr id="18" name="TextBox 17">
              <a:extLst>
                <a:ext uri="{FF2B5EF4-FFF2-40B4-BE49-F238E27FC236}">
                  <a16:creationId xmlns:a16="http://schemas.microsoft.com/office/drawing/2014/main" id="{5474A23B-B27E-2F7A-855D-357CA72EAF50}"/>
                </a:ext>
              </a:extLst>
            </p:cNvPr>
            <p:cNvSpPr txBox="1"/>
            <p:nvPr/>
          </p:nvSpPr>
          <p:spPr>
            <a:xfrm>
              <a:off x="8767149" y="3561259"/>
              <a:ext cx="2100877" cy="236639"/>
            </a:xfrm>
            <a:prstGeom prst="rect">
              <a:avLst/>
            </a:prstGeom>
            <a:noFill/>
          </p:spPr>
          <p:txBody>
            <a:bodyPr wrap="square" lIns="86439" tIns="43220" rIns="86439" bIns="43220" rtlCol="0" anchor="t">
              <a:spAutoFit/>
            </a:bodyPr>
            <a:lstStyle/>
            <a:p>
              <a:pPr defTabSz="864382"/>
              <a:r>
                <a:rPr lang="en-US" sz="1512" dirty="0">
                  <a:solidFill>
                    <a:prstClr val="black"/>
                  </a:solidFill>
                  <a:latin typeface="Calibri" panose="020F0502020204030204"/>
                </a:rPr>
                <a:t>Pre-test probability</a:t>
              </a:r>
            </a:p>
          </p:txBody>
        </p:sp>
        <p:sp>
          <p:nvSpPr>
            <p:cNvPr id="19" name="TextBox 18">
              <a:extLst>
                <a:ext uri="{FF2B5EF4-FFF2-40B4-BE49-F238E27FC236}">
                  <a16:creationId xmlns:a16="http://schemas.microsoft.com/office/drawing/2014/main" id="{3E6DAA75-6D84-80EE-1455-3B100C6C3CB4}"/>
                </a:ext>
              </a:extLst>
            </p:cNvPr>
            <p:cNvSpPr txBox="1"/>
            <p:nvPr/>
          </p:nvSpPr>
          <p:spPr>
            <a:xfrm>
              <a:off x="8767149" y="3811230"/>
              <a:ext cx="3558381" cy="236639"/>
            </a:xfrm>
            <a:prstGeom prst="rect">
              <a:avLst/>
            </a:prstGeom>
            <a:noFill/>
          </p:spPr>
          <p:txBody>
            <a:bodyPr wrap="square" lIns="86439" tIns="43220" rIns="86439" bIns="43220" rtlCol="0" anchor="t">
              <a:spAutoFit/>
            </a:bodyPr>
            <a:lstStyle/>
            <a:p>
              <a:pPr defTabSz="864382"/>
              <a:r>
                <a:rPr lang="en-US" sz="1512" dirty="0">
                  <a:solidFill>
                    <a:prstClr val="black"/>
                  </a:solidFill>
                  <a:latin typeface="Calibri" panose="020F0502020204030204"/>
                </a:rPr>
                <a:t>Post-test probability for CSD positive</a:t>
              </a:r>
            </a:p>
          </p:txBody>
        </p:sp>
      </p:grpSp>
      <p:sp>
        <p:nvSpPr>
          <p:cNvPr id="20" name="TextBox 19">
            <a:extLst>
              <a:ext uri="{FF2B5EF4-FFF2-40B4-BE49-F238E27FC236}">
                <a16:creationId xmlns:a16="http://schemas.microsoft.com/office/drawing/2014/main" id="{D096061A-8C8F-EC7A-64A6-72C18C7CD17C}"/>
              </a:ext>
            </a:extLst>
          </p:cNvPr>
          <p:cNvSpPr txBox="1"/>
          <p:nvPr/>
        </p:nvSpPr>
        <p:spPr>
          <a:xfrm>
            <a:off x="7263609" y="6136315"/>
            <a:ext cx="4315605" cy="266868"/>
          </a:xfrm>
          <a:prstGeom prst="rect">
            <a:avLst/>
          </a:prstGeom>
          <a:noFill/>
        </p:spPr>
        <p:txBody>
          <a:bodyPr wrap="none" rtlCol="0">
            <a:spAutoFit/>
          </a:bodyPr>
          <a:lstStyle/>
          <a:p>
            <a:pPr defTabSz="864382"/>
            <a:r>
              <a:rPr lang="en-US" sz="1134" dirty="0">
                <a:solidFill>
                  <a:srgbClr val="092557"/>
                </a:solidFill>
                <a:latin typeface="Calibri" panose="020F0502020204030204"/>
              </a:rPr>
              <a:t>CSD, cancer signal detected; MCED, multi-cancer early detection test. </a:t>
            </a:r>
          </a:p>
        </p:txBody>
      </p:sp>
      <p:sp>
        <p:nvSpPr>
          <p:cNvPr id="3" name="TextBox 2">
            <a:extLst>
              <a:ext uri="{FF2B5EF4-FFF2-40B4-BE49-F238E27FC236}">
                <a16:creationId xmlns:a16="http://schemas.microsoft.com/office/drawing/2014/main" id="{BB4A4C95-BCEE-ED11-9C6E-48330ABF2107}"/>
              </a:ext>
            </a:extLst>
          </p:cNvPr>
          <p:cNvSpPr txBox="1"/>
          <p:nvPr/>
        </p:nvSpPr>
        <p:spPr>
          <a:xfrm>
            <a:off x="0" y="6145313"/>
            <a:ext cx="3970809" cy="266868"/>
          </a:xfrm>
          <a:prstGeom prst="rect">
            <a:avLst/>
          </a:prstGeom>
          <a:noFill/>
        </p:spPr>
        <p:txBody>
          <a:bodyPr wrap="square" rtlCol="0">
            <a:spAutoFit/>
          </a:bodyPr>
          <a:lstStyle/>
          <a:p>
            <a:pPr defTabSz="864382"/>
            <a:r>
              <a:rPr lang="en-GB" sz="1134" b="1" dirty="0">
                <a:solidFill>
                  <a:prstClr val="black"/>
                </a:solidFill>
                <a:latin typeface="Calibri" panose="020F0502020204030204"/>
              </a:rPr>
              <a:t>Nicholson et al (2023) </a:t>
            </a:r>
            <a:r>
              <a:rPr lang="en-GB" sz="1134" dirty="0">
                <a:solidFill>
                  <a:prstClr val="black"/>
                </a:solidFill>
                <a:latin typeface="Source Sans Pro" panose="020B0503030403020204" pitchFamily="34" charset="0"/>
                <a:hlinkClick r:id="rId4"/>
              </a:rPr>
              <a:t>doi.org/10.1016/S1470-2045(23)00277-2</a:t>
            </a:r>
            <a:endParaRPr lang="en-US" sz="1134" dirty="0">
              <a:solidFill>
                <a:prstClr val="black"/>
              </a:solidFill>
              <a:latin typeface="Calibri" panose="020F0502020204030204"/>
            </a:endParaRPr>
          </a:p>
        </p:txBody>
      </p:sp>
      <p:pic>
        <p:nvPicPr>
          <p:cNvPr id="4" name="Picture 3">
            <a:extLst>
              <a:ext uri="{FF2B5EF4-FFF2-40B4-BE49-F238E27FC236}">
                <a16:creationId xmlns:a16="http://schemas.microsoft.com/office/drawing/2014/main" id="{13490AB4-26C5-43F3-4C6A-906B0AB74316}"/>
              </a:ext>
            </a:extLst>
          </p:cNvPr>
          <p:cNvPicPr>
            <a:picLocks noChangeAspect="1"/>
          </p:cNvPicPr>
          <p:nvPr/>
        </p:nvPicPr>
        <p:blipFill rotWithShape="1">
          <a:blip r:embed="rId5">
            <a:extLst>
              <a:ext uri="{28A0092B-C50C-407E-A947-70E740481C1C}">
                <a14:useLocalDpi xmlns:a14="http://schemas.microsoft.com/office/drawing/2010/main"/>
              </a:ext>
            </a:extLst>
          </a:blip>
          <a:srcRect l="12140" t="5338" r="1917" b="18644"/>
          <a:stretch/>
        </p:blipFill>
        <p:spPr>
          <a:xfrm>
            <a:off x="10363372" y="1389293"/>
            <a:ext cx="1111228" cy="751835"/>
          </a:xfrm>
          <a:prstGeom prst="rect">
            <a:avLst/>
          </a:prstGeom>
        </p:spPr>
      </p:pic>
      <p:pic>
        <p:nvPicPr>
          <p:cNvPr id="5" name="Picture 8" descr="Platform Randomised trial of INterventions against COVID-19 In older people  PARTICIPANT INFORMATION LEAFLET">
            <a:extLst>
              <a:ext uri="{FF2B5EF4-FFF2-40B4-BE49-F238E27FC236}">
                <a16:creationId xmlns:a16="http://schemas.microsoft.com/office/drawing/2014/main" id="{596898B1-9474-4FF7-01FF-33B810D87D4F}"/>
              </a:ext>
            </a:extLst>
          </p:cNvPr>
          <p:cNvPicPr>
            <a:picLocks noChangeAspect="1" noChangeArrowheads="1"/>
          </p:cNvPicPr>
          <p:nvPr/>
        </p:nvPicPr>
        <p:blipFill rotWithShape="1">
          <a:blip r:embed="rId6">
            <a:extLst>
              <a:ext uri="{28A0092B-C50C-407E-A947-70E740481C1C}">
                <a14:useLocalDpi xmlns:a14="http://schemas.microsoft.com/office/drawing/2010/main"/>
              </a:ext>
            </a:extLst>
          </a:blip>
          <a:srcRect/>
          <a:stretch/>
        </p:blipFill>
        <p:spPr bwMode="auto">
          <a:xfrm>
            <a:off x="9957871" y="871858"/>
            <a:ext cx="1413863" cy="432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68991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08865E-FDD8-93AC-9764-93CDB78A50E6}"/>
              </a:ext>
            </a:extLst>
          </p:cNvPr>
          <p:cNvSpPr txBox="1"/>
          <p:nvPr/>
        </p:nvSpPr>
        <p:spPr>
          <a:xfrm>
            <a:off x="8909295" y="6221301"/>
            <a:ext cx="2614818" cy="266868"/>
          </a:xfrm>
          <a:prstGeom prst="rect">
            <a:avLst/>
          </a:prstGeom>
          <a:noFill/>
        </p:spPr>
        <p:txBody>
          <a:bodyPr wrap="none" rtlCol="0">
            <a:spAutoFit/>
          </a:bodyPr>
          <a:lstStyle/>
          <a:p>
            <a:pPr defTabSz="864382"/>
            <a:r>
              <a:rPr lang="en-US" sz="1134" dirty="0">
                <a:solidFill>
                  <a:srgbClr val="092557"/>
                </a:solidFill>
                <a:latin typeface="Calibri" panose="020F0502020204030204"/>
              </a:rPr>
              <a:t>MCED, multi-cancer early detection test. </a:t>
            </a:r>
          </a:p>
        </p:txBody>
      </p:sp>
      <p:sp>
        <p:nvSpPr>
          <p:cNvPr id="4" name="TextBox 3">
            <a:extLst>
              <a:ext uri="{FF2B5EF4-FFF2-40B4-BE49-F238E27FC236}">
                <a16:creationId xmlns:a16="http://schemas.microsoft.com/office/drawing/2014/main" id="{F7734698-E530-A240-B02E-8C1086F3B292}"/>
              </a:ext>
            </a:extLst>
          </p:cNvPr>
          <p:cNvSpPr txBox="1"/>
          <p:nvPr/>
        </p:nvSpPr>
        <p:spPr>
          <a:xfrm>
            <a:off x="0" y="6145313"/>
            <a:ext cx="3970809" cy="266868"/>
          </a:xfrm>
          <a:prstGeom prst="rect">
            <a:avLst/>
          </a:prstGeom>
          <a:noFill/>
        </p:spPr>
        <p:txBody>
          <a:bodyPr wrap="square" rtlCol="0">
            <a:spAutoFit/>
          </a:bodyPr>
          <a:lstStyle/>
          <a:p>
            <a:pPr defTabSz="864382"/>
            <a:r>
              <a:rPr lang="en-GB" sz="1134" b="1" dirty="0">
                <a:solidFill>
                  <a:prstClr val="black"/>
                </a:solidFill>
                <a:latin typeface="Calibri" panose="020F0502020204030204"/>
              </a:rPr>
              <a:t>Nicholson et al (2023) </a:t>
            </a:r>
            <a:r>
              <a:rPr lang="en-GB" sz="1134" dirty="0">
                <a:solidFill>
                  <a:prstClr val="black"/>
                </a:solidFill>
                <a:latin typeface="Source Sans Pro" panose="020B0503030403020204" pitchFamily="34" charset="0"/>
                <a:hlinkClick r:id="rId3"/>
              </a:rPr>
              <a:t>doi.org/10.1016/S1470-2045(23)00277-2</a:t>
            </a:r>
            <a:endParaRPr lang="en-US" sz="1134" dirty="0">
              <a:solidFill>
                <a:prstClr val="black"/>
              </a:solidFill>
              <a:latin typeface="Calibri" panose="020F0502020204030204"/>
            </a:endParaRPr>
          </a:p>
        </p:txBody>
      </p:sp>
      <p:sp>
        <p:nvSpPr>
          <p:cNvPr id="12" name="Content Placeholder 11">
            <a:extLst>
              <a:ext uri="{FF2B5EF4-FFF2-40B4-BE49-F238E27FC236}">
                <a16:creationId xmlns:a16="http://schemas.microsoft.com/office/drawing/2014/main" id="{F68FB969-01CC-0858-5A3C-37E9EA85AB6D}"/>
              </a:ext>
            </a:extLst>
          </p:cNvPr>
          <p:cNvSpPr>
            <a:spLocks noGrp="1"/>
          </p:cNvSpPr>
          <p:nvPr>
            <p:ph idx="1"/>
          </p:nvPr>
        </p:nvSpPr>
        <p:spPr>
          <a:xfrm>
            <a:off x="792361" y="2036637"/>
            <a:ext cx="9940528" cy="4113374"/>
          </a:xfrm>
        </p:spPr>
        <p:txBody>
          <a:bodyPr/>
          <a:lstStyle/>
          <a:p>
            <a:endParaRPr lang="en-US"/>
          </a:p>
        </p:txBody>
      </p:sp>
      <p:sp>
        <p:nvSpPr>
          <p:cNvPr id="16" name="Slide Number Placeholder 2">
            <a:extLst>
              <a:ext uri="{FF2B5EF4-FFF2-40B4-BE49-F238E27FC236}">
                <a16:creationId xmlns:a16="http://schemas.microsoft.com/office/drawing/2014/main" id="{62027945-BBE2-49BB-0176-67230A4C375C}"/>
              </a:ext>
            </a:extLst>
          </p:cNvPr>
          <p:cNvSpPr>
            <a:spLocks noGrp="1"/>
          </p:cNvSpPr>
          <p:nvPr>
            <p:ph type="sldNum" sz="quarter" idx="12"/>
          </p:nvPr>
        </p:nvSpPr>
        <p:spPr>
          <a:xfrm>
            <a:off x="10477431" y="205364"/>
            <a:ext cx="826663" cy="345157"/>
          </a:xfrm>
        </p:spPr>
        <p:txBody>
          <a:bodyPr/>
          <a:lstStyle/>
          <a:p>
            <a:pPr defTabSz="864382"/>
            <a:fld id="{BE33F7A0-71F0-446B-9DE8-6D75BE64EE0F}" type="slidenum">
              <a:rPr lang="en-US">
                <a:solidFill>
                  <a:prstClr val="black">
                    <a:tint val="75000"/>
                  </a:prstClr>
                </a:solidFill>
                <a:latin typeface="Calibri" panose="020F0502020204030204"/>
              </a:rPr>
              <a:pPr defTabSz="864382"/>
              <a:t>28</a:t>
            </a:fld>
            <a:endParaRPr lang="en-US">
              <a:solidFill>
                <a:prstClr val="black">
                  <a:tint val="75000"/>
                </a:prstClr>
              </a:solidFill>
              <a:latin typeface="Calibri" panose="020F0502020204030204"/>
            </a:endParaRPr>
          </a:p>
        </p:txBody>
      </p:sp>
      <p:sp>
        <p:nvSpPr>
          <p:cNvPr id="17" name="Title 1">
            <a:extLst>
              <a:ext uri="{FF2B5EF4-FFF2-40B4-BE49-F238E27FC236}">
                <a16:creationId xmlns:a16="http://schemas.microsoft.com/office/drawing/2014/main" id="{DC3EF7B0-83D0-AF13-F1AF-407BCE864B7A}"/>
              </a:ext>
            </a:extLst>
          </p:cNvPr>
          <p:cNvSpPr txBox="1">
            <a:spLocks/>
          </p:cNvSpPr>
          <p:nvPr/>
        </p:nvSpPr>
        <p:spPr>
          <a:xfrm>
            <a:off x="76687" y="366331"/>
            <a:ext cx="7788243" cy="912978"/>
          </a:xfrm>
          <a:prstGeom prst="rect">
            <a:avLst/>
          </a:prstGeom>
        </p:spPr>
        <p:txBody>
          <a:bodyPr vert="horz" lIns="86439" tIns="43220" rIns="86439" bIns="43220" rtlCol="0" anchor="ctr">
            <a:noAutofit/>
          </a:bodyPr>
          <a:lstStyle>
            <a:lvl1pPr algn="l" defTabSz="914400" rtl="0" eaLnBrk="1" latinLnBrk="0" hangingPunct="1">
              <a:lnSpc>
                <a:spcPct val="90000"/>
              </a:lnSpc>
              <a:spcBef>
                <a:spcPct val="0"/>
              </a:spcBef>
              <a:buNone/>
              <a:defRPr sz="3600" b="1" kern="1200">
                <a:solidFill>
                  <a:srgbClr val="002557"/>
                </a:solidFill>
                <a:latin typeface="Arial" panose="020B0604020202020204" pitchFamily="34" charset="0"/>
                <a:ea typeface="+mj-ea"/>
                <a:cs typeface="Arial" panose="020B0604020202020204" pitchFamily="34" charset="0"/>
              </a:defRPr>
            </a:lvl1pPr>
          </a:lstStyle>
          <a:p>
            <a:pPr defTabSz="864382"/>
            <a:r>
              <a:rPr lang="en-GB" sz="3403" dirty="0">
                <a:latin typeface="Arial"/>
                <a:cs typeface="Arial"/>
              </a:rPr>
              <a:t>Secondary Objective: </a:t>
            </a:r>
          </a:p>
          <a:p>
            <a:pPr defTabSz="864382"/>
            <a:r>
              <a:rPr lang="en-GB" sz="3403" b="0" dirty="0">
                <a:latin typeface="Arial"/>
                <a:cs typeface="Arial"/>
              </a:rPr>
              <a:t>To evaluate the performance of a MCED test by cancer stage and site.</a:t>
            </a:r>
          </a:p>
        </p:txBody>
      </p:sp>
      <p:pic>
        <p:nvPicPr>
          <p:cNvPr id="18" name="Picture 17" descr="A picture containing text, screenshot, diagram, colorfulness&#10;&#10;Description automatically generated">
            <a:extLst>
              <a:ext uri="{FF2B5EF4-FFF2-40B4-BE49-F238E27FC236}">
                <a16:creationId xmlns:a16="http://schemas.microsoft.com/office/drawing/2014/main" id="{8D688A6A-7A15-5DF8-924F-75F568F9EEA8}"/>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4902993" y="1920666"/>
            <a:ext cx="896120" cy="3104350"/>
          </a:xfrm>
          <a:prstGeom prst="rect">
            <a:avLst/>
          </a:prstGeom>
        </p:spPr>
      </p:pic>
      <p:pic>
        <p:nvPicPr>
          <p:cNvPr id="19" name="Picture 18" descr="A picture containing rectangle, screenshot, diagram, colorfulness&#10;&#10;Description automatically generated">
            <a:extLst>
              <a:ext uri="{FF2B5EF4-FFF2-40B4-BE49-F238E27FC236}">
                <a16:creationId xmlns:a16="http://schemas.microsoft.com/office/drawing/2014/main" id="{120EEA30-5705-2267-63B6-7361A50794FB}"/>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0" y="1899617"/>
            <a:ext cx="5067202" cy="3378135"/>
          </a:xfrm>
          <a:prstGeom prst="rect">
            <a:avLst/>
          </a:prstGeom>
        </p:spPr>
      </p:pic>
      <p:pic>
        <p:nvPicPr>
          <p:cNvPr id="20" name="Picture 7" descr="Chart, box and whisker chart&#10;&#10;Description automatically generated">
            <a:extLst>
              <a:ext uri="{FF2B5EF4-FFF2-40B4-BE49-F238E27FC236}">
                <a16:creationId xmlns:a16="http://schemas.microsoft.com/office/drawing/2014/main" id="{3A5A6283-D183-F56E-AA78-C199356CB136}"/>
              </a:ext>
            </a:extLst>
          </p:cNvPr>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963502" y="4897853"/>
            <a:ext cx="4103700" cy="486014"/>
          </a:xfrm>
          <a:prstGeom prst="rect">
            <a:avLst/>
          </a:prstGeom>
        </p:spPr>
      </p:pic>
      <p:pic>
        <p:nvPicPr>
          <p:cNvPr id="21" name="Picture 20" descr="A picture containing text, screenshot, diagram, colorfulness&#10;&#10;Description automatically generated">
            <a:extLst>
              <a:ext uri="{FF2B5EF4-FFF2-40B4-BE49-F238E27FC236}">
                <a16:creationId xmlns:a16="http://schemas.microsoft.com/office/drawing/2014/main" id="{795B2A97-1021-EE09-9288-89507AE395E6}"/>
              </a:ext>
            </a:extLst>
          </p:cNvPr>
          <p:cNvPicPr>
            <a:picLocks noChangeAspect="1"/>
          </p:cNvPicPr>
          <p:nvPr/>
        </p:nvPicPr>
        <p:blipFill rotWithShape="1">
          <a:blip r:embed="rId7">
            <a:extLst>
              <a:ext uri="{28A0092B-C50C-407E-A947-70E740481C1C}">
                <a14:useLocalDpi xmlns:a14="http://schemas.microsoft.com/office/drawing/2010/main"/>
              </a:ext>
            </a:extLst>
          </a:blip>
          <a:srcRect/>
          <a:stretch/>
        </p:blipFill>
        <p:spPr>
          <a:xfrm>
            <a:off x="5908661" y="1761111"/>
            <a:ext cx="5616589" cy="3378135"/>
          </a:xfrm>
          <a:prstGeom prst="rect">
            <a:avLst/>
          </a:prstGeom>
        </p:spPr>
      </p:pic>
      <p:pic>
        <p:nvPicPr>
          <p:cNvPr id="22" name="Picture 21" descr="A picture containing text, diagram, screenshot, colorfulness&#10;&#10;Description automatically generated">
            <a:extLst>
              <a:ext uri="{FF2B5EF4-FFF2-40B4-BE49-F238E27FC236}">
                <a16:creationId xmlns:a16="http://schemas.microsoft.com/office/drawing/2014/main" id="{265BD37E-617E-E81F-CD8C-DEFDF4B6FF3F}"/>
              </a:ext>
            </a:extLst>
          </p:cNvPr>
          <p:cNvPicPr>
            <a:picLocks noChangeAspect="1"/>
          </p:cNvPicPr>
          <p:nvPr/>
        </p:nvPicPr>
        <p:blipFill rotWithShape="1">
          <a:blip r:embed="rId8">
            <a:extLst>
              <a:ext uri="{28A0092B-C50C-407E-A947-70E740481C1C}">
                <a14:useLocalDpi xmlns:a14="http://schemas.microsoft.com/office/drawing/2010/main"/>
              </a:ext>
            </a:extLst>
          </a:blip>
          <a:srcRect/>
          <a:stretch/>
        </p:blipFill>
        <p:spPr>
          <a:xfrm>
            <a:off x="5616591" y="4972613"/>
            <a:ext cx="5824190" cy="1199650"/>
          </a:xfrm>
          <a:prstGeom prst="rect">
            <a:avLst/>
          </a:prstGeom>
        </p:spPr>
      </p:pic>
      <p:pic>
        <p:nvPicPr>
          <p:cNvPr id="23" name="Picture 22" descr="Chart, histogram&#10;&#10;Description automatically generated">
            <a:extLst>
              <a:ext uri="{FF2B5EF4-FFF2-40B4-BE49-F238E27FC236}">
                <a16:creationId xmlns:a16="http://schemas.microsoft.com/office/drawing/2014/main" id="{8FB2D2BC-50E0-85E1-BF30-BC9772F0594A}"/>
              </a:ext>
            </a:extLst>
          </p:cNvPr>
          <p:cNvPicPr>
            <a:picLocks noChangeAspect="1"/>
          </p:cNvPicPr>
          <p:nvPr/>
        </p:nvPicPr>
        <p:blipFill rotWithShape="1">
          <a:blip r:embed="rId9">
            <a:extLst>
              <a:ext uri="{28A0092B-C50C-407E-A947-70E740481C1C}">
                <a14:useLocalDpi xmlns:a14="http://schemas.microsoft.com/office/drawing/2010/main"/>
              </a:ext>
            </a:extLst>
          </a:blip>
          <a:srcRect/>
          <a:stretch/>
        </p:blipFill>
        <p:spPr>
          <a:xfrm>
            <a:off x="7725520" y="5581844"/>
            <a:ext cx="1183776" cy="381744"/>
          </a:xfrm>
          <a:prstGeom prst="rect">
            <a:avLst/>
          </a:prstGeom>
        </p:spPr>
      </p:pic>
      <p:pic>
        <p:nvPicPr>
          <p:cNvPr id="24" name="Picture 23">
            <a:extLst>
              <a:ext uri="{FF2B5EF4-FFF2-40B4-BE49-F238E27FC236}">
                <a16:creationId xmlns:a16="http://schemas.microsoft.com/office/drawing/2014/main" id="{D076C1FE-2B8B-8093-3034-32304203BA58}"/>
              </a:ext>
            </a:extLst>
          </p:cNvPr>
          <p:cNvPicPr>
            <a:picLocks noChangeAspect="1"/>
          </p:cNvPicPr>
          <p:nvPr/>
        </p:nvPicPr>
        <p:blipFill rotWithShape="1">
          <a:blip r:embed="rId10">
            <a:extLst>
              <a:ext uri="{28A0092B-C50C-407E-A947-70E740481C1C}">
                <a14:useLocalDpi xmlns:a14="http://schemas.microsoft.com/office/drawing/2010/main"/>
              </a:ext>
            </a:extLst>
          </a:blip>
          <a:srcRect l="12140" t="5338" r="1917" b="18644"/>
          <a:stretch/>
        </p:blipFill>
        <p:spPr>
          <a:xfrm>
            <a:off x="10192866" y="836577"/>
            <a:ext cx="1111228" cy="751835"/>
          </a:xfrm>
          <a:prstGeom prst="rect">
            <a:avLst/>
          </a:prstGeom>
        </p:spPr>
      </p:pic>
      <p:pic>
        <p:nvPicPr>
          <p:cNvPr id="25" name="Picture 8" descr="Platform Randomised trial of INterventions against COVID-19 In older people  PARTICIPANT INFORMATION LEAFLET">
            <a:extLst>
              <a:ext uri="{FF2B5EF4-FFF2-40B4-BE49-F238E27FC236}">
                <a16:creationId xmlns:a16="http://schemas.microsoft.com/office/drawing/2014/main" id="{4922AAAF-91C4-5425-3F61-5A58AC64AA14}"/>
              </a:ext>
            </a:extLst>
          </p:cNvPr>
          <p:cNvPicPr>
            <a:picLocks noChangeAspect="1" noChangeArrowheads="1"/>
          </p:cNvPicPr>
          <p:nvPr/>
        </p:nvPicPr>
        <p:blipFill rotWithShape="1">
          <a:blip r:embed="rId11">
            <a:extLst>
              <a:ext uri="{28A0092B-C50C-407E-A947-70E740481C1C}">
                <a14:useLocalDpi xmlns:a14="http://schemas.microsoft.com/office/drawing/2010/main"/>
              </a:ext>
            </a:extLst>
          </a:blip>
          <a:srcRect/>
          <a:stretch/>
        </p:blipFill>
        <p:spPr bwMode="auto">
          <a:xfrm>
            <a:off x="8716956" y="822819"/>
            <a:ext cx="1413863" cy="432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55846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2">
            <a:extLst>
              <a:ext uri="{FF2B5EF4-FFF2-40B4-BE49-F238E27FC236}">
                <a16:creationId xmlns:a16="http://schemas.microsoft.com/office/drawing/2014/main" id="{6856BEDE-E472-755B-CCB9-6C12C8A452FC}"/>
              </a:ext>
            </a:extLst>
          </p:cNvPr>
          <p:cNvSpPr>
            <a:spLocks noGrp="1"/>
          </p:cNvSpPr>
          <p:nvPr>
            <p:ph type="sldNum" sz="quarter" idx="12"/>
          </p:nvPr>
        </p:nvSpPr>
        <p:spPr>
          <a:xfrm>
            <a:off x="10477431" y="529515"/>
            <a:ext cx="826663" cy="345157"/>
          </a:xfrm>
        </p:spPr>
        <p:txBody>
          <a:bodyPr/>
          <a:lstStyle/>
          <a:p>
            <a:pPr defTabSz="864382"/>
            <a:fld id="{BE33F7A0-71F0-446B-9DE8-6D75BE64EE0F}" type="slidenum">
              <a:rPr lang="en-US">
                <a:solidFill>
                  <a:prstClr val="black">
                    <a:tint val="75000"/>
                  </a:prstClr>
                </a:solidFill>
                <a:latin typeface="Calibri" panose="020F0502020204030204"/>
              </a:rPr>
              <a:pPr defTabSz="864382"/>
              <a:t>29</a:t>
            </a:fld>
            <a:endParaRPr lang="en-US">
              <a:solidFill>
                <a:prstClr val="black">
                  <a:tint val="75000"/>
                </a:prstClr>
              </a:solidFill>
              <a:latin typeface="Calibri" panose="020F0502020204030204"/>
            </a:endParaRPr>
          </a:p>
        </p:txBody>
      </p:sp>
      <p:sp>
        <p:nvSpPr>
          <p:cNvPr id="28" name="Title 1">
            <a:extLst>
              <a:ext uri="{FF2B5EF4-FFF2-40B4-BE49-F238E27FC236}">
                <a16:creationId xmlns:a16="http://schemas.microsoft.com/office/drawing/2014/main" id="{E6151677-A5C7-FE68-2513-9D2DE927ACA0}"/>
              </a:ext>
            </a:extLst>
          </p:cNvPr>
          <p:cNvSpPr txBox="1">
            <a:spLocks/>
          </p:cNvSpPr>
          <p:nvPr/>
        </p:nvSpPr>
        <p:spPr>
          <a:xfrm>
            <a:off x="135617" y="268665"/>
            <a:ext cx="6482398" cy="629547"/>
          </a:xfrm>
          <a:prstGeom prst="rect">
            <a:avLst/>
          </a:prstGeom>
        </p:spPr>
        <p:txBody>
          <a:bodyPr vert="horz" lIns="86439" tIns="43220" rIns="86439" bIns="432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864382"/>
            <a:r>
              <a:rPr lang="en-US" sz="3403" b="1" dirty="0">
                <a:solidFill>
                  <a:srgbClr val="002557"/>
                </a:solidFill>
                <a:latin typeface="Arial"/>
                <a:cs typeface="Arial"/>
              </a:rPr>
              <a:t>Cancer Risk </a:t>
            </a:r>
            <a:r>
              <a:rPr lang="en-US" sz="3403" dirty="0">
                <a:solidFill>
                  <a:srgbClr val="002557"/>
                </a:solidFill>
                <a:latin typeface="Arial"/>
                <a:cs typeface="Arial"/>
              </a:rPr>
              <a:t>following</a:t>
            </a:r>
            <a:br>
              <a:rPr lang="en-US" sz="3403" b="1" dirty="0">
                <a:solidFill>
                  <a:srgbClr val="002557"/>
                </a:solidFill>
                <a:latin typeface="Arial"/>
                <a:cs typeface="Arial"/>
              </a:rPr>
            </a:br>
            <a:r>
              <a:rPr lang="en-US" sz="3403" b="1" dirty="0">
                <a:solidFill>
                  <a:srgbClr val="002557"/>
                </a:solidFill>
                <a:latin typeface="Arial"/>
                <a:cs typeface="Arial"/>
              </a:rPr>
              <a:t>Cancer Signal Detected result</a:t>
            </a:r>
          </a:p>
        </p:txBody>
      </p:sp>
      <p:sp>
        <p:nvSpPr>
          <p:cNvPr id="29" name="TextBox 28">
            <a:extLst>
              <a:ext uri="{FF2B5EF4-FFF2-40B4-BE49-F238E27FC236}">
                <a16:creationId xmlns:a16="http://schemas.microsoft.com/office/drawing/2014/main" id="{F7262FE0-E129-336C-8016-1A55BE84498A}"/>
              </a:ext>
            </a:extLst>
          </p:cNvPr>
          <p:cNvSpPr txBox="1"/>
          <p:nvPr/>
        </p:nvSpPr>
        <p:spPr>
          <a:xfrm>
            <a:off x="116688" y="1137293"/>
            <a:ext cx="3128801" cy="383310"/>
          </a:xfrm>
          <a:prstGeom prst="rect">
            <a:avLst/>
          </a:prstGeom>
          <a:noFill/>
        </p:spPr>
        <p:txBody>
          <a:bodyPr wrap="square" rtlCol="0">
            <a:spAutoFit/>
          </a:bodyPr>
          <a:lstStyle/>
          <a:p>
            <a:pPr defTabSz="864382"/>
            <a:r>
              <a:rPr lang="en-US" sz="1891" i="1" dirty="0">
                <a:solidFill>
                  <a:srgbClr val="092557"/>
                </a:solidFill>
                <a:latin typeface="Calibri" panose="020F0502020204030204"/>
              </a:rPr>
              <a:t>Cancer Referral Pathways</a:t>
            </a:r>
          </a:p>
        </p:txBody>
      </p:sp>
      <p:sp>
        <p:nvSpPr>
          <p:cNvPr id="41" name="TextBox 40">
            <a:extLst>
              <a:ext uri="{FF2B5EF4-FFF2-40B4-BE49-F238E27FC236}">
                <a16:creationId xmlns:a16="http://schemas.microsoft.com/office/drawing/2014/main" id="{ED785AA3-D96E-4BD0-8D04-009D2322B11E}"/>
              </a:ext>
            </a:extLst>
          </p:cNvPr>
          <p:cNvSpPr txBox="1"/>
          <p:nvPr/>
        </p:nvSpPr>
        <p:spPr>
          <a:xfrm>
            <a:off x="0" y="6145313"/>
            <a:ext cx="3970809" cy="266868"/>
          </a:xfrm>
          <a:prstGeom prst="rect">
            <a:avLst/>
          </a:prstGeom>
          <a:noFill/>
        </p:spPr>
        <p:txBody>
          <a:bodyPr wrap="square" rtlCol="0">
            <a:spAutoFit/>
          </a:bodyPr>
          <a:lstStyle/>
          <a:p>
            <a:pPr defTabSz="864382"/>
            <a:r>
              <a:rPr lang="en-GB" sz="1134" b="1" dirty="0">
                <a:solidFill>
                  <a:prstClr val="black"/>
                </a:solidFill>
                <a:latin typeface="Calibri" panose="020F0502020204030204"/>
              </a:rPr>
              <a:t>Nicholson et al (2023) </a:t>
            </a:r>
            <a:r>
              <a:rPr lang="en-GB" sz="1134" dirty="0">
                <a:solidFill>
                  <a:prstClr val="black"/>
                </a:solidFill>
                <a:latin typeface="Source Sans Pro" panose="020B0503030403020204" pitchFamily="34" charset="0"/>
                <a:hlinkClick r:id="rId3"/>
              </a:rPr>
              <a:t>doi.org/10.1016/S1470-2045(23)00277-2</a:t>
            </a:r>
            <a:endParaRPr lang="en-US" sz="1134" dirty="0">
              <a:solidFill>
                <a:prstClr val="black"/>
              </a:solidFill>
              <a:latin typeface="Calibri" panose="020F0502020204030204"/>
            </a:endParaRPr>
          </a:p>
        </p:txBody>
      </p:sp>
      <p:pic>
        <p:nvPicPr>
          <p:cNvPr id="42" name="Picture 41">
            <a:extLst>
              <a:ext uri="{FF2B5EF4-FFF2-40B4-BE49-F238E27FC236}">
                <a16:creationId xmlns:a16="http://schemas.microsoft.com/office/drawing/2014/main" id="{3DFFCAC1-ABF2-52E8-1872-4B2FDE58A557}"/>
              </a:ext>
            </a:extLst>
          </p:cNvPr>
          <p:cNvPicPr>
            <a:picLocks noChangeAspect="1"/>
          </p:cNvPicPr>
          <p:nvPr/>
        </p:nvPicPr>
        <p:blipFill rotWithShape="1">
          <a:blip r:embed="rId4">
            <a:extLst>
              <a:ext uri="{28A0092B-C50C-407E-A947-70E740481C1C}">
                <a14:useLocalDpi xmlns:a14="http://schemas.microsoft.com/office/drawing/2010/main"/>
              </a:ext>
            </a:extLst>
          </a:blip>
          <a:srcRect l="12140" t="5338" r="1917" b="18644"/>
          <a:stretch/>
        </p:blipFill>
        <p:spPr>
          <a:xfrm>
            <a:off x="10363372" y="1389293"/>
            <a:ext cx="1111228" cy="751835"/>
          </a:xfrm>
          <a:prstGeom prst="rect">
            <a:avLst/>
          </a:prstGeom>
        </p:spPr>
      </p:pic>
      <p:pic>
        <p:nvPicPr>
          <p:cNvPr id="43" name="Picture 8" descr="Platform Randomised trial of INterventions against COVID-19 In older people  PARTICIPANT INFORMATION LEAFLET">
            <a:extLst>
              <a:ext uri="{FF2B5EF4-FFF2-40B4-BE49-F238E27FC236}">
                <a16:creationId xmlns:a16="http://schemas.microsoft.com/office/drawing/2014/main" id="{221413F9-67FC-BD64-0316-51E0159ECE3C}"/>
              </a:ext>
            </a:extLst>
          </p:cNvPr>
          <p:cNvPicPr>
            <a:picLocks noChangeAspect="1" noChangeArrowheads="1"/>
          </p:cNvPicPr>
          <p:nvPr/>
        </p:nvPicPr>
        <p:blipFill rotWithShape="1">
          <a:blip r:embed="rId5">
            <a:extLst>
              <a:ext uri="{28A0092B-C50C-407E-A947-70E740481C1C}">
                <a14:useLocalDpi xmlns:a14="http://schemas.microsoft.com/office/drawing/2010/main"/>
              </a:ext>
            </a:extLst>
          </a:blip>
          <a:srcRect/>
          <a:stretch/>
        </p:blipFill>
        <p:spPr bwMode="auto">
          <a:xfrm>
            <a:off x="9957871" y="871858"/>
            <a:ext cx="1413863" cy="432197"/>
          </a:xfrm>
          <a:prstGeom prst="rect">
            <a:avLst/>
          </a:prstGeom>
          <a:noFill/>
          <a:extLst>
            <a:ext uri="{909E8E84-426E-40DD-AFC4-6F175D3DCCD1}">
              <a14:hiddenFill xmlns:a14="http://schemas.microsoft.com/office/drawing/2010/main">
                <a:solidFill>
                  <a:srgbClr val="FFFFFF"/>
                </a:solidFill>
              </a14:hiddenFill>
            </a:ext>
          </a:extLst>
        </p:spPr>
      </p:pic>
      <p:pic>
        <p:nvPicPr>
          <p:cNvPr id="2" name="Content Placeholder 5">
            <a:extLst>
              <a:ext uri="{FF2B5EF4-FFF2-40B4-BE49-F238E27FC236}">
                <a16:creationId xmlns:a16="http://schemas.microsoft.com/office/drawing/2014/main" id="{428087B9-CE00-C1C2-3D29-BA077583E6F2}"/>
              </a:ext>
            </a:extLst>
          </p:cNvPr>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2689813" y="1372737"/>
            <a:ext cx="5737194" cy="4772576"/>
          </a:xfrm>
          <a:prstGeom prst="rect">
            <a:avLst/>
          </a:prstGeom>
        </p:spPr>
      </p:pic>
      <p:grpSp>
        <p:nvGrpSpPr>
          <p:cNvPr id="3" name="Group 2">
            <a:extLst>
              <a:ext uri="{FF2B5EF4-FFF2-40B4-BE49-F238E27FC236}">
                <a16:creationId xmlns:a16="http://schemas.microsoft.com/office/drawing/2014/main" id="{9A50BE8F-3AAD-77C7-B29D-1BB154931713}"/>
              </a:ext>
            </a:extLst>
          </p:cNvPr>
          <p:cNvGrpSpPr/>
          <p:nvPr/>
        </p:nvGrpSpPr>
        <p:grpSpPr>
          <a:xfrm>
            <a:off x="7932615" y="2818187"/>
            <a:ext cx="2341067" cy="1424087"/>
            <a:chOff x="8391526" y="2981013"/>
            <a:chExt cx="2476501" cy="1506472"/>
          </a:xfrm>
        </p:grpSpPr>
        <p:sp>
          <p:nvSpPr>
            <p:cNvPr id="4" name="Rectangle 3">
              <a:extLst>
                <a:ext uri="{FF2B5EF4-FFF2-40B4-BE49-F238E27FC236}">
                  <a16:creationId xmlns:a16="http://schemas.microsoft.com/office/drawing/2014/main" id="{46E45B54-A2F4-CD84-E700-CFD0CD158ED3}"/>
                </a:ext>
              </a:extLst>
            </p:cNvPr>
            <p:cNvSpPr/>
            <p:nvPr/>
          </p:nvSpPr>
          <p:spPr>
            <a:xfrm>
              <a:off x="8391526" y="2981013"/>
              <a:ext cx="2476500" cy="1506472"/>
            </a:xfrm>
            <a:prstGeom prst="rect">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5" name="Oval 4">
              <a:extLst>
                <a:ext uri="{FF2B5EF4-FFF2-40B4-BE49-F238E27FC236}">
                  <a16:creationId xmlns:a16="http://schemas.microsoft.com/office/drawing/2014/main" id="{2E2A1A6C-B974-7FEF-714B-708CAD86FE59}"/>
                </a:ext>
              </a:extLst>
            </p:cNvPr>
            <p:cNvSpPr>
              <a:spLocks noChangeAspect="1"/>
            </p:cNvSpPr>
            <p:nvPr/>
          </p:nvSpPr>
          <p:spPr>
            <a:xfrm>
              <a:off x="8547100" y="3231591"/>
              <a:ext cx="182563" cy="1828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6" name="Oval 5">
              <a:extLst>
                <a:ext uri="{FF2B5EF4-FFF2-40B4-BE49-F238E27FC236}">
                  <a16:creationId xmlns:a16="http://schemas.microsoft.com/office/drawing/2014/main" id="{9542D8B0-190A-3487-D37E-552637C46E05}"/>
                </a:ext>
              </a:extLst>
            </p:cNvPr>
            <p:cNvSpPr>
              <a:spLocks noChangeAspect="1"/>
            </p:cNvSpPr>
            <p:nvPr/>
          </p:nvSpPr>
          <p:spPr>
            <a:xfrm>
              <a:off x="8547101" y="3623708"/>
              <a:ext cx="182563" cy="18288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7" name="Oval 6">
              <a:extLst>
                <a:ext uri="{FF2B5EF4-FFF2-40B4-BE49-F238E27FC236}">
                  <a16:creationId xmlns:a16="http://schemas.microsoft.com/office/drawing/2014/main" id="{C2DC08FB-0601-BD56-97B5-6B9EBB8A7DB3}"/>
                </a:ext>
              </a:extLst>
            </p:cNvPr>
            <p:cNvSpPr>
              <a:spLocks noChangeAspect="1"/>
            </p:cNvSpPr>
            <p:nvPr/>
          </p:nvSpPr>
          <p:spPr>
            <a:xfrm>
              <a:off x="8547100" y="4013019"/>
              <a:ext cx="182563" cy="1828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8" name="TextBox 7">
              <a:extLst>
                <a:ext uri="{FF2B5EF4-FFF2-40B4-BE49-F238E27FC236}">
                  <a16:creationId xmlns:a16="http://schemas.microsoft.com/office/drawing/2014/main" id="{68FB487B-E6AD-27F2-6E85-9378BE55219B}"/>
                </a:ext>
              </a:extLst>
            </p:cNvPr>
            <p:cNvSpPr txBox="1"/>
            <p:nvPr/>
          </p:nvSpPr>
          <p:spPr>
            <a:xfrm>
              <a:off x="8729663" y="3061421"/>
              <a:ext cx="2138363" cy="528392"/>
            </a:xfrm>
            <a:prstGeom prst="rect">
              <a:avLst/>
            </a:prstGeom>
            <a:noFill/>
          </p:spPr>
          <p:txBody>
            <a:bodyPr wrap="square" rtlCol="0">
              <a:spAutoFit/>
            </a:bodyPr>
            <a:lstStyle/>
            <a:p>
              <a:pPr defTabSz="864382"/>
              <a:r>
                <a:rPr lang="en-US" sz="1323">
                  <a:solidFill>
                    <a:prstClr val="black"/>
                  </a:solidFill>
                  <a:latin typeface="Calibri" panose="020F0502020204030204"/>
                </a:rPr>
                <a:t>Post-test probability for CSD negative</a:t>
              </a:r>
            </a:p>
          </p:txBody>
        </p:sp>
        <p:sp>
          <p:nvSpPr>
            <p:cNvPr id="9" name="TextBox 8">
              <a:extLst>
                <a:ext uri="{FF2B5EF4-FFF2-40B4-BE49-F238E27FC236}">
                  <a16:creationId xmlns:a16="http://schemas.microsoft.com/office/drawing/2014/main" id="{87EFFC7C-B6EF-4A41-0696-AF4A38139C11}"/>
                </a:ext>
              </a:extLst>
            </p:cNvPr>
            <p:cNvSpPr txBox="1"/>
            <p:nvPr/>
          </p:nvSpPr>
          <p:spPr>
            <a:xfrm>
              <a:off x="8767149" y="3561259"/>
              <a:ext cx="2100877" cy="313034"/>
            </a:xfrm>
            <a:prstGeom prst="rect">
              <a:avLst/>
            </a:prstGeom>
            <a:noFill/>
          </p:spPr>
          <p:txBody>
            <a:bodyPr wrap="square" rtlCol="0">
              <a:spAutoFit/>
            </a:bodyPr>
            <a:lstStyle/>
            <a:p>
              <a:pPr defTabSz="864382"/>
              <a:r>
                <a:rPr lang="en-US" sz="1323">
                  <a:solidFill>
                    <a:prstClr val="black"/>
                  </a:solidFill>
                  <a:latin typeface="Calibri" panose="020F0502020204030204"/>
                </a:rPr>
                <a:t>Pre-test probability</a:t>
              </a:r>
            </a:p>
          </p:txBody>
        </p:sp>
        <p:sp>
          <p:nvSpPr>
            <p:cNvPr id="10" name="TextBox 9">
              <a:extLst>
                <a:ext uri="{FF2B5EF4-FFF2-40B4-BE49-F238E27FC236}">
                  <a16:creationId xmlns:a16="http://schemas.microsoft.com/office/drawing/2014/main" id="{26EE4D96-620D-244D-CF65-A10495C548B5}"/>
                </a:ext>
              </a:extLst>
            </p:cNvPr>
            <p:cNvSpPr txBox="1"/>
            <p:nvPr/>
          </p:nvSpPr>
          <p:spPr>
            <a:xfrm>
              <a:off x="8767149" y="3881715"/>
              <a:ext cx="2100878" cy="528392"/>
            </a:xfrm>
            <a:prstGeom prst="rect">
              <a:avLst/>
            </a:prstGeom>
            <a:noFill/>
          </p:spPr>
          <p:txBody>
            <a:bodyPr wrap="square" rtlCol="0">
              <a:spAutoFit/>
            </a:bodyPr>
            <a:lstStyle/>
            <a:p>
              <a:pPr defTabSz="864382"/>
              <a:r>
                <a:rPr lang="en-US" sz="1323" dirty="0">
                  <a:solidFill>
                    <a:prstClr val="black"/>
                  </a:solidFill>
                  <a:latin typeface="Calibri" panose="020F0502020204030204"/>
                </a:rPr>
                <a:t>Post-test probability for CSD positive</a:t>
              </a:r>
            </a:p>
          </p:txBody>
        </p:sp>
      </p:grpSp>
      <p:sp>
        <p:nvSpPr>
          <p:cNvPr id="11" name="TextBox 10">
            <a:extLst>
              <a:ext uri="{FF2B5EF4-FFF2-40B4-BE49-F238E27FC236}">
                <a16:creationId xmlns:a16="http://schemas.microsoft.com/office/drawing/2014/main" id="{D9EDA22A-839F-81C0-B171-EC50030F94A4}"/>
              </a:ext>
            </a:extLst>
          </p:cNvPr>
          <p:cNvSpPr txBox="1"/>
          <p:nvPr/>
        </p:nvSpPr>
        <p:spPr>
          <a:xfrm>
            <a:off x="1941607" y="2335471"/>
            <a:ext cx="766090" cy="354264"/>
          </a:xfrm>
          <a:prstGeom prst="rect">
            <a:avLst/>
          </a:prstGeom>
          <a:noFill/>
        </p:spPr>
        <p:txBody>
          <a:bodyPr wrap="square" rtlCol="0">
            <a:spAutoFit/>
          </a:bodyPr>
          <a:lstStyle/>
          <a:p>
            <a:pPr algn="r" defTabSz="864382"/>
            <a:r>
              <a:rPr lang="en-US" sz="1702" dirty="0">
                <a:solidFill>
                  <a:prstClr val="black"/>
                </a:solidFill>
                <a:latin typeface="Calibri" panose="020F0502020204030204"/>
              </a:rPr>
              <a:t>Gynae</a:t>
            </a:r>
          </a:p>
        </p:txBody>
      </p:sp>
      <p:sp>
        <p:nvSpPr>
          <p:cNvPr id="12" name="TextBox 11">
            <a:extLst>
              <a:ext uri="{FF2B5EF4-FFF2-40B4-BE49-F238E27FC236}">
                <a16:creationId xmlns:a16="http://schemas.microsoft.com/office/drawing/2014/main" id="{ACADD7F7-EC55-BC30-2042-3F39C054A2C4}"/>
              </a:ext>
            </a:extLst>
          </p:cNvPr>
          <p:cNvSpPr txBox="1"/>
          <p:nvPr/>
        </p:nvSpPr>
        <p:spPr>
          <a:xfrm>
            <a:off x="1701723" y="1580912"/>
            <a:ext cx="1005974" cy="354264"/>
          </a:xfrm>
          <a:prstGeom prst="rect">
            <a:avLst/>
          </a:prstGeom>
          <a:noFill/>
        </p:spPr>
        <p:txBody>
          <a:bodyPr wrap="square" rtlCol="0">
            <a:spAutoFit/>
          </a:bodyPr>
          <a:lstStyle/>
          <a:p>
            <a:pPr algn="r" defTabSz="864382"/>
            <a:r>
              <a:rPr lang="en-US" sz="1702" dirty="0">
                <a:solidFill>
                  <a:prstClr val="black"/>
                </a:solidFill>
                <a:latin typeface="Calibri" panose="020F0502020204030204"/>
              </a:rPr>
              <a:t>Overall</a:t>
            </a:r>
          </a:p>
        </p:txBody>
      </p:sp>
      <p:sp>
        <p:nvSpPr>
          <p:cNvPr id="14" name="TextBox 13">
            <a:extLst>
              <a:ext uri="{FF2B5EF4-FFF2-40B4-BE49-F238E27FC236}">
                <a16:creationId xmlns:a16="http://schemas.microsoft.com/office/drawing/2014/main" id="{40156EFD-B6E2-DA94-3E81-F1CDD97FA705}"/>
              </a:ext>
            </a:extLst>
          </p:cNvPr>
          <p:cNvSpPr txBox="1"/>
          <p:nvPr/>
        </p:nvSpPr>
        <p:spPr>
          <a:xfrm>
            <a:off x="1941607" y="3811079"/>
            <a:ext cx="766090" cy="354264"/>
          </a:xfrm>
          <a:prstGeom prst="rect">
            <a:avLst/>
          </a:prstGeom>
          <a:noFill/>
        </p:spPr>
        <p:txBody>
          <a:bodyPr wrap="square" rtlCol="0">
            <a:spAutoFit/>
          </a:bodyPr>
          <a:lstStyle/>
          <a:p>
            <a:pPr algn="r" defTabSz="864382"/>
            <a:r>
              <a:rPr lang="en-US" sz="1702" dirty="0">
                <a:solidFill>
                  <a:prstClr val="black"/>
                </a:solidFill>
                <a:latin typeface="Calibri" panose="020F0502020204030204"/>
              </a:rPr>
              <a:t>Lung</a:t>
            </a:r>
          </a:p>
        </p:txBody>
      </p:sp>
      <p:sp>
        <p:nvSpPr>
          <p:cNvPr id="15" name="TextBox 14">
            <a:extLst>
              <a:ext uri="{FF2B5EF4-FFF2-40B4-BE49-F238E27FC236}">
                <a16:creationId xmlns:a16="http://schemas.microsoft.com/office/drawing/2014/main" id="{ED266DA2-42CD-E99C-3DD5-4CA907B785DE}"/>
              </a:ext>
            </a:extLst>
          </p:cNvPr>
          <p:cNvSpPr txBox="1"/>
          <p:nvPr/>
        </p:nvSpPr>
        <p:spPr>
          <a:xfrm>
            <a:off x="1701723" y="3066642"/>
            <a:ext cx="1005974" cy="354264"/>
          </a:xfrm>
          <a:prstGeom prst="rect">
            <a:avLst/>
          </a:prstGeom>
          <a:noFill/>
        </p:spPr>
        <p:txBody>
          <a:bodyPr wrap="square" rtlCol="0">
            <a:spAutoFit/>
          </a:bodyPr>
          <a:lstStyle/>
          <a:p>
            <a:pPr algn="r" defTabSz="864382"/>
            <a:r>
              <a:rPr lang="en-US" sz="1702" dirty="0">
                <a:solidFill>
                  <a:prstClr val="black"/>
                </a:solidFill>
                <a:latin typeface="Calibri" panose="020F0502020204030204"/>
              </a:rPr>
              <a:t>Lower GI</a:t>
            </a:r>
          </a:p>
        </p:txBody>
      </p:sp>
      <p:sp>
        <p:nvSpPr>
          <p:cNvPr id="16" name="TextBox 15">
            <a:extLst>
              <a:ext uri="{FF2B5EF4-FFF2-40B4-BE49-F238E27FC236}">
                <a16:creationId xmlns:a16="http://schemas.microsoft.com/office/drawing/2014/main" id="{1A798D7C-E7C5-C04E-10A7-ACE845BC1B96}"/>
              </a:ext>
            </a:extLst>
          </p:cNvPr>
          <p:cNvSpPr txBox="1"/>
          <p:nvPr/>
        </p:nvSpPr>
        <p:spPr>
          <a:xfrm>
            <a:off x="1941607" y="4573982"/>
            <a:ext cx="766090" cy="354264"/>
          </a:xfrm>
          <a:prstGeom prst="rect">
            <a:avLst/>
          </a:prstGeom>
          <a:noFill/>
        </p:spPr>
        <p:txBody>
          <a:bodyPr wrap="square" rtlCol="0">
            <a:spAutoFit/>
          </a:bodyPr>
          <a:lstStyle/>
          <a:p>
            <a:pPr algn="r" defTabSz="864382"/>
            <a:r>
              <a:rPr lang="en-US" sz="1702" dirty="0">
                <a:solidFill>
                  <a:prstClr val="black"/>
                </a:solidFill>
                <a:latin typeface="Calibri" panose="020F0502020204030204"/>
              </a:rPr>
              <a:t>RDC</a:t>
            </a:r>
          </a:p>
        </p:txBody>
      </p:sp>
      <p:sp>
        <p:nvSpPr>
          <p:cNvPr id="17" name="TextBox 16">
            <a:extLst>
              <a:ext uri="{FF2B5EF4-FFF2-40B4-BE49-F238E27FC236}">
                <a16:creationId xmlns:a16="http://schemas.microsoft.com/office/drawing/2014/main" id="{F1C55BB7-557B-699E-4DF4-8C0206F6D192}"/>
              </a:ext>
            </a:extLst>
          </p:cNvPr>
          <p:cNvSpPr txBox="1"/>
          <p:nvPr/>
        </p:nvSpPr>
        <p:spPr>
          <a:xfrm>
            <a:off x="1515818" y="5291437"/>
            <a:ext cx="1191878" cy="354264"/>
          </a:xfrm>
          <a:prstGeom prst="rect">
            <a:avLst/>
          </a:prstGeom>
          <a:noFill/>
        </p:spPr>
        <p:txBody>
          <a:bodyPr wrap="square" rtlCol="0">
            <a:spAutoFit/>
          </a:bodyPr>
          <a:lstStyle/>
          <a:p>
            <a:pPr algn="r" defTabSz="864382"/>
            <a:r>
              <a:rPr lang="en-US" sz="1702" dirty="0">
                <a:solidFill>
                  <a:prstClr val="black"/>
                </a:solidFill>
                <a:latin typeface="Calibri" panose="020F0502020204030204"/>
              </a:rPr>
              <a:t>Upper GI</a:t>
            </a:r>
          </a:p>
        </p:txBody>
      </p:sp>
      <p:sp>
        <p:nvSpPr>
          <p:cNvPr id="18" name="TextBox 17">
            <a:extLst>
              <a:ext uri="{FF2B5EF4-FFF2-40B4-BE49-F238E27FC236}">
                <a16:creationId xmlns:a16="http://schemas.microsoft.com/office/drawing/2014/main" id="{045A4EDE-3682-9DE3-26B1-3D8906E93C59}"/>
              </a:ext>
            </a:extLst>
          </p:cNvPr>
          <p:cNvSpPr txBox="1"/>
          <p:nvPr/>
        </p:nvSpPr>
        <p:spPr>
          <a:xfrm>
            <a:off x="6785491" y="6145312"/>
            <a:ext cx="4851008" cy="266868"/>
          </a:xfrm>
          <a:prstGeom prst="rect">
            <a:avLst/>
          </a:prstGeom>
          <a:noFill/>
        </p:spPr>
        <p:txBody>
          <a:bodyPr wrap="none" rtlCol="0">
            <a:spAutoFit/>
          </a:bodyPr>
          <a:lstStyle/>
          <a:p>
            <a:pPr defTabSz="864382"/>
            <a:r>
              <a:rPr lang="en-US" sz="1134" dirty="0">
                <a:solidFill>
                  <a:srgbClr val="092557"/>
                </a:solidFill>
                <a:latin typeface="Calibri" panose="020F0502020204030204"/>
              </a:rPr>
              <a:t>CSD, cancer signal detected, GI, gastrointestinal; RDC, rapid diagnostic </a:t>
            </a:r>
            <a:r>
              <a:rPr lang="en-US" sz="1134" dirty="0" err="1">
                <a:solidFill>
                  <a:srgbClr val="092557"/>
                </a:solidFill>
                <a:latin typeface="Calibri" panose="020F0502020204030204"/>
              </a:rPr>
              <a:t>centre</a:t>
            </a:r>
            <a:r>
              <a:rPr lang="en-US" sz="1134" dirty="0">
                <a:solidFill>
                  <a:srgbClr val="092557"/>
                </a:solidFill>
                <a:latin typeface="Calibri" panose="020F0502020204030204"/>
              </a:rPr>
              <a:t>.  </a:t>
            </a:r>
          </a:p>
        </p:txBody>
      </p:sp>
    </p:spTree>
    <p:extLst>
      <p:ext uri="{BB962C8B-B14F-4D97-AF65-F5344CB8AC3E}">
        <p14:creationId xmlns:p14="http://schemas.microsoft.com/office/powerpoint/2010/main" val="18686471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003B5-AA03-E062-831B-976C7CDF865E}"/>
              </a:ext>
            </a:extLst>
          </p:cNvPr>
          <p:cNvSpPr>
            <a:spLocks noGrp="1"/>
          </p:cNvSpPr>
          <p:nvPr>
            <p:ph type="title"/>
          </p:nvPr>
        </p:nvSpPr>
        <p:spPr>
          <a:xfrm>
            <a:off x="128573" y="102823"/>
            <a:ext cx="9940528" cy="1253071"/>
          </a:xfrm>
        </p:spPr>
        <p:txBody>
          <a:bodyPr>
            <a:normAutofit/>
          </a:bodyPr>
          <a:lstStyle/>
          <a:p>
            <a:r>
              <a:rPr lang="en-US" sz="3403" b="1" dirty="0">
                <a:solidFill>
                  <a:srgbClr val="002557"/>
                </a:solidFill>
                <a:latin typeface="Arial"/>
                <a:cs typeface="Arial"/>
              </a:rPr>
              <a:t>Accuracy of </a:t>
            </a:r>
            <a:br>
              <a:rPr lang="en-US" sz="3403" b="1" dirty="0">
                <a:solidFill>
                  <a:srgbClr val="002557"/>
                </a:solidFill>
                <a:latin typeface="Arial"/>
                <a:cs typeface="Arial"/>
              </a:rPr>
            </a:br>
            <a:r>
              <a:rPr lang="en-US" sz="3403" dirty="0">
                <a:solidFill>
                  <a:srgbClr val="002557"/>
                </a:solidFill>
                <a:latin typeface="Arial"/>
                <a:cs typeface="Arial"/>
              </a:rPr>
              <a:t>Predicted Cancer Signal Origin </a:t>
            </a:r>
          </a:p>
        </p:txBody>
      </p:sp>
      <p:sp>
        <p:nvSpPr>
          <p:cNvPr id="61" name="TextBox 60">
            <a:extLst>
              <a:ext uri="{FF2B5EF4-FFF2-40B4-BE49-F238E27FC236}">
                <a16:creationId xmlns:a16="http://schemas.microsoft.com/office/drawing/2014/main" id="{E77C52D3-A215-595D-8607-2AFE30CAB3D7}"/>
              </a:ext>
            </a:extLst>
          </p:cNvPr>
          <p:cNvSpPr txBox="1"/>
          <p:nvPr/>
        </p:nvSpPr>
        <p:spPr>
          <a:xfrm>
            <a:off x="0" y="6145313"/>
            <a:ext cx="3970809" cy="266868"/>
          </a:xfrm>
          <a:prstGeom prst="rect">
            <a:avLst/>
          </a:prstGeom>
          <a:noFill/>
        </p:spPr>
        <p:txBody>
          <a:bodyPr wrap="square" rtlCol="0">
            <a:spAutoFit/>
          </a:bodyPr>
          <a:lstStyle/>
          <a:p>
            <a:pPr defTabSz="864382"/>
            <a:r>
              <a:rPr lang="en-GB" sz="1134" b="1" dirty="0">
                <a:solidFill>
                  <a:prstClr val="black"/>
                </a:solidFill>
                <a:latin typeface="Calibri" panose="020F0502020204030204"/>
              </a:rPr>
              <a:t>Nicholson et al (2023) </a:t>
            </a:r>
            <a:r>
              <a:rPr lang="en-GB" sz="1134" dirty="0">
                <a:solidFill>
                  <a:prstClr val="black"/>
                </a:solidFill>
                <a:latin typeface="Source Sans Pro" panose="020B0503030403020204" pitchFamily="34" charset="0"/>
                <a:hlinkClick r:id="rId3"/>
              </a:rPr>
              <a:t>doi.org/10.1016/S1470-2045(23)00277-2</a:t>
            </a:r>
            <a:endParaRPr lang="en-US" sz="1134" dirty="0">
              <a:solidFill>
                <a:prstClr val="black"/>
              </a:solidFill>
              <a:latin typeface="Calibri" panose="020F0502020204030204"/>
            </a:endParaRPr>
          </a:p>
        </p:txBody>
      </p:sp>
      <p:pic>
        <p:nvPicPr>
          <p:cNvPr id="64" name="Content Placeholder 6" descr="Chart, scatter chart&#10;&#10;Description automatically generated">
            <a:extLst>
              <a:ext uri="{FF2B5EF4-FFF2-40B4-BE49-F238E27FC236}">
                <a16:creationId xmlns:a16="http://schemas.microsoft.com/office/drawing/2014/main" id="{0A8262A6-A9C8-1384-0EF2-5806C2618AA3}"/>
              </a:ext>
            </a:extLst>
          </p:cNvPr>
          <p:cNvPicPr>
            <a:picLocks noChangeAspect="1"/>
          </p:cNvPicPr>
          <p:nvPr/>
        </p:nvPicPr>
        <p:blipFill rotWithShape="1">
          <a:blip r:embed="rId4">
            <a:extLst>
              <a:ext uri="{28A0092B-C50C-407E-A947-70E740481C1C}">
                <a14:useLocalDpi xmlns:a14="http://schemas.microsoft.com/office/drawing/2010/main"/>
              </a:ext>
            </a:extLst>
          </a:blip>
          <a:srcRect l="17697" t="17671" r="24453" b="17991"/>
          <a:stretch/>
        </p:blipFill>
        <p:spPr>
          <a:xfrm>
            <a:off x="1894462" y="1418122"/>
            <a:ext cx="4701343" cy="4017694"/>
          </a:xfrm>
          <a:prstGeom prst="rect">
            <a:avLst/>
          </a:prstGeom>
        </p:spPr>
      </p:pic>
      <p:grpSp>
        <p:nvGrpSpPr>
          <p:cNvPr id="65" name="Group 64">
            <a:extLst>
              <a:ext uri="{FF2B5EF4-FFF2-40B4-BE49-F238E27FC236}">
                <a16:creationId xmlns:a16="http://schemas.microsoft.com/office/drawing/2014/main" id="{29C90A6D-E6D2-04FD-98C6-BE6C5799346F}"/>
              </a:ext>
            </a:extLst>
          </p:cNvPr>
          <p:cNvGrpSpPr/>
          <p:nvPr/>
        </p:nvGrpSpPr>
        <p:grpSpPr>
          <a:xfrm>
            <a:off x="872430" y="1398997"/>
            <a:ext cx="5760477" cy="4894092"/>
            <a:chOff x="2500241" y="873147"/>
            <a:chExt cx="6093728" cy="5177221"/>
          </a:xfrm>
        </p:grpSpPr>
        <p:sp>
          <p:nvSpPr>
            <p:cNvPr id="66" name="TextBox 65">
              <a:extLst>
                <a:ext uri="{FF2B5EF4-FFF2-40B4-BE49-F238E27FC236}">
                  <a16:creationId xmlns:a16="http://schemas.microsoft.com/office/drawing/2014/main" id="{088D7BFD-D9CA-AEFD-D602-D47EC655F761}"/>
                </a:ext>
              </a:extLst>
            </p:cNvPr>
            <p:cNvSpPr txBox="1"/>
            <p:nvPr/>
          </p:nvSpPr>
          <p:spPr>
            <a:xfrm>
              <a:off x="3012541" y="873147"/>
              <a:ext cx="518726" cy="276966"/>
            </a:xfrm>
            <a:prstGeom prst="rect">
              <a:avLst/>
            </a:prstGeom>
            <a:noFill/>
          </p:spPr>
          <p:txBody>
            <a:bodyPr wrap="none" lIns="86439" tIns="43220" rIns="86439" bIns="43220" rtlCol="0" anchor="t">
              <a:spAutoFit/>
            </a:bodyPr>
            <a:lstStyle/>
            <a:p>
              <a:pPr defTabSz="864382"/>
              <a:r>
                <a:rPr lang="en-US" sz="1134" b="1">
                  <a:solidFill>
                    <a:prstClr val="black"/>
                  </a:solidFill>
                  <a:latin typeface="Calibri" panose="020F0502020204030204"/>
                </a:rPr>
                <a:t>CSD -</a:t>
              </a:r>
            </a:p>
          </p:txBody>
        </p:sp>
        <p:sp>
          <p:nvSpPr>
            <p:cNvPr id="67" name="TextBox 66">
              <a:extLst>
                <a:ext uri="{FF2B5EF4-FFF2-40B4-BE49-F238E27FC236}">
                  <a16:creationId xmlns:a16="http://schemas.microsoft.com/office/drawing/2014/main" id="{68EB7A1A-ED35-C66B-1423-37AC8F7C5793}"/>
                </a:ext>
              </a:extLst>
            </p:cNvPr>
            <p:cNvSpPr txBox="1"/>
            <p:nvPr/>
          </p:nvSpPr>
          <p:spPr>
            <a:xfrm>
              <a:off x="3045655" y="1067802"/>
              <a:ext cx="581978" cy="266977"/>
            </a:xfrm>
            <a:prstGeom prst="rect">
              <a:avLst/>
            </a:prstGeom>
            <a:noFill/>
          </p:spPr>
          <p:txBody>
            <a:bodyPr wrap="none" rtlCol="0">
              <a:spAutoFit/>
            </a:bodyPr>
            <a:lstStyle/>
            <a:p>
              <a:pPr defTabSz="864382"/>
              <a:r>
                <a:rPr lang="en-US" sz="1040">
                  <a:solidFill>
                    <a:prstClr val="black"/>
                  </a:solidFill>
                  <a:latin typeface="Calibri" panose="020F0502020204030204"/>
                </a:rPr>
                <a:t>Uterus</a:t>
              </a:r>
            </a:p>
          </p:txBody>
        </p:sp>
        <p:sp>
          <p:nvSpPr>
            <p:cNvPr id="68" name="TextBox 67">
              <a:extLst>
                <a:ext uri="{FF2B5EF4-FFF2-40B4-BE49-F238E27FC236}">
                  <a16:creationId xmlns:a16="http://schemas.microsoft.com/office/drawing/2014/main" id="{9570710A-087E-AA6B-5053-80FF813F4AFA}"/>
                </a:ext>
              </a:extLst>
            </p:cNvPr>
            <p:cNvSpPr txBox="1"/>
            <p:nvPr/>
          </p:nvSpPr>
          <p:spPr>
            <a:xfrm>
              <a:off x="2989550" y="1267298"/>
              <a:ext cx="634546" cy="266977"/>
            </a:xfrm>
            <a:prstGeom prst="rect">
              <a:avLst/>
            </a:prstGeom>
            <a:noFill/>
          </p:spPr>
          <p:txBody>
            <a:bodyPr wrap="none" rtlCol="0">
              <a:spAutoFit/>
            </a:bodyPr>
            <a:lstStyle/>
            <a:p>
              <a:pPr defTabSz="864382"/>
              <a:r>
                <a:rPr lang="en-US" sz="1040">
                  <a:solidFill>
                    <a:prstClr val="black"/>
                  </a:solidFill>
                  <a:latin typeface="Calibri" panose="020F0502020204030204"/>
                </a:rPr>
                <a:t>Thyroid</a:t>
              </a:r>
            </a:p>
          </p:txBody>
        </p:sp>
        <p:sp>
          <p:nvSpPr>
            <p:cNvPr id="69" name="TextBox 68">
              <a:extLst>
                <a:ext uri="{FF2B5EF4-FFF2-40B4-BE49-F238E27FC236}">
                  <a16:creationId xmlns:a16="http://schemas.microsoft.com/office/drawing/2014/main" id="{55F8A4B0-63C4-A061-1C23-FF5FD837B0F9}"/>
                </a:ext>
              </a:extLst>
            </p:cNvPr>
            <p:cNvSpPr txBox="1"/>
            <p:nvPr/>
          </p:nvSpPr>
          <p:spPr>
            <a:xfrm>
              <a:off x="2936651" y="1458702"/>
              <a:ext cx="680331" cy="266977"/>
            </a:xfrm>
            <a:prstGeom prst="rect">
              <a:avLst/>
            </a:prstGeom>
            <a:noFill/>
          </p:spPr>
          <p:txBody>
            <a:bodyPr wrap="none" rtlCol="0">
              <a:spAutoFit/>
            </a:bodyPr>
            <a:lstStyle/>
            <a:p>
              <a:pPr defTabSz="864382"/>
              <a:r>
                <a:rPr lang="en-US" sz="1040">
                  <a:solidFill>
                    <a:prstClr val="black"/>
                  </a:solidFill>
                  <a:latin typeface="Calibri" panose="020F0502020204030204"/>
                </a:rPr>
                <a:t>Prostate</a:t>
              </a:r>
            </a:p>
          </p:txBody>
        </p:sp>
        <p:sp>
          <p:nvSpPr>
            <p:cNvPr id="70" name="TextBox 69">
              <a:extLst>
                <a:ext uri="{FF2B5EF4-FFF2-40B4-BE49-F238E27FC236}">
                  <a16:creationId xmlns:a16="http://schemas.microsoft.com/office/drawing/2014/main" id="{E259EC58-3E4E-AD1E-8878-97F3FC7B255E}"/>
                </a:ext>
              </a:extLst>
            </p:cNvPr>
            <p:cNvSpPr txBox="1"/>
            <p:nvPr/>
          </p:nvSpPr>
          <p:spPr>
            <a:xfrm>
              <a:off x="2989550" y="1646060"/>
              <a:ext cx="604023" cy="266977"/>
            </a:xfrm>
            <a:prstGeom prst="rect">
              <a:avLst/>
            </a:prstGeom>
            <a:noFill/>
          </p:spPr>
          <p:txBody>
            <a:bodyPr wrap="none" rtlCol="0">
              <a:spAutoFit/>
            </a:bodyPr>
            <a:lstStyle/>
            <a:p>
              <a:pPr defTabSz="864382"/>
              <a:r>
                <a:rPr lang="en-US" sz="1040">
                  <a:solidFill>
                    <a:prstClr val="black"/>
                  </a:solidFill>
                  <a:latin typeface="Calibri" panose="020F0502020204030204"/>
                </a:rPr>
                <a:t>Plasma</a:t>
              </a:r>
            </a:p>
          </p:txBody>
        </p:sp>
        <p:sp>
          <p:nvSpPr>
            <p:cNvPr id="71" name="TextBox 70">
              <a:extLst>
                <a:ext uri="{FF2B5EF4-FFF2-40B4-BE49-F238E27FC236}">
                  <a16:creationId xmlns:a16="http://schemas.microsoft.com/office/drawing/2014/main" id="{46CEA7EE-B685-83C1-DFF9-DAE9208969C5}"/>
                </a:ext>
              </a:extLst>
            </p:cNvPr>
            <p:cNvSpPr txBox="1"/>
            <p:nvPr/>
          </p:nvSpPr>
          <p:spPr>
            <a:xfrm>
              <a:off x="2874134" y="1845556"/>
              <a:ext cx="688809" cy="266977"/>
            </a:xfrm>
            <a:prstGeom prst="rect">
              <a:avLst/>
            </a:prstGeom>
            <a:noFill/>
          </p:spPr>
          <p:txBody>
            <a:bodyPr wrap="none" rtlCol="0">
              <a:spAutoFit/>
            </a:bodyPr>
            <a:lstStyle/>
            <a:p>
              <a:pPr defTabSz="864382"/>
              <a:r>
                <a:rPr lang="en-US" sz="1040" err="1">
                  <a:solidFill>
                    <a:prstClr val="black"/>
                  </a:solidFill>
                  <a:latin typeface="Calibri" panose="020F0502020204030204"/>
                </a:rPr>
                <a:t>Panc</a:t>
              </a:r>
              <a:r>
                <a:rPr lang="en-US" sz="1040">
                  <a:solidFill>
                    <a:prstClr val="black"/>
                  </a:solidFill>
                  <a:latin typeface="Calibri" panose="020F0502020204030204"/>
                </a:rPr>
                <a:t>/GB</a:t>
              </a:r>
            </a:p>
          </p:txBody>
        </p:sp>
        <p:sp>
          <p:nvSpPr>
            <p:cNvPr id="72" name="TextBox 71">
              <a:extLst>
                <a:ext uri="{FF2B5EF4-FFF2-40B4-BE49-F238E27FC236}">
                  <a16:creationId xmlns:a16="http://schemas.microsoft.com/office/drawing/2014/main" id="{83BD2056-30A4-9A7B-268E-07DEDAD45C43}"/>
                </a:ext>
              </a:extLst>
            </p:cNvPr>
            <p:cNvSpPr txBox="1"/>
            <p:nvPr/>
          </p:nvSpPr>
          <p:spPr>
            <a:xfrm>
              <a:off x="3085730" y="2036960"/>
              <a:ext cx="534497" cy="266977"/>
            </a:xfrm>
            <a:prstGeom prst="rect">
              <a:avLst/>
            </a:prstGeom>
            <a:noFill/>
          </p:spPr>
          <p:txBody>
            <a:bodyPr wrap="none" rtlCol="0">
              <a:spAutoFit/>
            </a:bodyPr>
            <a:lstStyle/>
            <a:p>
              <a:pPr defTabSz="864382"/>
              <a:r>
                <a:rPr lang="en-US" sz="1040">
                  <a:solidFill>
                    <a:prstClr val="black"/>
                  </a:solidFill>
                  <a:latin typeface="Calibri" panose="020F0502020204030204"/>
                </a:rPr>
                <a:t>Ovary</a:t>
              </a:r>
            </a:p>
          </p:txBody>
        </p:sp>
        <p:sp>
          <p:nvSpPr>
            <p:cNvPr id="73" name="TextBox 72">
              <a:extLst>
                <a:ext uri="{FF2B5EF4-FFF2-40B4-BE49-F238E27FC236}">
                  <a16:creationId xmlns:a16="http://schemas.microsoft.com/office/drawing/2014/main" id="{6B8A34F6-4E61-5562-2DDB-6C275150C080}"/>
                </a:ext>
              </a:extLst>
            </p:cNvPr>
            <p:cNvSpPr txBox="1"/>
            <p:nvPr/>
          </p:nvSpPr>
          <p:spPr>
            <a:xfrm>
              <a:off x="2952681" y="2232410"/>
              <a:ext cx="654895" cy="266977"/>
            </a:xfrm>
            <a:prstGeom prst="rect">
              <a:avLst/>
            </a:prstGeom>
            <a:noFill/>
          </p:spPr>
          <p:txBody>
            <a:bodyPr wrap="none" rtlCol="0">
              <a:spAutoFit/>
            </a:bodyPr>
            <a:lstStyle/>
            <a:p>
              <a:pPr defTabSz="864382"/>
              <a:r>
                <a:rPr lang="en-US" sz="1040" err="1">
                  <a:solidFill>
                    <a:prstClr val="black"/>
                  </a:solidFill>
                  <a:latin typeface="Calibri" panose="020F0502020204030204"/>
                </a:rPr>
                <a:t>Oes</a:t>
              </a:r>
              <a:r>
                <a:rPr lang="en-US" sz="1040">
                  <a:solidFill>
                    <a:prstClr val="black"/>
                  </a:solidFill>
                  <a:latin typeface="Calibri" panose="020F0502020204030204"/>
                </a:rPr>
                <a:t>/</a:t>
              </a:r>
              <a:r>
                <a:rPr lang="en-US" sz="1040" err="1">
                  <a:solidFill>
                    <a:prstClr val="black"/>
                  </a:solidFill>
                  <a:latin typeface="Calibri" panose="020F0502020204030204"/>
                </a:rPr>
                <a:t>Sto</a:t>
              </a:r>
              <a:endParaRPr lang="en-US" sz="1040">
                <a:solidFill>
                  <a:prstClr val="black"/>
                </a:solidFill>
                <a:latin typeface="Calibri" panose="020F0502020204030204"/>
              </a:endParaRPr>
            </a:p>
          </p:txBody>
        </p:sp>
        <p:sp>
          <p:nvSpPr>
            <p:cNvPr id="74" name="TextBox 73">
              <a:extLst>
                <a:ext uri="{FF2B5EF4-FFF2-40B4-BE49-F238E27FC236}">
                  <a16:creationId xmlns:a16="http://schemas.microsoft.com/office/drawing/2014/main" id="{AAC2C1B3-4CD1-8AC4-3762-C896EA2DBD77}"/>
                </a:ext>
              </a:extLst>
            </p:cNvPr>
            <p:cNvSpPr txBox="1"/>
            <p:nvPr/>
          </p:nvSpPr>
          <p:spPr>
            <a:xfrm>
              <a:off x="3177101" y="2423814"/>
              <a:ext cx="425969" cy="266977"/>
            </a:xfrm>
            <a:prstGeom prst="rect">
              <a:avLst/>
            </a:prstGeom>
            <a:noFill/>
          </p:spPr>
          <p:txBody>
            <a:bodyPr wrap="none" rtlCol="0">
              <a:spAutoFit/>
            </a:bodyPr>
            <a:lstStyle/>
            <a:p>
              <a:pPr defTabSz="864382"/>
              <a:r>
                <a:rPr lang="en-US" sz="1040">
                  <a:solidFill>
                    <a:prstClr val="black"/>
                  </a:solidFill>
                  <a:latin typeface="Calibri" panose="020F0502020204030204"/>
                </a:rPr>
                <a:t>NET</a:t>
              </a:r>
            </a:p>
          </p:txBody>
        </p:sp>
        <p:sp>
          <p:nvSpPr>
            <p:cNvPr id="75" name="TextBox 74">
              <a:extLst>
                <a:ext uri="{FF2B5EF4-FFF2-40B4-BE49-F238E27FC236}">
                  <a16:creationId xmlns:a16="http://schemas.microsoft.com/office/drawing/2014/main" id="{97BFA3B9-AD01-546E-5066-C8651F01E742}"/>
                </a:ext>
              </a:extLst>
            </p:cNvPr>
            <p:cNvSpPr txBox="1"/>
            <p:nvPr/>
          </p:nvSpPr>
          <p:spPr>
            <a:xfrm>
              <a:off x="2973520" y="2615219"/>
              <a:ext cx="663373" cy="266977"/>
            </a:xfrm>
            <a:prstGeom prst="rect">
              <a:avLst/>
            </a:prstGeom>
            <a:noFill/>
          </p:spPr>
          <p:txBody>
            <a:bodyPr wrap="none" rtlCol="0">
              <a:spAutoFit/>
            </a:bodyPr>
            <a:lstStyle/>
            <a:p>
              <a:pPr defTabSz="864382"/>
              <a:r>
                <a:rPr lang="en-US" sz="1040">
                  <a:solidFill>
                    <a:prstClr val="black"/>
                  </a:solidFill>
                  <a:latin typeface="Calibri" panose="020F0502020204030204"/>
                </a:rPr>
                <a:t>Myeloid</a:t>
              </a:r>
            </a:p>
          </p:txBody>
        </p:sp>
        <p:sp>
          <p:nvSpPr>
            <p:cNvPr id="76" name="TextBox 75">
              <a:extLst>
                <a:ext uri="{FF2B5EF4-FFF2-40B4-BE49-F238E27FC236}">
                  <a16:creationId xmlns:a16="http://schemas.microsoft.com/office/drawing/2014/main" id="{3C8808BA-19C5-9135-68E3-E1DEE53AD4BB}"/>
                </a:ext>
              </a:extLst>
            </p:cNvPr>
            <p:cNvSpPr txBox="1"/>
            <p:nvPr/>
          </p:nvSpPr>
          <p:spPr>
            <a:xfrm>
              <a:off x="2801998" y="2810668"/>
              <a:ext cx="814295" cy="266977"/>
            </a:xfrm>
            <a:prstGeom prst="rect">
              <a:avLst/>
            </a:prstGeom>
            <a:noFill/>
          </p:spPr>
          <p:txBody>
            <a:bodyPr wrap="none" rtlCol="0">
              <a:spAutoFit/>
            </a:bodyPr>
            <a:lstStyle/>
            <a:p>
              <a:pPr defTabSz="864382"/>
              <a:r>
                <a:rPr lang="en-US" sz="1040">
                  <a:solidFill>
                    <a:prstClr val="black"/>
                  </a:solidFill>
                  <a:latin typeface="Calibri" panose="020F0502020204030204"/>
                </a:rPr>
                <a:t>Melanoma</a:t>
              </a:r>
            </a:p>
          </p:txBody>
        </p:sp>
        <p:sp>
          <p:nvSpPr>
            <p:cNvPr id="77" name="TextBox 76">
              <a:extLst>
                <a:ext uri="{FF2B5EF4-FFF2-40B4-BE49-F238E27FC236}">
                  <a16:creationId xmlns:a16="http://schemas.microsoft.com/office/drawing/2014/main" id="{09AB53B1-1642-EB45-FC78-32A0A5E57EA6}"/>
                </a:ext>
              </a:extLst>
            </p:cNvPr>
            <p:cNvSpPr txBox="1"/>
            <p:nvPr/>
          </p:nvSpPr>
          <p:spPr>
            <a:xfrm>
              <a:off x="2848486" y="3006118"/>
              <a:ext cx="761726" cy="266977"/>
            </a:xfrm>
            <a:prstGeom prst="rect">
              <a:avLst/>
            </a:prstGeom>
            <a:noFill/>
          </p:spPr>
          <p:txBody>
            <a:bodyPr wrap="none" rtlCol="0">
              <a:spAutoFit/>
            </a:bodyPr>
            <a:lstStyle/>
            <a:p>
              <a:pPr defTabSz="864382"/>
              <a:r>
                <a:rPr lang="en-US" sz="1040">
                  <a:solidFill>
                    <a:prstClr val="black"/>
                  </a:solidFill>
                  <a:latin typeface="Calibri" panose="020F0502020204030204"/>
                </a:rPr>
                <a:t>Lymphoid</a:t>
              </a:r>
            </a:p>
          </p:txBody>
        </p:sp>
        <p:sp>
          <p:nvSpPr>
            <p:cNvPr id="78" name="TextBox 77">
              <a:extLst>
                <a:ext uri="{FF2B5EF4-FFF2-40B4-BE49-F238E27FC236}">
                  <a16:creationId xmlns:a16="http://schemas.microsoft.com/office/drawing/2014/main" id="{D18EAAF7-C526-9431-71C8-A33C3985A5F1}"/>
                </a:ext>
              </a:extLst>
            </p:cNvPr>
            <p:cNvSpPr txBox="1"/>
            <p:nvPr/>
          </p:nvSpPr>
          <p:spPr>
            <a:xfrm>
              <a:off x="3146644" y="3189430"/>
              <a:ext cx="470058" cy="266977"/>
            </a:xfrm>
            <a:prstGeom prst="rect">
              <a:avLst/>
            </a:prstGeom>
            <a:noFill/>
          </p:spPr>
          <p:txBody>
            <a:bodyPr wrap="none" rtlCol="0">
              <a:spAutoFit/>
            </a:bodyPr>
            <a:lstStyle/>
            <a:p>
              <a:pPr defTabSz="864382"/>
              <a:r>
                <a:rPr lang="en-US" sz="1040">
                  <a:solidFill>
                    <a:prstClr val="black"/>
                  </a:solidFill>
                  <a:latin typeface="Calibri" panose="020F0502020204030204"/>
                </a:rPr>
                <a:t>Lung</a:t>
              </a:r>
            </a:p>
          </p:txBody>
        </p:sp>
        <p:sp>
          <p:nvSpPr>
            <p:cNvPr id="79" name="TextBox 78">
              <a:extLst>
                <a:ext uri="{FF2B5EF4-FFF2-40B4-BE49-F238E27FC236}">
                  <a16:creationId xmlns:a16="http://schemas.microsoft.com/office/drawing/2014/main" id="{55575343-559F-AA26-5D3B-A82D3ECF8506}"/>
                </a:ext>
              </a:extLst>
            </p:cNvPr>
            <p:cNvSpPr txBox="1"/>
            <p:nvPr/>
          </p:nvSpPr>
          <p:spPr>
            <a:xfrm>
              <a:off x="2919018" y="3380834"/>
              <a:ext cx="687114" cy="266977"/>
            </a:xfrm>
            <a:prstGeom prst="rect">
              <a:avLst/>
            </a:prstGeom>
            <a:noFill/>
          </p:spPr>
          <p:txBody>
            <a:bodyPr wrap="none" rtlCol="0">
              <a:spAutoFit/>
            </a:bodyPr>
            <a:lstStyle/>
            <a:p>
              <a:pPr defTabSz="864382"/>
              <a:r>
                <a:rPr lang="en-US" sz="1040">
                  <a:solidFill>
                    <a:prstClr val="black"/>
                  </a:solidFill>
                  <a:latin typeface="Calibri" panose="020F0502020204030204"/>
                </a:rPr>
                <a:t>Liver/BD</a:t>
              </a:r>
            </a:p>
          </p:txBody>
        </p:sp>
        <p:sp>
          <p:nvSpPr>
            <p:cNvPr id="80" name="TextBox 79">
              <a:extLst>
                <a:ext uri="{FF2B5EF4-FFF2-40B4-BE49-F238E27FC236}">
                  <a16:creationId xmlns:a16="http://schemas.microsoft.com/office/drawing/2014/main" id="{541DB606-2D6E-4BBC-5D17-86933E98A096}"/>
                </a:ext>
              </a:extLst>
            </p:cNvPr>
            <p:cNvSpPr txBox="1"/>
            <p:nvPr/>
          </p:nvSpPr>
          <p:spPr>
            <a:xfrm>
              <a:off x="3028022" y="3572239"/>
              <a:ext cx="583674" cy="266977"/>
            </a:xfrm>
            <a:prstGeom prst="rect">
              <a:avLst/>
            </a:prstGeom>
            <a:noFill/>
          </p:spPr>
          <p:txBody>
            <a:bodyPr wrap="none" rtlCol="0">
              <a:spAutoFit/>
            </a:bodyPr>
            <a:lstStyle/>
            <a:p>
              <a:pPr defTabSz="864382"/>
              <a:r>
                <a:rPr lang="en-US" sz="1040">
                  <a:solidFill>
                    <a:prstClr val="black"/>
                  </a:solidFill>
                  <a:latin typeface="Calibri" panose="020F0502020204030204"/>
                </a:rPr>
                <a:t>Kidney</a:t>
              </a:r>
            </a:p>
          </p:txBody>
        </p:sp>
        <p:sp>
          <p:nvSpPr>
            <p:cNvPr id="81" name="TextBox 80">
              <a:extLst>
                <a:ext uri="{FF2B5EF4-FFF2-40B4-BE49-F238E27FC236}">
                  <a16:creationId xmlns:a16="http://schemas.microsoft.com/office/drawing/2014/main" id="{38FCCBBC-7E2C-815F-B7E7-CE264574FB64}"/>
                </a:ext>
              </a:extLst>
            </p:cNvPr>
            <p:cNvSpPr txBox="1"/>
            <p:nvPr/>
          </p:nvSpPr>
          <p:spPr>
            <a:xfrm>
              <a:off x="3161071" y="3767688"/>
              <a:ext cx="471755" cy="266977"/>
            </a:xfrm>
            <a:prstGeom prst="rect">
              <a:avLst/>
            </a:prstGeom>
            <a:noFill/>
          </p:spPr>
          <p:txBody>
            <a:bodyPr wrap="none" rtlCol="0">
              <a:spAutoFit/>
            </a:bodyPr>
            <a:lstStyle/>
            <a:p>
              <a:pPr defTabSz="864382"/>
              <a:r>
                <a:rPr lang="en-US" sz="1040">
                  <a:solidFill>
                    <a:prstClr val="black"/>
                  </a:solidFill>
                  <a:latin typeface="Calibri" panose="020F0502020204030204"/>
                </a:rPr>
                <a:t>H&amp;N</a:t>
              </a:r>
            </a:p>
          </p:txBody>
        </p:sp>
        <p:sp>
          <p:nvSpPr>
            <p:cNvPr id="82" name="TextBox 81">
              <a:extLst>
                <a:ext uri="{FF2B5EF4-FFF2-40B4-BE49-F238E27FC236}">
                  <a16:creationId xmlns:a16="http://schemas.microsoft.com/office/drawing/2014/main" id="{3CD002E2-EDD2-83E6-B86F-3A5989796E3B}"/>
                </a:ext>
              </a:extLst>
            </p:cNvPr>
            <p:cNvSpPr txBox="1"/>
            <p:nvPr/>
          </p:nvSpPr>
          <p:spPr>
            <a:xfrm>
              <a:off x="2824440" y="3971230"/>
              <a:ext cx="776988" cy="266977"/>
            </a:xfrm>
            <a:prstGeom prst="rect">
              <a:avLst/>
            </a:prstGeom>
            <a:noFill/>
          </p:spPr>
          <p:txBody>
            <a:bodyPr wrap="none" rtlCol="0">
              <a:spAutoFit/>
            </a:bodyPr>
            <a:lstStyle/>
            <a:p>
              <a:pPr defTabSz="864382"/>
              <a:r>
                <a:rPr lang="en-US" sz="1040">
                  <a:solidFill>
                    <a:prstClr val="black"/>
                  </a:solidFill>
                  <a:latin typeface="Calibri" panose="020F0502020204030204"/>
                </a:rPr>
                <a:t>Colorectal</a:t>
              </a:r>
            </a:p>
          </p:txBody>
        </p:sp>
        <p:sp>
          <p:nvSpPr>
            <p:cNvPr id="83" name="TextBox 82">
              <a:extLst>
                <a:ext uri="{FF2B5EF4-FFF2-40B4-BE49-F238E27FC236}">
                  <a16:creationId xmlns:a16="http://schemas.microsoft.com/office/drawing/2014/main" id="{986AF9E4-5552-E54B-6CF3-113AB5BCB46A}"/>
                </a:ext>
              </a:extLst>
            </p:cNvPr>
            <p:cNvSpPr txBox="1"/>
            <p:nvPr/>
          </p:nvSpPr>
          <p:spPr>
            <a:xfrm>
              <a:off x="3060082" y="4162634"/>
              <a:ext cx="546368" cy="266977"/>
            </a:xfrm>
            <a:prstGeom prst="rect">
              <a:avLst/>
            </a:prstGeom>
            <a:noFill/>
          </p:spPr>
          <p:txBody>
            <a:bodyPr wrap="none" rtlCol="0">
              <a:spAutoFit/>
            </a:bodyPr>
            <a:lstStyle/>
            <a:p>
              <a:pPr defTabSz="864382"/>
              <a:r>
                <a:rPr lang="en-US" sz="1040">
                  <a:solidFill>
                    <a:prstClr val="black"/>
                  </a:solidFill>
                  <a:latin typeface="Calibri" panose="020F0502020204030204"/>
                </a:rPr>
                <a:t>Cervix</a:t>
              </a:r>
            </a:p>
          </p:txBody>
        </p:sp>
        <p:sp>
          <p:nvSpPr>
            <p:cNvPr id="84" name="TextBox 83">
              <a:extLst>
                <a:ext uri="{FF2B5EF4-FFF2-40B4-BE49-F238E27FC236}">
                  <a16:creationId xmlns:a16="http://schemas.microsoft.com/office/drawing/2014/main" id="{5AF79C17-00FD-5346-CCFE-975ACEEAB7C8}"/>
                </a:ext>
              </a:extLst>
            </p:cNvPr>
            <p:cNvSpPr txBox="1"/>
            <p:nvPr/>
          </p:nvSpPr>
          <p:spPr>
            <a:xfrm>
              <a:off x="3053670" y="4354038"/>
              <a:ext cx="561629" cy="266977"/>
            </a:xfrm>
            <a:prstGeom prst="rect">
              <a:avLst/>
            </a:prstGeom>
            <a:noFill/>
          </p:spPr>
          <p:txBody>
            <a:bodyPr wrap="none" rtlCol="0">
              <a:spAutoFit/>
            </a:bodyPr>
            <a:lstStyle/>
            <a:p>
              <a:pPr defTabSz="864382"/>
              <a:r>
                <a:rPr lang="en-US" sz="1040">
                  <a:solidFill>
                    <a:prstClr val="black"/>
                  </a:solidFill>
                  <a:latin typeface="Calibri" panose="020F0502020204030204"/>
                </a:rPr>
                <a:t>Breast</a:t>
              </a:r>
            </a:p>
          </p:txBody>
        </p:sp>
        <p:sp>
          <p:nvSpPr>
            <p:cNvPr id="85" name="TextBox 84">
              <a:extLst>
                <a:ext uri="{FF2B5EF4-FFF2-40B4-BE49-F238E27FC236}">
                  <a16:creationId xmlns:a16="http://schemas.microsoft.com/office/drawing/2014/main" id="{22C0C1AE-3B0D-8411-B0EE-B4E9CECD032B}"/>
                </a:ext>
              </a:extLst>
            </p:cNvPr>
            <p:cNvSpPr txBox="1"/>
            <p:nvPr/>
          </p:nvSpPr>
          <p:spPr>
            <a:xfrm>
              <a:off x="2777954" y="4545442"/>
              <a:ext cx="785466" cy="266977"/>
            </a:xfrm>
            <a:prstGeom prst="rect">
              <a:avLst/>
            </a:prstGeom>
            <a:noFill/>
          </p:spPr>
          <p:txBody>
            <a:bodyPr wrap="none" rtlCol="0">
              <a:spAutoFit/>
            </a:bodyPr>
            <a:lstStyle/>
            <a:p>
              <a:pPr defTabSz="864382"/>
              <a:r>
                <a:rPr lang="en-US" sz="1040">
                  <a:solidFill>
                    <a:prstClr val="black"/>
                  </a:solidFill>
                  <a:latin typeface="Calibri" panose="020F0502020204030204"/>
                </a:rPr>
                <a:t>Bone &amp; ST</a:t>
              </a:r>
            </a:p>
          </p:txBody>
        </p:sp>
        <p:sp>
          <p:nvSpPr>
            <p:cNvPr id="86" name="TextBox 85">
              <a:extLst>
                <a:ext uri="{FF2B5EF4-FFF2-40B4-BE49-F238E27FC236}">
                  <a16:creationId xmlns:a16="http://schemas.microsoft.com/office/drawing/2014/main" id="{EC1293B8-37ED-A9E8-16C8-989039D4681A}"/>
                </a:ext>
              </a:extLst>
            </p:cNvPr>
            <p:cNvSpPr txBox="1"/>
            <p:nvPr/>
          </p:nvSpPr>
          <p:spPr>
            <a:xfrm>
              <a:off x="2911003" y="4736846"/>
              <a:ext cx="714245" cy="266977"/>
            </a:xfrm>
            <a:prstGeom prst="rect">
              <a:avLst/>
            </a:prstGeom>
            <a:noFill/>
          </p:spPr>
          <p:txBody>
            <a:bodyPr wrap="none" rtlCol="0">
              <a:spAutoFit/>
            </a:bodyPr>
            <a:lstStyle/>
            <a:p>
              <a:pPr defTabSz="864382"/>
              <a:r>
                <a:rPr lang="en-US" sz="1040" err="1">
                  <a:solidFill>
                    <a:prstClr val="black"/>
                  </a:solidFill>
                  <a:latin typeface="Calibri" panose="020F0502020204030204"/>
                </a:rPr>
                <a:t>Blad</a:t>
              </a:r>
              <a:r>
                <a:rPr lang="en-US" sz="1040">
                  <a:solidFill>
                    <a:prstClr val="black"/>
                  </a:solidFill>
                  <a:latin typeface="Calibri" panose="020F0502020204030204"/>
                </a:rPr>
                <a:t>/</a:t>
              </a:r>
              <a:r>
                <a:rPr lang="en-US" sz="1040" err="1">
                  <a:solidFill>
                    <a:prstClr val="black"/>
                  </a:solidFill>
                  <a:latin typeface="Calibri" panose="020F0502020204030204"/>
                </a:rPr>
                <a:t>Uro</a:t>
              </a:r>
              <a:endParaRPr lang="en-US" sz="1040">
                <a:solidFill>
                  <a:prstClr val="black"/>
                </a:solidFill>
                <a:latin typeface="Calibri" panose="020F0502020204030204"/>
              </a:endParaRPr>
            </a:p>
          </p:txBody>
        </p:sp>
        <p:sp>
          <p:nvSpPr>
            <p:cNvPr id="87" name="TextBox 86">
              <a:extLst>
                <a:ext uri="{FF2B5EF4-FFF2-40B4-BE49-F238E27FC236}">
                  <a16:creationId xmlns:a16="http://schemas.microsoft.com/office/drawing/2014/main" id="{B7E76474-923A-A143-A886-6E0A7683F87E}"/>
                </a:ext>
              </a:extLst>
            </p:cNvPr>
            <p:cNvSpPr txBox="1"/>
            <p:nvPr/>
          </p:nvSpPr>
          <p:spPr>
            <a:xfrm>
              <a:off x="3138629" y="4928260"/>
              <a:ext cx="481930" cy="266977"/>
            </a:xfrm>
            <a:prstGeom prst="rect">
              <a:avLst/>
            </a:prstGeom>
            <a:noFill/>
          </p:spPr>
          <p:txBody>
            <a:bodyPr wrap="none" rtlCol="0">
              <a:spAutoFit/>
            </a:bodyPr>
            <a:lstStyle/>
            <a:p>
              <a:pPr defTabSz="864382"/>
              <a:r>
                <a:rPr lang="en-US" sz="1040">
                  <a:solidFill>
                    <a:prstClr val="black"/>
                  </a:solidFill>
                  <a:latin typeface="Calibri" panose="020F0502020204030204"/>
                </a:rPr>
                <a:t>Anus</a:t>
              </a:r>
            </a:p>
          </p:txBody>
        </p:sp>
        <p:sp>
          <p:nvSpPr>
            <p:cNvPr id="88" name="TextBox 87">
              <a:extLst>
                <a:ext uri="{FF2B5EF4-FFF2-40B4-BE49-F238E27FC236}">
                  <a16:creationId xmlns:a16="http://schemas.microsoft.com/office/drawing/2014/main" id="{E020FE50-A7DC-BE92-FFFB-9E00F25524C6}"/>
                </a:ext>
              </a:extLst>
            </p:cNvPr>
            <p:cNvSpPr txBox="1"/>
            <p:nvPr/>
          </p:nvSpPr>
          <p:spPr>
            <a:xfrm rot="17960974">
              <a:off x="7260997" y="5198786"/>
              <a:ext cx="581978" cy="266977"/>
            </a:xfrm>
            <a:prstGeom prst="rect">
              <a:avLst/>
            </a:prstGeom>
            <a:noFill/>
          </p:spPr>
          <p:txBody>
            <a:bodyPr wrap="none" rtlCol="0">
              <a:spAutoFit/>
            </a:bodyPr>
            <a:lstStyle/>
            <a:p>
              <a:pPr defTabSz="864382"/>
              <a:r>
                <a:rPr lang="en-US" sz="1040">
                  <a:solidFill>
                    <a:prstClr val="black"/>
                  </a:solidFill>
                  <a:latin typeface="Calibri" panose="020F0502020204030204"/>
                </a:rPr>
                <a:t>Uterus</a:t>
              </a:r>
            </a:p>
          </p:txBody>
        </p:sp>
        <p:sp>
          <p:nvSpPr>
            <p:cNvPr id="89" name="TextBox 88">
              <a:extLst>
                <a:ext uri="{FF2B5EF4-FFF2-40B4-BE49-F238E27FC236}">
                  <a16:creationId xmlns:a16="http://schemas.microsoft.com/office/drawing/2014/main" id="{FB71A6A2-9874-671C-24AA-D91DCD043AEC}"/>
                </a:ext>
              </a:extLst>
            </p:cNvPr>
            <p:cNvSpPr txBox="1"/>
            <p:nvPr/>
          </p:nvSpPr>
          <p:spPr>
            <a:xfrm rot="17960974">
              <a:off x="7023717" y="5232812"/>
              <a:ext cx="634546" cy="266977"/>
            </a:xfrm>
            <a:prstGeom prst="rect">
              <a:avLst/>
            </a:prstGeom>
            <a:noFill/>
          </p:spPr>
          <p:txBody>
            <a:bodyPr wrap="none" rtlCol="0">
              <a:spAutoFit/>
            </a:bodyPr>
            <a:lstStyle/>
            <a:p>
              <a:pPr defTabSz="864382"/>
              <a:r>
                <a:rPr lang="en-US" sz="1040">
                  <a:solidFill>
                    <a:prstClr val="black"/>
                  </a:solidFill>
                  <a:latin typeface="Calibri" panose="020F0502020204030204"/>
                </a:rPr>
                <a:t>Thyroid</a:t>
              </a:r>
            </a:p>
          </p:txBody>
        </p:sp>
        <p:sp>
          <p:nvSpPr>
            <p:cNvPr id="90" name="TextBox 89">
              <a:extLst>
                <a:ext uri="{FF2B5EF4-FFF2-40B4-BE49-F238E27FC236}">
                  <a16:creationId xmlns:a16="http://schemas.microsoft.com/office/drawing/2014/main" id="{55418E9A-FF41-DB9A-4846-E20E21B09077}"/>
                </a:ext>
              </a:extLst>
            </p:cNvPr>
            <p:cNvSpPr txBox="1"/>
            <p:nvPr/>
          </p:nvSpPr>
          <p:spPr>
            <a:xfrm rot="17960974">
              <a:off x="6775471" y="5246292"/>
              <a:ext cx="680331" cy="266977"/>
            </a:xfrm>
            <a:prstGeom prst="rect">
              <a:avLst/>
            </a:prstGeom>
            <a:noFill/>
          </p:spPr>
          <p:txBody>
            <a:bodyPr wrap="none" rtlCol="0">
              <a:spAutoFit/>
            </a:bodyPr>
            <a:lstStyle/>
            <a:p>
              <a:pPr defTabSz="864382"/>
              <a:r>
                <a:rPr lang="en-US" sz="1040">
                  <a:solidFill>
                    <a:prstClr val="black"/>
                  </a:solidFill>
                  <a:latin typeface="Calibri" panose="020F0502020204030204"/>
                </a:rPr>
                <a:t>Prostate</a:t>
              </a:r>
            </a:p>
          </p:txBody>
        </p:sp>
        <p:sp>
          <p:nvSpPr>
            <p:cNvPr id="91" name="TextBox 90">
              <a:extLst>
                <a:ext uri="{FF2B5EF4-FFF2-40B4-BE49-F238E27FC236}">
                  <a16:creationId xmlns:a16="http://schemas.microsoft.com/office/drawing/2014/main" id="{68B0CF65-F79C-CACC-84C8-7B761A4A5389}"/>
                </a:ext>
              </a:extLst>
            </p:cNvPr>
            <p:cNvSpPr txBox="1"/>
            <p:nvPr/>
          </p:nvSpPr>
          <p:spPr>
            <a:xfrm rot="17960974">
              <a:off x="6631351" y="5223237"/>
              <a:ext cx="604022" cy="266977"/>
            </a:xfrm>
            <a:prstGeom prst="rect">
              <a:avLst/>
            </a:prstGeom>
            <a:noFill/>
          </p:spPr>
          <p:txBody>
            <a:bodyPr wrap="none" rtlCol="0">
              <a:spAutoFit/>
            </a:bodyPr>
            <a:lstStyle/>
            <a:p>
              <a:pPr defTabSz="864382"/>
              <a:r>
                <a:rPr lang="en-US" sz="1040">
                  <a:solidFill>
                    <a:prstClr val="black"/>
                  </a:solidFill>
                  <a:latin typeface="Calibri" panose="020F0502020204030204"/>
                </a:rPr>
                <a:t>Plasma</a:t>
              </a:r>
            </a:p>
          </p:txBody>
        </p:sp>
        <p:sp>
          <p:nvSpPr>
            <p:cNvPr id="92" name="TextBox 91">
              <a:extLst>
                <a:ext uri="{FF2B5EF4-FFF2-40B4-BE49-F238E27FC236}">
                  <a16:creationId xmlns:a16="http://schemas.microsoft.com/office/drawing/2014/main" id="{C4EC1707-BD49-381B-B8D7-0B26C54B7DD7}"/>
                </a:ext>
              </a:extLst>
            </p:cNvPr>
            <p:cNvSpPr txBox="1"/>
            <p:nvPr/>
          </p:nvSpPr>
          <p:spPr>
            <a:xfrm rot="17960974">
              <a:off x="6397113" y="5259178"/>
              <a:ext cx="688809" cy="266977"/>
            </a:xfrm>
            <a:prstGeom prst="rect">
              <a:avLst/>
            </a:prstGeom>
            <a:noFill/>
          </p:spPr>
          <p:txBody>
            <a:bodyPr wrap="none" rtlCol="0">
              <a:spAutoFit/>
            </a:bodyPr>
            <a:lstStyle/>
            <a:p>
              <a:pPr defTabSz="864382"/>
              <a:r>
                <a:rPr lang="en-US" sz="1040" err="1">
                  <a:solidFill>
                    <a:prstClr val="black"/>
                  </a:solidFill>
                  <a:latin typeface="Calibri" panose="020F0502020204030204"/>
                </a:rPr>
                <a:t>Panc</a:t>
              </a:r>
              <a:r>
                <a:rPr lang="en-US" sz="1040">
                  <a:solidFill>
                    <a:prstClr val="black"/>
                  </a:solidFill>
                  <a:latin typeface="Calibri" panose="020F0502020204030204"/>
                </a:rPr>
                <a:t>/GB</a:t>
              </a:r>
            </a:p>
          </p:txBody>
        </p:sp>
        <p:sp>
          <p:nvSpPr>
            <p:cNvPr id="93" name="TextBox 92">
              <a:extLst>
                <a:ext uri="{FF2B5EF4-FFF2-40B4-BE49-F238E27FC236}">
                  <a16:creationId xmlns:a16="http://schemas.microsoft.com/office/drawing/2014/main" id="{26CCB581-9B43-0633-6C72-37E4BC53839E}"/>
                </a:ext>
              </a:extLst>
            </p:cNvPr>
            <p:cNvSpPr txBox="1"/>
            <p:nvPr/>
          </p:nvSpPr>
          <p:spPr>
            <a:xfrm rot="17960974">
              <a:off x="6287210" y="5195682"/>
              <a:ext cx="534497" cy="266977"/>
            </a:xfrm>
            <a:prstGeom prst="rect">
              <a:avLst/>
            </a:prstGeom>
            <a:noFill/>
          </p:spPr>
          <p:txBody>
            <a:bodyPr wrap="none" rtlCol="0">
              <a:spAutoFit/>
            </a:bodyPr>
            <a:lstStyle/>
            <a:p>
              <a:pPr defTabSz="864382"/>
              <a:r>
                <a:rPr lang="en-US" sz="1040">
                  <a:solidFill>
                    <a:prstClr val="black"/>
                  </a:solidFill>
                  <a:latin typeface="Calibri" panose="020F0502020204030204"/>
                </a:rPr>
                <a:t>Ovary</a:t>
              </a:r>
            </a:p>
          </p:txBody>
        </p:sp>
        <p:sp>
          <p:nvSpPr>
            <p:cNvPr id="94" name="TextBox 93">
              <a:extLst>
                <a:ext uri="{FF2B5EF4-FFF2-40B4-BE49-F238E27FC236}">
                  <a16:creationId xmlns:a16="http://schemas.microsoft.com/office/drawing/2014/main" id="{3F481C97-18CB-3DC9-5FFB-44C83AE870F2}"/>
                </a:ext>
              </a:extLst>
            </p:cNvPr>
            <p:cNvSpPr txBox="1"/>
            <p:nvPr/>
          </p:nvSpPr>
          <p:spPr>
            <a:xfrm rot="17960974">
              <a:off x="6001657" y="5239306"/>
              <a:ext cx="654895" cy="266977"/>
            </a:xfrm>
            <a:prstGeom prst="rect">
              <a:avLst/>
            </a:prstGeom>
            <a:noFill/>
          </p:spPr>
          <p:txBody>
            <a:bodyPr wrap="none" rtlCol="0">
              <a:spAutoFit/>
            </a:bodyPr>
            <a:lstStyle/>
            <a:p>
              <a:pPr defTabSz="864382"/>
              <a:r>
                <a:rPr lang="en-US" sz="1040" err="1">
                  <a:solidFill>
                    <a:prstClr val="black"/>
                  </a:solidFill>
                  <a:latin typeface="Calibri" panose="020F0502020204030204"/>
                </a:rPr>
                <a:t>Oes</a:t>
              </a:r>
              <a:r>
                <a:rPr lang="en-US" sz="1040">
                  <a:solidFill>
                    <a:prstClr val="black"/>
                  </a:solidFill>
                  <a:latin typeface="Calibri" panose="020F0502020204030204"/>
                </a:rPr>
                <a:t>/</a:t>
              </a:r>
              <a:r>
                <a:rPr lang="en-US" sz="1040" err="1">
                  <a:solidFill>
                    <a:prstClr val="black"/>
                  </a:solidFill>
                  <a:latin typeface="Calibri" panose="020F0502020204030204"/>
                </a:rPr>
                <a:t>Sto</a:t>
              </a:r>
              <a:endParaRPr lang="en-US" sz="1040">
                <a:solidFill>
                  <a:prstClr val="black"/>
                </a:solidFill>
                <a:latin typeface="Calibri" panose="020F0502020204030204"/>
              </a:endParaRPr>
            </a:p>
          </p:txBody>
        </p:sp>
        <p:sp>
          <p:nvSpPr>
            <p:cNvPr id="95" name="TextBox 94">
              <a:extLst>
                <a:ext uri="{FF2B5EF4-FFF2-40B4-BE49-F238E27FC236}">
                  <a16:creationId xmlns:a16="http://schemas.microsoft.com/office/drawing/2014/main" id="{B8D54615-3127-EB6F-27E2-7DB3A8AD928C}"/>
                </a:ext>
              </a:extLst>
            </p:cNvPr>
            <p:cNvSpPr txBox="1"/>
            <p:nvPr/>
          </p:nvSpPr>
          <p:spPr>
            <a:xfrm rot="17960974">
              <a:off x="5986509" y="5170221"/>
              <a:ext cx="425969" cy="266977"/>
            </a:xfrm>
            <a:prstGeom prst="rect">
              <a:avLst/>
            </a:prstGeom>
            <a:noFill/>
          </p:spPr>
          <p:txBody>
            <a:bodyPr wrap="none" rtlCol="0">
              <a:spAutoFit/>
            </a:bodyPr>
            <a:lstStyle/>
            <a:p>
              <a:pPr defTabSz="864382"/>
              <a:r>
                <a:rPr lang="en-US" sz="1040">
                  <a:solidFill>
                    <a:prstClr val="black"/>
                  </a:solidFill>
                  <a:latin typeface="Calibri" panose="020F0502020204030204"/>
                </a:rPr>
                <a:t>NET</a:t>
              </a:r>
            </a:p>
          </p:txBody>
        </p:sp>
        <p:sp>
          <p:nvSpPr>
            <p:cNvPr id="96" name="TextBox 95">
              <a:extLst>
                <a:ext uri="{FF2B5EF4-FFF2-40B4-BE49-F238E27FC236}">
                  <a16:creationId xmlns:a16="http://schemas.microsoft.com/office/drawing/2014/main" id="{76CED28F-A0B8-2D7B-180A-71D15FA222FE}"/>
                </a:ext>
              </a:extLst>
            </p:cNvPr>
            <p:cNvSpPr txBox="1"/>
            <p:nvPr/>
          </p:nvSpPr>
          <p:spPr>
            <a:xfrm rot="17960974">
              <a:off x="5608938" y="5244586"/>
              <a:ext cx="663373" cy="266977"/>
            </a:xfrm>
            <a:prstGeom prst="rect">
              <a:avLst/>
            </a:prstGeom>
            <a:noFill/>
          </p:spPr>
          <p:txBody>
            <a:bodyPr wrap="none" rtlCol="0">
              <a:spAutoFit/>
            </a:bodyPr>
            <a:lstStyle/>
            <a:p>
              <a:pPr defTabSz="864382"/>
              <a:r>
                <a:rPr lang="en-US" sz="1040">
                  <a:solidFill>
                    <a:prstClr val="black"/>
                  </a:solidFill>
                  <a:latin typeface="Calibri" panose="020F0502020204030204"/>
                </a:rPr>
                <a:t>Myeloid</a:t>
              </a:r>
            </a:p>
          </p:txBody>
        </p:sp>
        <p:sp>
          <p:nvSpPr>
            <p:cNvPr id="97" name="TextBox 96">
              <a:extLst>
                <a:ext uri="{FF2B5EF4-FFF2-40B4-BE49-F238E27FC236}">
                  <a16:creationId xmlns:a16="http://schemas.microsoft.com/office/drawing/2014/main" id="{25A37196-C598-E306-2684-75A389BD4532}"/>
                </a:ext>
              </a:extLst>
            </p:cNvPr>
            <p:cNvSpPr txBox="1"/>
            <p:nvPr/>
          </p:nvSpPr>
          <p:spPr>
            <a:xfrm rot="17960974">
              <a:off x="5293762" y="5304978"/>
              <a:ext cx="814295" cy="266977"/>
            </a:xfrm>
            <a:prstGeom prst="rect">
              <a:avLst/>
            </a:prstGeom>
            <a:noFill/>
          </p:spPr>
          <p:txBody>
            <a:bodyPr wrap="none" rtlCol="0">
              <a:spAutoFit/>
            </a:bodyPr>
            <a:lstStyle/>
            <a:p>
              <a:pPr defTabSz="864382"/>
              <a:r>
                <a:rPr lang="en-US" sz="1040">
                  <a:solidFill>
                    <a:prstClr val="black"/>
                  </a:solidFill>
                  <a:latin typeface="Calibri" panose="020F0502020204030204"/>
                </a:rPr>
                <a:t>Melanoma</a:t>
              </a:r>
            </a:p>
          </p:txBody>
        </p:sp>
        <p:sp>
          <p:nvSpPr>
            <p:cNvPr id="98" name="TextBox 97">
              <a:extLst>
                <a:ext uri="{FF2B5EF4-FFF2-40B4-BE49-F238E27FC236}">
                  <a16:creationId xmlns:a16="http://schemas.microsoft.com/office/drawing/2014/main" id="{A3AFD835-361C-FEE8-FAA6-9A2D304B73C8}"/>
                </a:ext>
              </a:extLst>
            </p:cNvPr>
            <p:cNvSpPr txBox="1"/>
            <p:nvPr/>
          </p:nvSpPr>
          <p:spPr>
            <a:xfrm rot="17960974">
              <a:off x="5147348" y="5294291"/>
              <a:ext cx="761726" cy="266977"/>
            </a:xfrm>
            <a:prstGeom prst="rect">
              <a:avLst/>
            </a:prstGeom>
            <a:noFill/>
          </p:spPr>
          <p:txBody>
            <a:bodyPr wrap="none" rtlCol="0">
              <a:spAutoFit/>
            </a:bodyPr>
            <a:lstStyle/>
            <a:p>
              <a:pPr defTabSz="864382"/>
              <a:r>
                <a:rPr lang="en-US" sz="1040">
                  <a:solidFill>
                    <a:prstClr val="black"/>
                  </a:solidFill>
                  <a:latin typeface="Calibri" panose="020F0502020204030204"/>
                </a:rPr>
                <a:t>Lymphoid</a:t>
              </a:r>
            </a:p>
          </p:txBody>
        </p:sp>
        <p:sp>
          <p:nvSpPr>
            <p:cNvPr id="99" name="TextBox 98">
              <a:extLst>
                <a:ext uri="{FF2B5EF4-FFF2-40B4-BE49-F238E27FC236}">
                  <a16:creationId xmlns:a16="http://schemas.microsoft.com/office/drawing/2014/main" id="{A88F8956-22D0-EF83-DA31-4FBF3CB641E0}"/>
                </a:ext>
              </a:extLst>
            </p:cNvPr>
            <p:cNvSpPr txBox="1"/>
            <p:nvPr/>
          </p:nvSpPr>
          <p:spPr>
            <a:xfrm rot="17960974">
              <a:off x="5158782" y="5154772"/>
              <a:ext cx="470058" cy="266977"/>
            </a:xfrm>
            <a:prstGeom prst="rect">
              <a:avLst/>
            </a:prstGeom>
            <a:noFill/>
          </p:spPr>
          <p:txBody>
            <a:bodyPr wrap="none" rtlCol="0">
              <a:spAutoFit/>
            </a:bodyPr>
            <a:lstStyle/>
            <a:p>
              <a:pPr defTabSz="864382"/>
              <a:r>
                <a:rPr lang="en-US" sz="1040">
                  <a:solidFill>
                    <a:prstClr val="black"/>
                  </a:solidFill>
                  <a:latin typeface="Calibri" panose="020F0502020204030204"/>
                </a:rPr>
                <a:t>Lung</a:t>
              </a:r>
            </a:p>
          </p:txBody>
        </p:sp>
        <p:sp>
          <p:nvSpPr>
            <p:cNvPr id="100" name="TextBox 99">
              <a:extLst>
                <a:ext uri="{FF2B5EF4-FFF2-40B4-BE49-F238E27FC236}">
                  <a16:creationId xmlns:a16="http://schemas.microsoft.com/office/drawing/2014/main" id="{45842896-A32B-D1A4-AD82-854C5552B676}"/>
                </a:ext>
              </a:extLst>
            </p:cNvPr>
            <p:cNvSpPr txBox="1"/>
            <p:nvPr/>
          </p:nvSpPr>
          <p:spPr>
            <a:xfrm rot="17960974">
              <a:off x="4815322" y="5253978"/>
              <a:ext cx="687114" cy="266977"/>
            </a:xfrm>
            <a:prstGeom prst="rect">
              <a:avLst/>
            </a:prstGeom>
            <a:noFill/>
          </p:spPr>
          <p:txBody>
            <a:bodyPr wrap="none" rtlCol="0">
              <a:spAutoFit/>
            </a:bodyPr>
            <a:lstStyle/>
            <a:p>
              <a:pPr defTabSz="864382"/>
              <a:r>
                <a:rPr lang="en-US" sz="1040">
                  <a:solidFill>
                    <a:prstClr val="black"/>
                  </a:solidFill>
                  <a:latin typeface="Calibri" panose="020F0502020204030204"/>
                </a:rPr>
                <a:t>Liver/BD</a:t>
              </a:r>
            </a:p>
          </p:txBody>
        </p:sp>
        <p:sp>
          <p:nvSpPr>
            <p:cNvPr id="101" name="TextBox 100">
              <a:extLst>
                <a:ext uri="{FF2B5EF4-FFF2-40B4-BE49-F238E27FC236}">
                  <a16:creationId xmlns:a16="http://schemas.microsoft.com/office/drawing/2014/main" id="{0E1084AE-C137-E534-709B-6E2B89EE8837}"/>
                </a:ext>
              </a:extLst>
            </p:cNvPr>
            <p:cNvSpPr txBox="1"/>
            <p:nvPr/>
          </p:nvSpPr>
          <p:spPr>
            <a:xfrm rot="17960974">
              <a:off x="4665622" y="5216045"/>
              <a:ext cx="583674" cy="266977"/>
            </a:xfrm>
            <a:prstGeom prst="rect">
              <a:avLst/>
            </a:prstGeom>
            <a:noFill/>
          </p:spPr>
          <p:txBody>
            <a:bodyPr wrap="none" rtlCol="0">
              <a:spAutoFit/>
            </a:bodyPr>
            <a:lstStyle/>
            <a:p>
              <a:pPr defTabSz="864382"/>
              <a:r>
                <a:rPr lang="en-US" sz="1040">
                  <a:solidFill>
                    <a:prstClr val="black"/>
                  </a:solidFill>
                  <a:latin typeface="Calibri" panose="020F0502020204030204"/>
                </a:rPr>
                <a:t>Kidney</a:t>
              </a:r>
            </a:p>
          </p:txBody>
        </p:sp>
        <p:sp>
          <p:nvSpPr>
            <p:cNvPr id="102" name="TextBox 101">
              <a:extLst>
                <a:ext uri="{FF2B5EF4-FFF2-40B4-BE49-F238E27FC236}">
                  <a16:creationId xmlns:a16="http://schemas.microsoft.com/office/drawing/2014/main" id="{0E836976-FD00-8EBC-E478-2A11CA966CB0}"/>
                </a:ext>
              </a:extLst>
            </p:cNvPr>
            <p:cNvSpPr txBox="1"/>
            <p:nvPr/>
          </p:nvSpPr>
          <p:spPr>
            <a:xfrm rot="17960974">
              <a:off x="4563246" y="5162847"/>
              <a:ext cx="471755" cy="266977"/>
            </a:xfrm>
            <a:prstGeom prst="rect">
              <a:avLst/>
            </a:prstGeom>
            <a:noFill/>
          </p:spPr>
          <p:txBody>
            <a:bodyPr wrap="none" rtlCol="0">
              <a:spAutoFit/>
            </a:bodyPr>
            <a:lstStyle/>
            <a:p>
              <a:pPr defTabSz="864382"/>
              <a:r>
                <a:rPr lang="en-US" sz="1040">
                  <a:solidFill>
                    <a:prstClr val="black"/>
                  </a:solidFill>
                  <a:latin typeface="Calibri" panose="020F0502020204030204"/>
                </a:rPr>
                <a:t>H&amp;N</a:t>
              </a:r>
            </a:p>
          </p:txBody>
        </p:sp>
        <p:sp>
          <p:nvSpPr>
            <p:cNvPr id="103" name="TextBox 102">
              <a:extLst>
                <a:ext uri="{FF2B5EF4-FFF2-40B4-BE49-F238E27FC236}">
                  <a16:creationId xmlns:a16="http://schemas.microsoft.com/office/drawing/2014/main" id="{360D22CA-24F4-C189-7939-1582D09AA87D}"/>
                </a:ext>
              </a:extLst>
            </p:cNvPr>
            <p:cNvSpPr txBox="1"/>
            <p:nvPr/>
          </p:nvSpPr>
          <p:spPr>
            <a:xfrm rot="17960974">
              <a:off x="4137403" y="5309558"/>
              <a:ext cx="776987" cy="266977"/>
            </a:xfrm>
            <a:prstGeom prst="rect">
              <a:avLst/>
            </a:prstGeom>
            <a:noFill/>
          </p:spPr>
          <p:txBody>
            <a:bodyPr wrap="none" rtlCol="0">
              <a:spAutoFit/>
            </a:bodyPr>
            <a:lstStyle/>
            <a:p>
              <a:pPr defTabSz="864382"/>
              <a:r>
                <a:rPr lang="en-US" sz="1040">
                  <a:solidFill>
                    <a:prstClr val="black"/>
                  </a:solidFill>
                  <a:latin typeface="Calibri" panose="020F0502020204030204"/>
                </a:rPr>
                <a:t>Colorectal</a:t>
              </a:r>
            </a:p>
          </p:txBody>
        </p:sp>
        <p:sp>
          <p:nvSpPr>
            <p:cNvPr id="104" name="TextBox 103">
              <a:extLst>
                <a:ext uri="{FF2B5EF4-FFF2-40B4-BE49-F238E27FC236}">
                  <a16:creationId xmlns:a16="http://schemas.microsoft.com/office/drawing/2014/main" id="{09B34173-380C-BB83-A91C-002B5035F384}"/>
                </a:ext>
              </a:extLst>
            </p:cNvPr>
            <p:cNvSpPr txBox="1"/>
            <p:nvPr/>
          </p:nvSpPr>
          <p:spPr>
            <a:xfrm rot="17960974">
              <a:off x="4103951" y="5192498"/>
              <a:ext cx="546367" cy="266977"/>
            </a:xfrm>
            <a:prstGeom prst="rect">
              <a:avLst/>
            </a:prstGeom>
            <a:noFill/>
          </p:spPr>
          <p:txBody>
            <a:bodyPr wrap="none" rtlCol="0">
              <a:spAutoFit/>
            </a:bodyPr>
            <a:lstStyle/>
            <a:p>
              <a:pPr defTabSz="864382"/>
              <a:r>
                <a:rPr lang="en-US" sz="1040">
                  <a:solidFill>
                    <a:prstClr val="black"/>
                  </a:solidFill>
                  <a:latin typeface="Calibri" panose="020F0502020204030204"/>
                </a:rPr>
                <a:t>Cervix</a:t>
              </a:r>
            </a:p>
          </p:txBody>
        </p:sp>
        <p:sp>
          <p:nvSpPr>
            <p:cNvPr id="105" name="TextBox 104">
              <a:extLst>
                <a:ext uri="{FF2B5EF4-FFF2-40B4-BE49-F238E27FC236}">
                  <a16:creationId xmlns:a16="http://schemas.microsoft.com/office/drawing/2014/main" id="{6694C5B1-8375-628C-6BF1-25819CA528EA}"/>
                </a:ext>
              </a:extLst>
            </p:cNvPr>
            <p:cNvSpPr txBox="1"/>
            <p:nvPr/>
          </p:nvSpPr>
          <p:spPr>
            <a:xfrm rot="17960974">
              <a:off x="3894900" y="5209654"/>
              <a:ext cx="561629" cy="266977"/>
            </a:xfrm>
            <a:prstGeom prst="rect">
              <a:avLst/>
            </a:prstGeom>
            <a:noFill/>
          </p:spPr>
          <p:txBody>
            <a:bodyPr wrap="none" rtlCol="0">
              <a:spAutoFit/>
            </a:bodyPr>
            <a:lstStyle/>
            <a:p>
              <a:pPr defTabSz="864382"/>
              <a:r>
                <a:rPr lang="en-US" sz="1040">
                  <a:solidFill>
                    <a:prstClr val="black"/>
                  </a:solidFill>
                  <a:latin typeface="Calibri" panose="020F0502020204030204"/>
                </a:rPr>
                <a:t>Breast</a:t>
              </a:r>
            </a:p>
          </p:txBody>
        </p:sp>
        <p:sp>
          <p:nvSpPr>
            <p:cNvPr id="106" name="TextBox 105">
              <a:extLst>
                <a:ext uri="{FF2B5EF4-FFF2-40B4-BE49-F238E27FC236}">
                  <a16:creationId xmlns:a16="http://schemas.microsoft.com/office/drawing/2014/main" id="{EF51A0E5-265E-B8AB-CA25-1C3754A2A8AB}"/>
                </a:ext>
              </a:extLst>
            </p:cNvPr>
            <p:cNvSpPr txBox="1"/>
            <p:nvPr/>
          </p:nvSpPr>
          <p:spPr>
            <a:xfrm rot="17960974">
              <a:off x="3533692" y="5334605"/>
              <a:ext cx="785466" cy="266977"/>
            </a:xfrm>
            <a:prstGeom prst="rect">
              <a:avLst/>
            </a:prstGeom>
            <a:noFill/>
          </p:spPr>
          <p:txBody>
            <a:bodyPr wrap="none" rtlCol="0">
              <a:spAutoFit/>
            </a:bodyPr>
            <a:lstStyle/>
            <a:p>
              <a:pPr defTabSz="864382"/>
              <a:r>
                <a:rPr lang="en-US" sz="1040">
                  <a:solidFill>
                    <a:prstClr val="black"/>
                  </a:solidFill>
                  <a:latin typeface="Calibri" panose="020F0502020204030204"/>
                </a:rPr>
                <a:t>Bone &amp; ST</a:t>
              </a:r>
            </a:p>
          </p:txBody>
        </p:sp>
        <p:sp>
          <p:nvSpPr>
            <p:cNvPr id="107" name="TextBox 106">
              <a:extLst>
                <a:ext uri="{FF2B5EF4-FFF2-40B4-BE49-F238E27FC236}">
                  <a16:creationId xmlns:a16="http://schemas.microsoft.com/office/drawing/2014/main" id="{225197AE-9247-0F23-6CE3-FB0C56BD27CB}"/>
                </a:ext>
              </a:extLst>
            </p:cNvPr>
            <p:cNvSpPr txBox="1"/>
            <p:nvPr/>
          </p:nvSpPr>
          <p:spPr>
            <a:xfrm rot="17960974">
              <a:off x="3401391" y="5257471"/>
              <a:ext cx="714245" cy="266977"/>
            </a:xfrm>
            <a:prstGeom prst="rect">
              <a:avLst/>
            </a:prstGeom>
            <a:noFill/>
          </p:spPr>
          <p:txBody>
            <a:bodyPr wrap="none" rtlCol="0">
              <a:spAutoFit/>
            </a:bodyPr>
            <a:lstStyle/>
            <a:p>
              <a:pPr defTabSz="864382"/>
              <a:r>
                <a:rPr lang="en-US" sz="1040" err="1">
                  <a:solidFill>
                    <a:prstClr val="black"/>
                  </a:solidFill>
                  <a:latin typeface="Calibri" panose="020F0502020204030204"/>
                </a:rPr>
                <a:t>Blad</a:t>
              </a:r>
              <a:r>
                <a:rPr lang="en-US" sz="1040">
                  <a:solidFill>
                    <a:prstClr val="black"/>
                  </a:solidFill>
                  <a:latin typeface="Calibri" panose="020F0502020204030204"/>
                </a:rPr>
                <a:t>/</a:t>
              </a:r>
              <a:r>
                <a:rPr lang="en-US" sz="1040" err="1">
                  <a:solidFill>
                    <a:prstClr val="black"/>
                  </a:solidFill>
                  <a:latin typeface="Calibri" panose="020F0502020204030204"/>
                </a:rPr>
                <a:t>Uro</a:t>
              </a:r>
              <a:endParaRPr lang="en-US" sz="1040">
                <a:solidFill>
                  <a:prstClr val="black"/>
                </a:solidFill>
                <a:latin typeface="Calibri" panose="020F0502020204030204"/>
              </a:endParaRPr>
            </a:p>
          </p:txBody>
        </p:sp>
        <p:sp>
          <p:nvSpPr>
            <p:cNvPr id="108" name="TextBox 107">
              <a:extLst>
                <a:ext uri="{FF2B5EF4-FFF2-40B4-BE49-F238E27FC236}">
                  <a16:creationId xmlns:a16="http://schemas.microsoft.com/office/drawing/2014/main" id="{99A9B98E-9CFC-E28D-23CF-3384008298E1}"/>
                </a:ext>
              </a:extLst>
            </p:cNvPr>
            <p:cNvSpPr txBox="1"/>
            <p:nvPr/>
          </p:nvSpPr>
          <p:spPr>
            <a:xfrm rot="17960974">
              <a:off x="3344852" y="5158265"/>
              <a:ext cx="481930" cy="266977"/>
            </a:xfrm>
            <a:prstGeom prst="rect">
              <a:avLst/>
            </a:prstGeom>
            <a:noFill/>
          </p:spPr>
          <p:txBody>
            <a:bodyPr wrap="none" rtlCol="0">
              <a:spAutoFit/>
            </a:bodyPr>
            <a:lstStyle/>
            <a:p>
              <a:pPr defTabSz="864382"/>
              <a:r>
                <a:rPr lang="en-US" sz="1040">
                  <a:solidFill>
                    <a:prstClr val="black"/>
                  </a:solidFill>
                  <a:latin typeface="Calibri" panose="020F0502020204030204"/>
                </a:rPr>
                <a:t>Anus</a:t>
              </a:r>
            </a:p>
          </p:txBody>
        </p:sp>
        <p:sp>
          <p:nvSpPr>
            <p:cNvPr id="109" name="TextBox 108">
              <a:extLst>
                <a:ext uri="{FF2B5EF4-FFF2-40B4-BE49-F238E27FC236}">
                  <a16:creationId xmlns:a16="http://schemas.microsoft.com/office/drawing/2014/main" id="{DB2738BD-F943-BE6B-0B23-1AA6B4889017}"/>
                </a:ext>
              </a:extLst>
            </p:cNvPr>
            <p:cNvSpPr txBox="1"/>
            <p:nvPr/>
          </p:nvSpPr>
          <p:spPr>
            <a:xfrm rot="17960974">
              <a:off x="7886646" y="5311964"/>
              <a:ext cx="788858" cy="266977"/>
            </a:xfrm>
            <a:prstGeom prst="rect">
              <a:avLst/>
            </a:prstGeom>
            <a:noFill/>
          </p:spPr>
          <p:txBody>
            <a:bodyPr wrap="none" rtlCol="0">
              <a:spAutoFit/>
            </a:bodyPr>
            <a:lstStyle/>
            <a:p>
              <a:pPr defTabSz="864382"/>
              <a:r>
                <a:rPr lang="en-US" sz="1040">
                  <a:solidFill>
                    <a:prstClr val="black"/>
                  </a:solidFill>
                  <a:latin typeface="Calibri" panose="020F0502020204030204"/>
                </a:rPr>
                <a:t>No Cancer</a:t>
              </a:r>
            </a:p>
          </p:txBody>
        </p:sp>
        <p:sp>
          <p:nvSpPr>
            <p:cNvPr id="110" name="TextBox 109">
              <a:extLst>
                <a:ext uri="{FF2B5EF4-FFF2-40B4-BE49-F238E27FC236}">
                  <a16:creationId xmlns:a16="http://schemas.microsoft.com/office/drawing/2014/main" id="{44A84E19-9A9F-3EF3-85F1-F2023E40C436}"/>
                </a:ext>
              </a:extLst>
            </p:cNvPr>
            <p:cNvSpPr txBox="1"/>
            <p:nvPr/>
          </p:nvSpPr>
          <p:spPr>
            <a:xfrm rot="17960974">
              <a:off x="7776745" y="5153272"/>
              <a:ext cx="432752" cy="266977"/>
            </a:xfrm>
            <a:prstGeom prst="rect">
              <a:avLst/>
            </a:prstGeom>
            <a:noFill/>
          </p:spPr>
          <p:txBody>
            <a:bodyPr wrap="none" rtlCol="0">
              <a:spAutoFit/>
            </a:bodyPr>
            <a:lstStyle/>
            <a:p>
              <a:pPr defTabSz="864382"/>
              <a:r>
                <a:rPr lang="en-US" sz="1040">
                  <a:solidFill>
                    <a:prstClr val="black"/>
                  </a:solidFill>
                  <a:latin typeface="Calibri" panose="020F0502020204030204"/>
                </a:rPr>
                <a:t>CUP</a:t>
              </a:r>
            </a:p>
          </p:txBody>
        </p:sp>
        <p:sp>
          <p:nvSpPr>
            <p:cNvPr id="111" name="TextBox 110">
              <a:extLst>
                <a:ext uri="{FF2B5EF4-FFF2-40B4-BE49-F238E27FC236}">
                  <a16:creationId xmlns:a16="http://schemas.microsoft.com/office/drawing/2014/main" id="{D233CCF9-1C2D-D6F5-C4E7-ECF49A5339ED}"/>
                </a:ext>
              </a:extLst>
            </p:cNvPr>
            <p:cNvSpPr txBox="1"/>
            <p:nvPr/>
          </p:nvSpPr>
          <p:spPr>
            <a:xfrm rot="17960974">
              <a:off x="7578722" y="5158060"/>
              <a:ext cx="425969" cy="266977"/>
            </a:xfrm>
            <a:prstGeom prst="rect">
              <a:avLst/>
            </a:prstGeom>
            <a:noFill/>
          </p:spPr>
          <p:txBody>
            <a:bodyPr wrap="none" rtlCol="0">
              <a:spAutoFit/>
            </a:bodyPr>
            <a:lstStyle/>
            <a:p>
              <a:pPr defTabSz="864382"/>
              <a:r>
                <a:rPr lang="en-US" sz="1040">
                  <a:solidFill>
                    <a:prstClr val="black"/>
                  </a:solidFill>
                  <a:latin typeface="Calibri" panose="020F0502020204030204"/>
                </a:rPr>
                <a:t>CNS</a:t>
              </a:r>
            </a:p>
          </p:txBody>
        </p:sp>
        <p:sp>
          <p:nvSpPr>
            <p:cNvPr id="112" name="TextBox 111">
              <a:extLst>
                <a:ext uri="{FF2B5EF4-FFF2-40B4-BE49-F238E27FC236}">
                  <a16:creationId xmlns:a16="http://schemas.microsoft.com/office/drawing/2014/main" id="{ACF583E3-39B9-5C9C-20DD-A3532563BAF3}"/>
                </a:ext>
              </a:extLst>
            </p:cNvPr>
            <p:cNvSpPr txBox="1"/>
            <p:nvPr/>
          </p:nvSpPr>
          <p:spPr>
            <a:xfrm rot="17960974">
              <a:off x="7891541" y="5189990"/>
              <a:ext cx="529410" cy="266977"/>
            </a:xfrm>
            <a:prstGeom prst="rect">
              <a:avLst/>
            </a:prstGeom>
            <a:noFill/>
          </p:spPr>
          <p:txBody>
            <a:bodyPr wrap="none" rtlCol="0">
              <a:spAutoFit/>
            </a:bodyPr>
            <a:lstStyle/>
            <a:p>
              <a:pPr defTabSz="864382"/>
              <a:r>
                <a:rPr lang="en-US" sz="1040">
                  <a:solidFill>
                    <a:prstClr val="black"/>
                  </a:solidFill>
                  <a:latin typeface="Calibri" panose="020F0502020204030204"/>
                </a:rPr>
                <a:t>Other</a:t>
              </a:r>
            </a:p>
          </p:txBody>
        </p:sp>
        <p:sp>
          <p:nvSpPr>
            <p:cNvPr id="113" name="TextBox 112">
              <a:extLst>
                <a:ext uri="{FF2B5EF4-FFF2-40B4-BE49-F238E27FC236}">
                  <a16:creationId xmlns:a16="http://schemas.microsoft.com/office/drawing/2014/main" id="{11814853-175E-6958-191B-545474BFB812}"/>
                </a:ext>
              </a:extLst>
            </p:cNvPr>
            <p:cNvSpPr txBox="1"/>
            <p:nvPr/>
          </p:nvSpPr>
          <p:spPr>
            <a:xfrm rot="16200000">
              <a:off x="529777" y="2881891"/>
              <a:ext cx="4248622" cy="307693"/>
            </a:xfrm>
            <a:prstGeom prst="rect">
              <a:avLst/>
            </a:prstGeom>
            <a:noFill/>
          </p:spPr>
          <p:txBody>
            <a:bodyPr wrap="square" lIns="86439" tIns="43220" rIns="86439" bIns="43220" rtlCol="0" anchor="t">
              <a:spAutoFit/>
            </a:bodyPr>
            <a:lstStyle/>
            <a:p>
              <a:pPr algn="ctr" defTabSz="864382"/>
              <a:r>
                <a:rPr lang="en-US" sz="1323" b="1">
                  <a:solidFill>
                    <a:prstClr val="black"/>
                  </a:solidFill>
                  <a:latin typeface="Calibri" panose="020F0502020204030204"/>
                </a:rPr>
                <a:t>Predicted Cancer Signal Origin</a:t>
              </a:r>
            </a:p>
          </p:txBody>
        </p:sp>
        <p:sp>
          <p:nvSpPr>
            <p:cNvPr id="114" name="TextBox 113">
              <a:extLst>
                <a:ext uri="{FF2B5EF4-FFF2-40B4-BE49-F238E27FC236}">
                  <a16:creationId xmlns:a16="http://schemas.microsoft.com/office/drawing/2014/main" id="{CF5383EF-EED1-5BE0-77A9-6367B178536B}"/>
                </a:ext>
              </a:extLst>
            </p:cNvPr>
            <p:cNvSpPr txBox="1"/>
            <p:nvPr/>
          </p:nvSpPr>
          <p:spPr>
            <a:xfrm>
              <a:off x="3464496" y="5737334"/>
              <a:ext cx="5129473" cy="313034"/>
            </a:xfrm>
            <a:prstGeom prst="rect">
              <a:avLst/>
            </a:prstGeom>
            <a:noFill/>
          </p:spPr>
          <p:txBody>
            <a:bodyPr wrap="square" rtlCol="0">
              <a:spAutoFit/>
            </a:bodyPr>
            <a:lstStyle/>
            <a:p>
              <a:pPr algn="ctr" defTabSz="864382"/>
              <a:r>
                <a:rPr lang="en-US" sz="1323" b="1">
                  <a:solidFill>
                    <a:prstClr val="black"/>
                  </a:solidFill>
                  <a:latin typeface="Calibri" panose="020F0502020204030204"/>
                </a:rPr>
                <a:t>NHS Clinical Outcome</a:t>
              </a:r>
            </a:p>
          </p:txBody>
        </p:sp>
        <p:sp>
          <p:nvSpPr>
            <p:cNvPr id="115" name="Rectangle 114">
              <a:extLst>
                <a:ext uri="{FF2B5EF4-FFF2-40B4-BE49-F238E27FC236}">
                  <a16:creationId xmlns:a16="http://schemas.microsoft.com/office/drawing/2014/main" id="{041D9DC7-0DF3-BB62-0638-2044235D1811}"/>
                </a:ext>
              </a:extLst>
            </p:cNvPr>
            <p:cNvSpPr/>
            <p:nvPr/>
          </p:nvSpPr>
          <p:spPr>
            <a:xfrm>
              <a:off x="4101959" y="5094606"/>
              <a:ext cx="45719" cy="45719"/>
            </a:xfrm>
            <a:prstGeom prst="rect">
              <a:avLst/>
            </a:prstGeom>
            <a:solidFill>
              <a:srgbClr val="EBE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16" name="Rectangle 115">
              <a:extLst>
                <a:ext uri="{FF2B5EF4-FFF2-40B4-BE49-F238E27FC236}">
                  <a16:creationId xmlns:a16="http://schemas.microsoft.com/office/drawing/2014/main" id="{B9C156CD-BCE5-CDA3-4775-5C5F943C939D}"/>
                </a:ext>
              </a:extLst>
            </p:cNvPr>
            <p:cNvSpPr/>
            <p:nvPr/>
          </p:nvSpPr>
          <p:spPr>
            <a:xfrm>
              <a:off x="4093625" y="5142498"/>
              <a:ext cx="45719" cy="457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17" name="Rectangle 116">
              <a:extLst>
                <a:ext uri="{FF2B5EF4-FFF2-40B4-BE49-F238E27FC236}">
                  <a16:creationId xmlns:a16="http://schemas.microsoft.com/office/drawing/2014/main" id="{B3E84AD5-7238-2B03-697E-2BA3B5702B97}"/>
                </a:ext>
              </a:extLst>
            </p:cNvPr>
            <p:cNvSpPr/>
            <p:nvPr/>
          </p:nvSpPr>
          <p:spPr>
            <a:xfrm>
              <a:off x="3581399" y="4611943"/>
              <a:ext cx="45719" cy="124903"/>
            </a:xfrm>
            <a:prstGeom prst="rect">
              <a:avLst/>
            </a:prstGeom>
            <a:solidFill>
              <a:srgbClr val="EBE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18" name="Rectangle 117">
              <a:extLst>
                <a:ext uri="{FF2B5EF4-FFF2-40B4-BE49-F238E27FC236}">
                  <a16:creationId xmlns:a16="http://schemas.microsoft.com/office/drawing/2014/main" id="{39DF7988-3CB1-538D-407F-38E6949AC1E5}"/>
                </a:ext>
              </a:extLst>
            </p:cNvPr>
            <p:cNvSpPr/>
            <p:nvPr/>
          </p:nvSpPr>
          <p:spPr>
            <a:xfrm flipV="1">
              <a:off x="3581399" y="2854324"/>
              <a:ext cx="94247" cy="131868"/>
            </a:xfrm>
            <a:prstGeom prst="rect">
              <a:avLst/>
            </a:prstGeom>
            <a:solidFill>
              <a:srgbClr val="EBE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19" name="Rectangle 118">
              <a:extLst>
                <a:ext uri="{FF2B5EF4-FFF2-40B4-BE49-F238E27FC236}">
                  <a16:creationId xmlns:a16="http://schemas.microsoft.com/office/drawing/2014/main" id="{0C5F5D8D-C394-CE00-8F75-2F5CBF90B006}"/>
                </a:ext>
              </a:extLst>
            </p:cNvPr>
            <p:cNvSpPr/>
            <p:nvPr/>
          </p:nvSpPr>
          <p:spPr>
            <a:xfrm flipH="1" flipV="1">
              <a:off x="3581399" y="3046235"/>
              <a:ext cx="122831" cy="139641"/>
            </a:xfrm>
            <a:prstGeom prst="rect">
              <a:avLst/>
            </a:prstGeom>
            <a:solidFill>
              <a:srgbClr val="EBE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20" name="Rectangle 119">
              <a:extLst>
                <a:ext uri="{FF2B5EF4-FFF2-40B4-BE49-F238E27FC236}">
                  <a16:creationId xmlns:a16="http://schemas.microsoft.com/office/drawing/2014/main" id="{D1E05DDB-D04F-8786-883F-5AA6595CCE2A}"/>
                </a:ext>
              </a:extLst>
            </p:cNvPr>
            <p:cNvSpPr/>
            <p:nvPr/>
          </p:nvSpPr>
          <p:spPr>
            <a:xfrm flipH="1" flipV="1">
              <a:off x="3581399" y="4031692"/>
              <a:ext cx="156592" cy="131869"/>
            </a:xfrm>
            <a:prstGeom prst="rect">
              <a:avLst/>
            </a:prstGeom>
            <a:solidFill>
              <a:srgbClr val="EBE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grpSp>
      <p:sp>
        <p:nvSpPr>
          <p:cNvPr id="121" name="AutoShape 2">
            <a:extLst>
              <a:ext uri="{FF2B5EF4-FFF2-40B4-BE49-F238E27FC236}">
                <a16:creationId xmlns:a16="http://schemas.microsoft.com/office/drawing/2014/main" id="{E37D11BE-6C4C-582E-28CB-218A118BC599}"/>
              </a:ext>
            </a:extLst>
          </p:cNvPr>
          <p:cNvSpPr txBox="1">
            <a:spLocks noChangeAspect="1" noChangeArrowheads="1"/>
          </p:cNvSpPr>
          <p:nvPr/>
        </p:nvSpPr>
        <p:spPr bwMode="auto">
          <a:xfrm>
            <a:off x="6915055" y="2430276"/>
            <a:ext cx="3341890" cy="230994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6439" tIns="43220" rIns="86439" bIns="43220" numCol="1" rtlCol="0" anchor="t" anchorCtr="0" compatLnSpc="1">
            <a:prstTxWarp prst="textNoShape">
              <a:avLst/>
            </a:prstTxWarp>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defTabSz="864382">
              <a:spcBef>
                <a:spcPts val="945"/>
              </a:spcBef>
              <a:buNone/>
            </a:pPr>
            <a:r>
              <a:rPr lang="en-US" sz="2647" dirty="0">
                <a:solidFill>
                  <a:prstClr val="black"/>
                </a:solidFill>
                <a:latin typeface="Calibri" panose="020F0502020204030204"/>
              </a:rPr>
              <a:t>Accuracy of </a:t>
            </a:r>
          </a:p>
          <a:p>
            <a:pPr marL="0" indent="0" algn="ctr" defTabSz="864382">
              <a:spcBef>
                <a:spcPts val="945"/>
              </a:spcBef>
              <a:buNone/>
            </a:pPr>
            <a:r>
              <a:rPr lang="en-US" sz="2647" b="1" dirty="0">
                <a:solidFill>
                  <a:prstClr val="black"/>
                </a:solidFill>
                <a:latin typeface="Calibri" panose="020F0502020204030204"/>
              </a:rPr>
              <a:t>Cancer Signal Origin </a:t>
            </a:r>
          </a:p>
          <a:p>
            <a:pPr marL="0" indent="0" algn="ctr" defTabSz="864382">
              <a:spcBef>
                <a:spcPts val="945"/>
              </a:spcBef>
              <a:buNone/>
            </a:pPr>
            <a:r>
              <a:rPr lang="en-US" sz="2647" dirty="0">
                <a:solidFill>
                  <a:prstClr val="black"/>
                </a:solidFill>
                <a:latin typeface="Calibri" panose="020F0502020204030204"/>
              </a:rPr>
              <a:t>Prediction </a:t>
            </a:r>
          </a:p>
          <a:p>
            <a:pPr marL="0" indent="0" algn="ctr" defTabSz="864382">
              <a:spcBef>
                <a:spcPts val="945"/>
              </a:spcBef>
              <a:buNone/>
            </a:pPr>
            <a:r>
              <a:rPr lang="en-US" sz="2647" b="1" dirty="0">
                <a:solidFill>
                  <a:prstClr val="black"/>
                </a:solidFill>
                <a:latin typeface="Calibri" panose="020F0502020204030204"/>
              </a:rPr>
              <a:t>85.2%</a:t>
            </a:r>
            <a:r>
              <a:rPr lang="en-US" sz="2647" dirty="0">
                <a:solidFill>
                  <a:prstClr val="black"/>
                </a:solidFill>
                <a:latin typeface="Calibri" panose="020F0502020204030204"/>
              </a:rPr>
              <a:t> </a:t>
            </a:r>
          </a:p>
          <a:p>
            <a:pPr marL="0" indent="0" algn="ctr" defTabSz="864382">
              <a:spcBef>
                <a:spcPts val="945"/>
              </a:spcBef>
              <a:buNone/>
            </a:pPr>
            <a:r>
              <a:rPr lang="en-US" sz="2647" dirty="0">
                <a:solidFill>
                  <a:prstClr val="black"/>
                </a:solidFill>
                <a:latin typeface="Calibri" panose="020F0502020204030204"/>
              </a:rPr>
              <a:t>(79.8% to 89.3%)</a:t>
            </a:r>
          </a:p>
          <a:p>
            <a:pPr marL="216096" indent="-216096" defTabSz="864382">
              <a:spcBef>
                <a:spcPts val="945"/>
              </a:spcBef>
            </a:pPr>
            <a:endParaRPr lang="en-US" sz="2647" dirty="0">
              <a:solidFill>
                <a:prstClr val="black"/>
              </a:solidFill>
              <a:latin typeface="Calibri" panose="020F0502020204030204"/>
            </a:endParaRPr>
          </a:p>
        </p:txBody>
      </p:sp>
      <p:pic>
        <p:nvPicPr>
          <p:cNvPr id="3" name="Picture 2">
            <a:extLst>
              <a:ext uri="{FF2B5EF4-FFF2-40B4-BE49-F238E27FC236}">
                <a16:creationId xmlns:a16="http://schemas.microsoft.com/office/drawing/2014/main" id="{B8D41A53-092F-E6E1-DAEF-E3AE5A399185}"/>
              </a:ext>
            </a:extLst>
          </p:cNvPr>
          <p:cNvPicPr>
            <a:picLocks noChangeAspect="1"/>
          </p:cNvPicPr>
          <p:nvPr/>
        </p:nvPicPr>
        <p:blipFill rotWithShape="1">
          <a:blip r:embed="rId5">
            <a:extLst>
              <a:ext uri="{28A0092B-C50C-407E-A947-70E740481C1C}">
                <a14:useLocalDpi xmlns:a14="http://schemas.microsoft.com/office/drawing/2010/main"/>
              </a:ext>
            </a:extLst>
          </a:blip>
          <a:srcRect l="12140" t="5338" r="1917" b="18644"/>
          <a:stretch/>
        </p:blipFill>
        <p:spPr>
          <a:xfrm>
            <a:off x="10363372" y="1389293"/>
            <a:ext cx="1111228" cy="751835"/>
          </a:xfrm>
          <a:prstGeom prst="rect">
            <a:avLst/>
          </a:prstGeom>
        </p:spPr>
      </p:pic>
      <p:pic>
        <p:nvPicPr>
          <p:cNvPr id="4" name="Picture 8" descr="Platform Randomised trial of INterventions against COVID-19 In older people  PARTICIPANT INFORMATION LEAFLET">
            <a:extLst>
              <a:ext uri="{FF2B5EF4-FFF2-40B4-BE49-F238E27FC236}">
                <a16:creationId xmlns:a16="http://schemas.microsoft.com/office/drawing/2014/main" id="{1A442F4B-50C6-95CB-8BA3-E7C35DAEEF7B}"/>
              </a:ext>
            </a:extLst>
          </p:cNvPr>
          <p:cNvPicPr>
            <a:picLocks noChangeAspect="1" noChangeArrowheads="1"/>
          </p:cNvPicPr>
          <p:nvPr/>
        </p:nvPicPr>
        <p:blipFill rotWithShape="1">
          <a:blip r:embed="rId6">
            <a:extLst>
              <a:ext uri="{28A0092B-C50C-407E-A947-70E740481C1C}">
                <a14:useLocalDpi xmlns:a14="http://schemas.microsoft.com/office/drawing/2010/main"/>
              </a:ext>
            </a:extLst>
          </a:blip>
          <a:srcRect/>
          <a:stretch/>
        </p:blipFill>
        <p:spPr bwMode="auto">
          <a:xfrm>
            <a:off x="9957871" y="871858"/>
            <a:ext cx="1413863" cy="43219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8" descr="Grail and National Health Service (NHS) England Complete Enrollment of  140,000 Participants in Largest Study of Multi-Cancer Early Detection Test  | Business Wire">
            <a:extLst>
              <a:ext uri="{FF2B5EF4-FFF2-40B4-BE49-F238E27FC236}">
                <a16:creationId xmlns:a16="http://schemas.microsoft.com/office/drawing/2014/main" id="{7C4BBC8D-43AF-7F75-B716-7A01A2162C23}"/>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9683418" y="5644977"/>
            <a:ext cx="1666805" cy="833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8862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965CA3FC-FD0A-6BBC-67D0-05A93D301570}"/>
              </a:ext>
            </a:extLst>
          </p:cNvPr>
          <p:cNvSpPr>
            <a:spLocks noGrp="1"/>
          </p:cNvSpPr>
          <p:nvPr>
            <p:ph type="title"/>
          </p:nvPr>
        </p:nvSpPr>
        <p:spPr>
          <a:xfrm>
            <a:off x="46774" y="-59883"/>
            <a:ext cx="8124449" cy="1449176"/>
          </a:xfrm>
        </p:spPr>
        <p:txBody>
          <a:bodyPr>
            <a:noAutofit/>
          </a:bodyPr>
          <a:lstStyle/>
          <a:p>
            <a:r>
              <a:rPr lang="en-US" sz="3403" b="1" dirty="0">
                <a:solidFill>
                  <a:srgbClr val="002557"/>
                </a:solidFill>
                <a:latin typeface="Arial"/>
                <a:cs typeface="Arial"/>
              </a:rPr>
              <a:t>MCED performance</a:t>
            </a:r>
            <a:br>
              <a:rPr lang="en-US" sz="3403" b="1" dirty="0">
                <a:solidFill>
                  <a:srgbClr val="002557"/>
                </a:solidFill>
                <a:latin typeface="Arial"/>
                <a:cs typeface="Arial"/>
              </a:rPr>
            </a:br>
            <a:r>
              <a:rPr lang="en-US" sz="3403" dirty="0">
                <a:solidFill>
                  <a:srgbClr val="002557"/>
                </a:solidFill>
                <a:latin typeface="Arial"/>
                <a:cs typeface="Arial"/>
              </a:rPr>
              <a:t>alongside existing primary care tests</a:t>
            </a:r>
          </a:p>
        </p:txBody>
      </p:sp>
      <p:sp>
        <p:nvSpPr>
          <p:cNvPr id="18" name="Content Placeholder 17">
            <a:extLst>
              <a:ext uri="{FF2B5EF4-FFF2-40B4-BE49-F238E27FC236}">
                <a16:creationId xmlns:a16="http://schemas.microsoft.com/office/drawing/2014/main" id="{1BBEB8F3-A0F4-E145-1129-C9009844C7BC}"/>
              </a:ext>
            </a:extLst>
          </p:cNvPr>
          <p:cNvSpPr>
            <a:spLocks noGrp="1"/>
          </p:cNvSpPr>
          <p:nvPr>
            <p:ph idx="1"/>
          </p:nvPr>
        </p:nvSpPr>
        <p:spPr/>
        <p:txBody>
          <a:bodyPr/>
          <a:lstStyle/>
          <a:p>
            <a:endParaRPr lang="en-US"/>
          </a:p>
        </p:txBody>
      </p:sp>
      <p:grpSp>
        <p:nvGrpSpPr>
          <p:cNvPr id="2" name="Group 1">
            <a:extLst>
              <a:ext uri="{FF2B5EF4-FFF2-40B4-BE49-F238E27FC236}">
                <a16:creationId xmlns:a16="http://schemas.microsoft.com/office/drawing/2014/main" id="{7C338F2A-7D31-379F-D21E-F3D260F7C0C5}"/>
              </a:ext>
            </a:extLst>
          </p:cNvPr>
          <p:cNvGrpSpPr/>
          <p:nvPr/>
        </p:nvGrpSpPr>
        <p:grpSpPr>
          <a:xfrm>
            <a:off x="8816770" y="2902501"/>
            <a:ext cx="2341067" cy="1424087"/>
            <a:chOff x="8391526" y="2981013"/>
            <a:chExt cx="2476501" cy="1506472"/>
          </a:xfrm>
        </p:grpSpPr>
        <p:sp>
          <p:nvSpPr>
            <p:cNvPr id="4" name="Rectangle 3">
              <a:extLst>
                <a:ext uri="{FF2B5EF4-FFF2-40B4-BE49-F238E27FC236}">
                  <a16:creationId xmlns:a16="http://schemas.microsoft.com/office/drawing/2014/main" id="{8666486E-2EC6-FD45-CA75-9F38F60FE909}"/>
                </a:ext>
              </a:extLst>
            </p:cNvPr>
            <p:cNvSpPr/>
            <p:nvPr/>
          </p:nvSpPr>
          <p:spPr>
            <a:xfrm>
              <a:off x="8391526" y="2981013"/>
              <a:ext cx="2476500" cy="1506472"/>
            </a:xfrm>
            <a:prstGeom prst="rect">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6" name="Oval 5">
              <a:extLst>
                <a:ext uri="{FF2B5EF4-FFF2-40B4-BE49-F238E27FC236}">
                  <a16:creationId xmlns:a16="http://schemas.microsoft.com/office/drawing/2014/main" id="{95E2FF0E-602E-2D58-DD1B-18099504E75C}"/>
                </a:ext>
              </a:extLst>
            </p:cNvPr>
            <p:cNvSpPr>
              <a:spLocks noChangeAspect="1"/>
            </p:cNvSpPr>
            <p:nvPr/>
          </p:nvSpPr>
          <p:spPr>
            <a:xfrm>
              <a:off x="8547100" y="3231591"/>
              <a:ext cx="182563" cy="1828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0" name="Oval 9">
              <a:extLst>
                <a:ext uri="{FF2B5EF4-FFF2-40B4-BE49-F238E27FC236}">
                  <a16:creationId xmlns:a16="http://schemas.microsoft.com/office/drawing/2014/main" id="{AC71678A-AF2E-C00B-CC96-9DB4076F62A5}"/>
                </a:ext>
              </a:extLst>
            </p:cNvPr>
            <p:cNvSpPr>
              <a:spLocks noChangeAspect="1"/>
            </p:cNvSpPr>
            <p:nvPr/>
          </p:nvSpPr>
          <p:spPr>
            <a:xfrm>
              <a:off x="8547101" y="3623708"/>
              <a:ext cx="182563" cy="18288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3" name="Oval 12">
              <a:extLst>
                <a:ext uri="{FF2B5EF4-FFF2-40B4-BE49-F238E27FC236}">
                  <a16:creationId xmlns:a16="http://schemas.microsoft.com/office/drawing/2014/main" id="{D6DFFE8F-9E80-6608-CBC6-49D018AEA90C}"/>
                </a:ext>
              </a:extLst>
            </p:cNvPr>
            <p:cNvSpPr>
              <a:spLocks noChangeAspect="1"/>
            </p:cNvSpPr>
            <p:nvPr/>
          </p:nvSpPr>
          <p:spPr>
            <a:xfrm>
              <a:off x="8547100" y="4013019"/>
              <a:ext cx="182563" cy="1828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endParaRPr lang="en-US" sz="1702">
                <a:solidFill>
                  <a:prstClr val="white"/>
                </a:solidFill>
                <a:latin typeface="Calibri" panose="020F0502020204030204"/>
              </a:endParaRPr>
            </a:p>
          </p:txBody>
        </p:sp>
        <p:sp>
          <p:nvSpPr>
            <p:cNvPr id="14" name="TextBox 13">
              <a:extLst>
                <a:ext uri="{FF2B5EF4-FFF2-40B4-BE49-F238E27FC236}">
                  <a16:creationId xmlns:a16="http://schemas.microsoft.com/office/drawing/2014/main" id="{6DDFC3DC-7D4D-5DB9-55A3-3B225681A4B7}"/>
                </a:ext>
              </a:extLst>
            </p:cNvPr>
            <p:cNvSpPr txBox="1"/>
            <p:nvPr/>
          </p:nvSpPr>
          <p:spPr>
            <a:xfrm>
              <a:off x="8729663" y="3061421"/>
              <a:ext cx="2138363" cy="528392"/>
            </a:xfrm>
            <a:prstGeom prst="rect">
              <a:avLst/>
            </a:prstGeom>
            <a:noFill/>
          </p:spPr>
          <p:txBody>
            <a:bodyPr wrap="square" rtlCol="0">
              <a:spAutoFit/>
            </a:bodyPr>
            <a:lstStyle/>
            <a:p>
              <a:pPr defTabSz="864382"/>
              <a:r>
                <a:rPr lang="en-US" sz="1323">
                  <a:solidFill>
                    <a:prstClr val="black"/>
                  </a:solidFill>
                  <a:latin typeface="Calibri" panose="020F0502020204030204"/>
                </a:rPr>
                <a:t>Post-test probability for CSD negative</a:t>
              </a:r>
            </a:p>
          </p:txBody>
        </p:sp>
        <p:sp>
          <p:nvSpPr>
            <p:cNvPr id="15" name="TextBox 14">
              <a:extLst>
                <a:ext uri="{FF2B5EF4-FFF2-40B4-BE49-F238E27FC236}">
                  <a16:creationId xmlns:a16="http://schemas.microsoft.com/office/drawing/2014/main" id="{0B61F806-1921-7267-FD56-CC2AE82CA6E7}"/>
                </a:ext>
              </a:extLst>
            </p:cNvPr>
            <p:cNvSpPr txBox="1"/>
            <p:nvPr/>
          </p:nvSpPr>
          <p:spPr>
            <a:xfrm>
              <a:off x="8767149" y="3561259"/>
              <a:ext cx="2100877" cy="313034"/>
            </a:xfrm>
            <a:prstGeom prst="rect">
              <a:avLst/>
            </a:prstGeom>
            <a:noFill/>
          </p:spPr>
          <p:txBody>
            <a:bodyPr wrap="square" rtlCol="0">
              <a:spAutoFit/>
            </a:bodyPr>
            <a:lstStyle/>
            <a:p>
              <a:pPr defTabSz="864382"/>
              <a:r>
                <a:rPr lang="en-US" sz="1323">
                  <a:solidFill>
                    <a:prstClr val="black"/>
                  </a:solidFill>
                  <a:latin typeface="Calibri" panose="020F0502020204030204"/>
                </a:rPr>
                <a:t>Pre-test probability</a:t>
              </a:r>
            </a:p>
          </p:txBody>
        </p:sp>
        <p:sp>
          <p:nvSpPr>
            <p:cNvPr id="16" name="TextBox 15">
              <a:extLst>
                <a:ext uri="{FF2B5EF4-FFF2-40B4-BE49-F238E27FC236}">
                  <a16:creationId xmlns:a16="http://schemas.microsoft.com/office/drawing/2014/main" id="{202B4978-E4A4-28C7-F88B-0BEF4D4A6E9D}"/>
                </a:ext>
              </a:extLst>
            </p:cNvPr>
            <p:cNvSpPr txBox="1"/>
            <p:nvPr/>
          </p:nvSpPr>
          <p:spPr>
            <a:xfrm>
              <a:off x="8767149" y="3881715"/>
              <a:ext cx="2100878" cy="528392"/>
            </a:xfrm>
            <a:prstGeom prst="rect">
              <a:avLst/>
            </a:prstGeom>
            <a:noFill/>
          </p:spPr>
          <p:txBody>
            <a:bodyPr wrap="square" rtlCol="0">
              <a:spAutoFit/>
            </a:bodyPr>
            <a:lstStyle/>
            <a:p>
              <a:pPr defTabSz="864382"/>
              <a:r>
                <a:rPr lang="en-US" sz="1323">
                  <a:solidFill>
                    <a:prstClr val="black"/>
                  </a:solidFill>
                  <a:latin typeface="Calibri" panose="020F0502020204030204"/>
                </a:rPr>
                <a:t>Post-test probability for CSD positive</a:t>
              </a:r>
            </a:p>
          </p:txBody>
        </p:sp>
      </p:grpSp>
      <p:sp>
        <p:nvSpPr>
          <p:cNvPr id="20" name="TextBox 19">
            <a:extLst>
              <a:ext uri="{FF2B5EF4-FFF2-40B4-BE49-F238E27FC236}">
                <a16:creationId xmlns:a16="http://schemas.microsoft.com/office/drawing/2014/main" id="{B9201D38-06F5-01C1-C53B-078FEA1A0197}"/>
              </a:ext>
            </a:extLst>
          </p:cNvPr>
          <p:cNvSpPr txBox="1"/>
          <p:nvPr/>
        </p:nvSpPr>
        <p:spPr>
          <a:xfrm>
            <a:off x="153516" y="1099484"/>
            <a:ext cx="6725060" cy="383310"/>
          </a:xfrm>
          <a:prstGeom prst="rect">
            <a:avLst/>
          </a:prstGeom>
          <a:noFill/>
        </p:spPr>
        <p:txBody>
          <a:bodyPr wrap="square" rtlCol="0">
            <a:spAutoFit/>
          </a:bodyPr>
          <a:lstStyle/>
          <a:p>
            <a:pPr defTabSz="864382"/>
            <a:r>
              <a:rPr lang="en-US" sz="1891" i="1" dirty="0">
                <a:solidFill>
                  <a:srgbClr val="092557"/>
                </a:solidFill>
                <a:latin typeface="Calibri" panose="020F0502020204030204"/>
              </a:rPr>
              <a:t>Primary care pre-referral cancer pre-test probability</a:t>
            </a:r>
          </a:p>
        </p:txBody>
      </p:sp>
      <p:sp>
        <p:nvSpPr>
          <p:cNvPr id="21" name="TextBox 20">
            <a:extLst>
              <a:ext uri="{FF2B5EF4-FFF2-40B4-BE49-F238E27FC236}">
                <a16:creationId xmlns:a16="http://schemas.microsoft.com/office/drawing/2014/main" id="{B1DA5223-E6C6-2A08-DEFA-D524EFAC4CC4}"/>
              </a:ext>
            </a:extLst>
          </p:cNvPr>
          <p:cNvSpPr txBox="1"/>
          <p:nvPr/>
        </p:nvSpPr>
        <p:spPr>
          <a:xfrm>
            <a:off x="9531548" y="6033503"/>
            <a:ext cx="1883849" cy="266868"/>
          </a:xfrm>
          <a:prstGeom prst="rect">
            <a:avLst/>
          </a:prstGeom>
          <a:noFill/>
        </p:spPr>
        <p:txBody>
          <a:bodyPr wrap="none" rtlCol="0">
            <a:spAutoFit/>
          </a:bodyPr>
          <a:lstStyle/>
          <a:p>
            <a:pPr defTabSz="864382"/>
            <a:r>
              <a:rPr lang="en-US" sz="1134" dirty="0">
                <a:solidFill>
                  <a:srgbClr val="092557"/>
                </a:solidFill>
                <a:latin typeface="Calibri" panose="020F0502020204030204"/>
              </a:rPr>
              <a:t>CSD, cancer signal detected. </a:t>
            </a:r>
          </a:p>
        </p:txBody>
      </p:sp>
      <p:pic>
        <p:nvPicPr>
          <p:cNvPr id="17" name="Picture 16">
            <a:extLst>
              <a:ext uri="{FF2B5EF4-FFF2-40B4-BE49-F238E27FC236}">
                <a16:creationId xmlns:a16="http://schemas.microsoft.com/office/drawing/2014/main" id="{83644282-FE9B-8707-243D-C8D60C9B4B1B}"/>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15236" y="1770764"/>
            <a:ext cx="8601534" cy="4104381"/>
          </a:xfrm>
          <a:prstGeom prst="rect">
            <a:avLst/>
          </a:prstGeom>
        </p:spPr>
      </p:pic>
      <p:pic>
        <p:nvPicPr>
          <p:cNvPr id="22" name="Picture 21">
            <a:extLst>
              <a:ext uri="{FF2B5EF4-FFF2-40B4-BE49-F238E27FC236}">
                <a16:creationId xmlns:a16="http://schemas.microsoft.com/office/drawing/2014/main" id="{990F4DAF-E66A-E5D1-7A7E-E4C34A713276}"/>
              </a:ext>
            </a:extLst>
          </p:cNvPr>
          <p:cNvPicPr>
            <a:picLocks noChangeAspect="1"/>
          </p:cNvPicPr>
          <p:nvPr/>
        </p:nvPicPr>
        <p:blipFill rotWithShape="1">
          <a:blip r:embed="rId4">
            <a:extLst>
              <a:ext uri="{28A0092B-C50C-407E-A947-70E740481C1C}">
                <a14:useLocalDpi xmlns:a14="http://schemas.microsoft.com/office/drawing/2010/main"/>
              </a:ext>
            </a:extLst>
          </a:blip>
          <a:srcRect l="12140" t="5338" r="1917" b="18644"/>
          <a:stretch/>
        </p:blipFill>
        <p:spPr>
          <a:xfrm>
            <a:off x="10363372" y="1389293"/>
            <a:ext cx="1111228" cy="751835"/>
          </a:xfrm>
          <a:prstGeom prst="rect">
            <a:avLst/>
          </a:prstGeom>
        </p:spPr>
      </p:pic>
      <p:pic>
        <p:nvPicPr>
          <p:cNvPr id="23" name="Picture 8" descr="Platform Randomised trial of INterventions against COVID-19 In older people  PARTICIPANT INFORMATION LEAFLET">
            <a:extLst>
              <a:ext uri="{FF2B5EF4-FFF2-40B4-BE49-F238E27FC236}">
                <a16:creationId xmlns:a16="http://schemas.microsoft.com/office/drawing/2014/main" id="{031B5D95-67E0-83CC-01CF-E724CC0C26BE}"/>
              </a:ext>
            </a:extLst>
          </p:cNvPr>
          <p:cNvPicPr>
            <a:picLocks noChangeAspect="1" noChangeArrowheads="1"/>
          </p:cNvPicPr>
          <p:nvPr/>
        </p:nvPicPr>
        <p:blipFill rotWithShape="1">
          <a:blip r:embed="rId5">
            <a:extLst>
              <a:ext uri="{28A0092B-C50C-407E-A947-70E740481C1C}">
                <a14:useLocalDpi xmlns:a14="http://schemas.microsoft.com/office/drawing/2010/main"/>
              </a:ext>
            </a:extLst>
          </a:blip>
          <a:srcRect/>
          <a:stretch/>
        </p:blipFill>
        <p:spPr bwMode="auto">
          <a:xfrm>
            <a:off x="9957871" y="871858"/>
            <a:ext cx="1413863" cy="432197"/>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47CC3C23-2625-4079-79E7-EA0E99D2C403}"/>
              </a:ext>
            </a:extLst>
          </p:cNvPr>
          <p:cNvSpPr txBox="1"/>
          <p:nvPr/>
        </p:nvSpPr>
        <p:spPr>
          <a:xfrm>
            <a:off x="0" y="6145313"/>
            <a:ext cx="3970809" cy="266868"/>
          </a:xfrm>
          <a:prstGeom prst="rect">
            <a:avLst/>
          </a:prstGeom>
          <a:noFill/>
        </p:spPr>
        <p:txBody>
          <a:bodyPr wrap="square" rtlCol="0">
            <a:spAutoFit/>
          </a:bodyPr>
          <a:lstStyle/>
          <a:p>
            <a:pPr defTabSz="864382"/>
            <a:r>
              <a:rPr lang="en-GB" sz="1134" b="1" dirty="0">
                <a:solidFill>
                  <a:prstClr val="black"/>
                </a:solidFill>
                <a:latin typeface="Calibri" panose="020F0502020204030204"/>
              </a:rPr>
              <a:t>Nicholson et al (2023) </a:t>
            </a:r>
            <a:r>
              <a:rPr lang="en-GB" sz="1134" dirty="0">
                <a:solidFill>
                  <a:prstClr val="black"/>
                </a:solidFill>
                <a:latin typeface="Source Sans Pro" panose="020B0503030403020204" pitchFamily="34" charset="0"/>
                <a:hlinkClick r:id="rId6"/>
              </a:rPr>
              <a:t>doi.org/10.1016/S1470-2045(23)00277-2</a:t>
            </a:r>
            <a:endParaRPr lang="en-US" sz="1134" dirty="0">
              <a:solidFill>
                <a:prstClr val="black"/>
              </a:solidFill>
              <a:latin typeface="Calibri" panose="020F0502020204030204"/>
            </a:endParaRPr>
          </a:p>
        </p:txBody>
      </p:sp>
    </p:spTree>
    <p:extLst>
      <p:ext uri="{BB962C8B-B14F-4D97-AF65-F5344CB8AC3E}">
        <p14:creationId xmlns:p14="http://schemas.microsoft.com/office/powerpoint/2010/main" val="41429198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D6BE2-F8AA-ED6E-2096-066B7A21A270}"/>
              </a:ext>
            </a:extLst>
          </p:cNvPr>
          <p:cNvSpPr>
            <a:spLocks noGrp="1"/>
          </p:cNvSpPr>
          <p:nvPr>
            <p:ph type="title"/>
          </p:nvPr>
        </p:nvSpPr>
        <p:spPr>
          <a:xfrm>
            <a:off x="117054" y="303337"/>
            <a:ext cx="9940528" cy="1253071"/>
          </a:xfrm>
        </p:spPr>
        <p:txBody>
          <a:bodyPr>
            <a:normAutofit/>
          </a:bodyPr>
          <a:lstStyle/>
          <a:p>
            <a:r>
              <a:rPr lang="en-US" sz="3403" b="1" dirty="0">
                <a:solidFill>
                  <a:srgbClr val="002557"/>
                </a:solidFill>
                <a:latin typeface="Arial"/>
                <a:cs typeface="Arial"/>
              </a:rPr>
              <a:t>Why we need Early Detection studies </a:t>
            </a:r>
            <a:br>
              <a:rPr lang="en-US" sz="3403" b="1" dirty="0">
                <a:solidFill>
                  <a:srgbClr val="002557"/>
                </a:solidFill>
                <a:latin typeface="Arial"/>
                <a:cs typeface="Arial"/>
              </a:rPr>
            </a:br>
            <a:r>
              <a:rPr lang="en-US" sz="3403" dirty="0">
                <a:solidFill>
                  <a:srgbClr val="002557"/>
                </a:solidFill>
                <a:latin typeface="Arial"/>
                <a:cs typeface="Arial"/>
              </a:rPr>
              <a:t>(in primary care)</a:t>
            </a:r>
            <a:endParaRPr lang="en-GB" sz="3403" dirty="0">
              <a:solidFill>
                <a:srgbClr val="002557"/>
              </a:solidFill>
              <a:latin typeface="Arial"/>
              <a:cs typeface="Arial"/>
            </a:endParaRPr>
          </a:p>
        </p:txBody>
      </p:sp>
      <p:sp>
        <p:nvSpPr>
          <p:cNvPr id="4" name="Content Placeholder 3">
            <a:extLst>
              <a:ext uri="{FF2B5EF4-FFF2-40B4-BE49-F238E27FC236}">
                <a16:creationId xmlns:a16="http://schemas.microsoft.com/office/drawing/2014/main" id="{A7AE6334-3B16-6FBC-D22D-C188FD971113}"/>
              </a:ext>
            </a:extLst>
          </p:cNvPr>
          <p:cNvSpPr>
            <a:spLocks noGrp="1"/>
          </p:cNvSpPr>
          <p:nvPr>
            <p:ph idx="1"/>
          </p:nvPr>
        </p:nvSpPr>
        <p:spPr>
          <a:xfrm>
            <a:off x="310643" y="1725985"/>
            <a:ext cx="10807834" cy="4454029"/>
          </a:xfrm>
        </p:spPr>
        <p:txBody>
          <a:bodyPr vert="horz" lIns="86439" tIns="43220" rIns="86439" bIns="43220" rtlCol="0" anchor="t">
            <a:normAutofit fontScale="92500" lnSpcReduction="20000"/>
          </a:bodyPr>
          <a:lstStyle/>
          <a:p>
            <a:pPr marL="270119" indent="-270119"/>
            <a:r>
              <a:rPr lang="en-GB" sz="2269" dirty="0">
                <a:solidFill>
                  <a:srgbClr val="002060"/>
                </a:solidFill>
              </a:rPr>
              <a:t>Substantial innovation is required to improve triage testing in primary care</a:t>
            </a:r>
          </a:p>
          <a:p>
            <a:pPr marL="270119" indent="-270119"/>
            <a:endParaRPr lang="en-GB" sz="2269" dirty="0">
              <a:solidFill>
                <a:srgbClr val="002060"/>
              </a:solidFill>
            </a:endParaRPr>
          </a:p>
          <a:p>
            <a:pPr marL="270119" indent="-270119"/>
            <a:r>
              <a:rPr lang="en-GB" sz="2269" dirty="0">
                <a:solidFill>
                  <a:srgbClr val="002060"/>
                </a:solidFill>
              </a:rPr>
              <a:t>Opportunities to optimise existing tests:</a:t>
            </a:r>
          </a:p>
          <a:p>
            <a:pPr lvl="1" indent="-270119"/>
            <a:r>
              <a:rPr lang="en-GB" dirty="0">
                <a:solidFill>
                  <a:srgbClr val="002060"/>
                </a:solidFill>
              </a:rPr>
              <a:t>Pairing tests with symptom signatures</a:t>
            </a:r>
          </a:p>
          <a:p>
            <a:pPr lvl="1" indent="-270119"/>
            <a:r>
              <a:rPr lang="en-GB" dirty="0">
                <a:solidFill>
                  <a:srgbClr val="002060"/>
                </a:solidFill>
              </a:rPr>
              <a:t>Combining tests to rule-in or rule-out referral</a:t>
            </a:r>
          </a:p>
          <a:p>
            <a:pPr lvl="1" indent="-270119"/>
            <a:r>
              <a:rPr lang="en-GB" dirty="0">
                <a:solidFill>
                  <a:srgbClr val="002060"/>
                </a:solidFill>
              </a:rPr>
              <a:t>Biobanking from populations of intended use case</a:t>
            </a:r>
          </a:p>
          <a:p>
            <a:pPr lvl="1" indent="-270119"/>
            <a:r>
              <a:rPr lang="en-GB" dirty="0">
                <a:solidFill>
                  <a:srgbClr val="002060"/>
                </a:solidFill>
              </a:rPr>
              <a:t>Incorporating historical trend</a:t>
            </a:r>
          </a:p>
          <a:p>
            <a:pPr lvl="1" indent="-270119"/>
            <a:endParaRPr lang="en-GB" dirty="0">
              <a:solidFill>
                <a:srgbClr val="002060"/>
              </a:solidFill>
            </a:endParaRPr>
          </a:p>
          <a:p>
            <a:pPr marL="270119" indent="-270119"/>
            <a:r>
              <a:rPr lang="en-GB" sz="2269" dirty="0">
                <a:solidFill>
                  <a:srgbClr val="002060"/>
                </a:solidFill>
              </a:rPr>
              <a:t>Great promise of early detection technologies – don’t forget the symptomatic use case!</a:t>
            </a:r>
          </a:p>
          <a:p>
            <a:pPr marL="270119" indent="-270119"/>
            <a:endParaRPr lang="en-GB" sz="2269" dirty="0">
              <a:solidFill>
                <a:srgbClr val="002060"/>
              </a:solidFill>
            </a:endParaRPr>
          </a:p>
          <a:p>
            <a:pPr indent="-270119"/>
            <a:r>
              <a:rPr lang="en-GB" sz="2269" dirty="0">
                <a:solidFill>
                  <a:srgbClr val="002060"/>
                </a:solidFill>
              </a:rPr>
              <a:t>Prospective studies at scale are feasible but must focus on early and late endpoints.</a:t>
            </a:r>
          </a:p>
          <a:p>
            <a:pPr marL="378167" lvl="1" indent="0">
              <a:buNone/>
            </a:pPr>
            <a:endParaRPr lang="en-GB" dirty="0">
              <a:solidFill>
                <a:srgbClr val="002060"/>
              </a:solidFill>
            </a:endParaRPr>
          </a:p>
          <a:p>
            <a:pPr marL="270119" indent="-270119"/>
            <a:r>
              <a:rPr lang="en-GB" sz="2269" dirty="0">
                <a:solidFill>
                  <a:srgbClr val="002060"/>
                </a:solidFill>
              </a:rPr>
              <a:t>Build in implementation science to avoid unintended consequences.</a:t>
            </a:r>
          </a:p>
        </p:txBody>
      </p:sp>
      <p:sp>
        <p:nvSpPr>
          <p:cNvPr id="5" name="TextBox 4">
            <a:extLst>
              <a:ext uri="{FF2B5EF4-FFF2-40B4-BE49-F238E27FC236}">
                <a16:creationId xmlns:a16="http://schemas.microsoft.com/office/drawing/2014/main" id="{D144FAD1-61AD-CBF1-5DE9-6F470CD90A87}"/>
              </a:ext>
            </a:extLst>
          </p:cNvPr>
          <p:cNvSpPr txBox="1"/>
          <p:nvPr/>
        </p:nvSpPr>
        <p:spPr>
          <a:xfrm>
            <a:off x="6642611" y="6046734"/>
            <a:ext cx="4831794" cy="441531"/>
          </a:xfrm>
          <a:prstGeom prst="rect">
            <a:avLst/>
          </a:prstGeom>
          <a:noFill/>
        </p:spPr>
        <p:txBody>
          <a:bodyPr wrap="square">
            <a:spAutoFit/>
          </a:bodyPr>
          <a:lstStyle/>
          <a:p>
            <a:pPr algn="r" defTabSz="864382"/>
            <a:r>
              <a:rPr lang="en-US" sz="2269" dirty="0">
                <a:solidFill>
                  <a:prstClr val="black"/>
                </a:solidFill>
                <a:latin typeface="Calibri" panose="020F0502020204030204"/>
                <a:hlinkClick r:id="rId3"/>
              </a:rPr>
              <a:t>Brian.Nicholson@phc.ox.ac.uk</a:t>
            </a:r>
            <a:r>
              <a:rPr lang="en-US" sz="2269" dirty="0">
                <a:solidFill>
                  <a:prstClr val="black"/>
                </a:solidFill>
                <a:latin typeface="Calibri" panose="020F0502020204030204"/>
              </a:rPr>
              <a:t> </a:t>
            </a:r>
          </a:p>
        </p:txBody>
      </p:sp>
    </p:spTree>
    <p:extLst>
      <p:ext uri="{BB962C8B-B14F-4D97-AF65-F5344CB8AC3E}">
        <p14:creationId xmlns:p14="http://schemas.microsoft.com/office/powerpoint/2010/main" val="42214818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0A75B45-6D43-4450-9F85-68A634F80F5F}"/>
              </a:ext>
            </a:extLst>
          </p:cNvPr>
          <p:cNvSpPr/>
          <p:nvPr/>
        </p:nvSpPr>
        <p:spPr>
          <a:xfrm>
            <a:off x="84895" y="97129"/>
            <a:ext cx="11368322" cy="610985"/>
          </a:xfrm>
          <a:prstGeom prst="round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86439" tIns="43220" rIns="86439" bIns="43220" rtlCol="0" anchor="ctr"/>
          <a:lstStyle/>
          <a:p>
            <a:pPr algn="ctr" defTabSz="864382">
              <a:defRPr/>
            </a:pPr>
            <a:r>
              <a:rPr lang="en-US" sz="3025" dirty="0">
                <a:solidFill>
                  <a:prstClr val="white"/>
                </a:solidFill>
                <a:latin typeface="Calibri" panose="020F0502020204030204"/>
              </a:rPr>
              <a:t>CRUK Precision Prevention &amp; Early Detection Clinical Trials Unit</a:t>
            </a:r>
            <a:endParaRPr lang="en-GB" sz="3025">
              <a:solidFill>
                <a:prstClr val="white"/>
              </a:solidFill>
              <a:latin typeface="Calibri" panose="020F0502020204030204"/>
              <a:ea typeface="Calibri" panose="020F0502020204030204"/>
              <a:cs typeface="Calibri" panose="020F0502020204030204"/>
            </a:endParaRPr>
          </a:p>
        </p:txBody>
      </p:sp>
      <p:grpSp>
        <p:nvGrpSpPr>
          <p:cNvPr id="7" name="Group 6"/>
          <p:cNvGrpSpPr/>
          <p:nvPr/>
        </p:nvGrpSpPr>
        <p:grpSpPr>
          <a:xfrm>
            <a:off x="24832" y="2136060"/>
            <a:ext cx="2630729" cy="2472924"/>
            <a:chOff x="-30165" y="2443841"/>
            <a:chExt cx="2782920" cy="2615986"/>
          </a:xfrm>
        </p:grpSpPr>
        <p:sp>
          <p:nvSpPr>
            <p:cNvPr id="2" name="TextBox 1">
              <a:extLst>
                <a:ext uri="{FF2B5EF4-FFF2-40B4-BE49-F238E27FC236}">
                  <a16:creationId xmlns:a16="http://schemas.microsoft.com/office/drawing/2014/main" id="{A28627FD-F58D-4094-8DE6-9599785C09EC}"/>
                </a:ext>
              </a:extLst>
            </p:cNvPr>
            <p:cNvSpPr txBox="1"/>
            <p:nvPr/>
          </p:nvSpPr>
          <p:spPr>
            <a:xfrm>
              <a:off x="-30165" y="2443841"/>
              <a:ext cx="2782920" cy="405485"/>
            </a:xfrm>
            <a:prstGeom prst="rect">
              <a:avLst/>
            </a:prstGeom>
            <a:noFill/>
          </p:spPr>
          <p:txBody>
            <a:bodyPr wrap="square" rtlCol="0">
              <a:spAutoFit/>
            </a:bodyPr>
            <a:lstStyle/>
            <a:p>
              <a:pPr algn="ctr" defTabSz="864382">
                <a:defRPr/>
              </a:pPr>
              <a:r>
                <a:rPr lang="en-GB" sz="1891" b="1">
                  <a:solidFill>
                    <a:srgbClr val="002060"/>
                  </a:solidFill>
                  <a:latin typeface="Calibri" panose="020F0502020204030204"/>
                </a:rPr>
                <a:t>Population-based trials</a:t>
              </a:r>
            </a:p>
          </p:txBody>
        </p:sp>
        <p:grpSp>
          <p:nvGrpSpPr>
            <p:cNvPr id="37" name="Group 36">
              <a:extLst>
                <a:ext uri="{FF2B5EF4-FFF2-40B4-BE49-F238E27FC236}">
                  <a16:creationId xmlns:a16="http://schemas.microsoft.com/office/drawing/2014/main" id="{99D9D824-E83F-4731-976F-F396BF553A1B}"/>
                </a:ext>
              </a:extLst>
            </p:cNvPr>
            <p:cNvGrpSpPr/>
            <p:nvPr/>
          </p:nvGrpSpPr>
          <p:grpSpPr>
            <a:xfrm>
              <a:off x="374289" y="2933213"/>
              <a:ext cx="1949757" cy="2089328"/>
              <a:chOff x="2200375" y="1811841"/>
              <a:chExt cx="3414368" cy="3265046"/>
            </a:xfrm>
          </p:grpSpPr>
          <p:sp>
            <p:nvSpPr>
              <p:cNvPr id="38" name="Oval 37">
                <a:extLst>
                  <a:ext uri="{FF2B5EF4-FFF2-40B4-BE49-F238E27FC236}">
                    <a16:creationId xmlns:a16="http://schemas.microsoft.com/office/drawing/2014/main" id="{801C1DC0-30D6-4C2B-B068-265488CDCA2E}"/>
                  </a:ext>
                </a:extLst>
              </p:cNvPr>
              <p:cNvSpPr/>
              <p:nvPr/>
            </p:nvSpPr>
            <p:spPr>
              <a:xfrm>
                <a:off x="2200375" y="1811841"/>
                <a:ext cx="3414368" cy="3265046"/>
              </a:xfrm>
              <a:prstGeom prst="ellipse">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white"/>
                  </a:solidFill>
                  <a:latin typeface="Calibri" panose="020F0502020204030204"/>
                </a:endParaRPr>
              </a:p>
            </p:txBody>
          </p:sp>
          <p:pic>
            <p:nvPicPr>
              <p:cNvPr id="39" name="Graphic 38" descr="Group">
                <a:extLst>
                  <a:ext uri="{FF2B5EF4-FFF2-40B4-BE49-F238E27FC236}">
                    <a16:creationId xmlns:a16="http://schemas.microsoft.com/office/drawing/2014/main" id="{CB9E6C0B-FBC5-4BFC-8019-CF6F442CE87D}"/>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925517" y="1934447"/>
                <a:ext cx="762000" cy="762000"/>
              </a:xfrm>
              <a:prstGeom prst="rect">
                <a:avLst/>
              </a:prstGeom>
            </p:spPr>
          </p:pic>
          <p:pic>
            <p:nvPicPr>
              <p:cNvPr id="40" name="Graphic 39" descr="Group">
                <a:extLst>
                  <a:ext uri="{FF2B5EF4-FFF2-40B4-BE49-F238E27FC236}">
                    <a16:creationId xmlns:a16="http://schemas.microsoft.com/office/drawing/2014/main" id="{8E5B740D-F212-4687-BB2A-405D870157D5}"/>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135166" y="1943822"/>
                <a:ext cx="762000" cy="736769"/>
              </a:xfrm>
              <a:prstGeom prst="rect">
                <a:avLst/>
              </a:prstGeom>
            </p:spPr>
          </p:pic>
          <p:pic>
            <p:nvPicPr>
              <p:cNvPr id="41" name="Graphic 40" descr="Group">
                <a:extLst>
                  <a:ext uri="{FF2B5EF4-FFF2-40B4-BE49-F238E27FC236}">
                    <a16:creationId xmlns:a16="http://schemas.microsoft.com/office/drawing/2014/main" id="{D7579522-8326-4BEB-8B17-CF8DB3FDC8DE}"/>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570171" y="2439365"/>
                <a:ext cx="762000" cy="762000"/>
              </a:xfrm>
              <a:prstGeom prst="rect">
                <a:avLst/>
              </a:prstGeom>
            </p:spPr>
          </p:pic>
          <p:pic>
            <p:nvPicPr>
              <p:cNvPr id="42" name="Graphic 41" descr="Group">
                <a:extLst>
                  <a:ext uri="{FF2B5EF4-FFF2-40B4-BE49-F238E27FC236}">
                    <a16:creationId xmlns:a16="http://schemas.microsoft.com/office/drawing/2014/main" id="{9AB6E4CC-9619-42F3-8C33-086619783EB4}"/>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918440" y="2423218"/>
                <a:ext cx="762000" cy="762000"/>
              </a:xfrm>
              <a:prstGeom prst="rect">
                <a:avLst/>
              </a:prstGeom>
            </p:spPr>
          </p:pic>
          <p:pic>
            <p:nvPicPr>
              <p:cNvPr id="43" name="Graphic 42" descr="Group">
                <a:extLst>
                  <a:ext uri="{FF2B5EF4-FFF2-40B4-BE49-F238E27FC236}">
                    <a16:creationId xmlns:a16="http://schemas.microsoft.com/office/drawing/2014/main" id="{65603851-BDC9-47E6-B7F6-422FA2619626}"/>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264877" y="2431050"/>
                <a:ext cx="762000" cy="762000"/>
              </a:xfrm>
              <a:prstGeom prst="rect">
                <a:avLst/>
              </a:prstGeom>
            </p:spPr>
          </p:pic>
          <p:pic>
            <p:nvPicPr>
              <p:cNvPr id="44" name="Graphic 43" descr="Group">
                <a:extLst>
                  <a:ext uri="{FF2B5EF4-FFF2-40B4-BE49-F238E27FC236}">
                    <a16:creationId xmlns:a16="http://schemas.microsoft.com/office/drawing/2014/main" id="{4E45CE43-D29A-468E-B853-1A36EF3B326F}"/>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443288" y="2443738"/>
                <a:ext cx="762000" cy="762000"/>
              </a:xfrm>
              <a:prstGeom prst="rect">
                <a:avLst/>
              </a:prstGeom>
            </p:spPr>
          </p:pic>
          <p:pic>
            <p:nvPicPr>
              <p:cNvPr id="45" name="Graphic 44" descr="Group">
                <a:extLst>
                  <a:ext uri="{FF2B5EF4-FFF2-40B4-BE49-F238E27FC236}">
                    <a16:creationId xmlns:a16="http://schemas.microsoft.com/office/drawing/2014/main" id="{63006B64-A115-4CFE-86D3-B95314FD46AB}"/>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417155" y="2908851"/>
                <a:ext cx="762000" cy="762000"/>
              </a:xfrm>
              <a:prstGeom prst="rect">
                <a:avLst/>
              </a:prstGeom>
            </p:spPr>
          </p:pic>
          <p:pic>
            <p:nvPicPr>
              <p:cNvPr id="46" name="Graphic 45" descr="Group">
                <a:extLst>
                  <a:ext uri="{FF2B5EF4-FFF2-40B4-BE49-F238E27FC236}">
                    <a16:creationId xmlns:a16="http://schemas.microsoft.com/office/drawing/2014/main" id="{23B1AFB8-61DA-4D84-BCBB-D579AF252AC1}"/>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079875" y="2926546"/>
                <a:ext cx="762000" cy="762000"/>
              </a:xfrm>
              <a:prstGeom prst="rect">
                <a:avLst/>
              </a:prstGeom>
            </p:spPr>
          </p:pic>
          <p:pic>
            <p:nvPicPr>
              <p:cNvPr id="47" name="Graphic 46" descr="Group">
                <a:extLst>
                  <a:ext uri="{FF2B5EF4-FFF2-40B4-BE49-F238E27FC236}">
                    <a16:creationId xmlns:a16="http://schemas.microsoft.com/office/drawing/2014/main" id="{499DE171-157F-4980-B5D0-0773E089534A}"/>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726474" y="2937490"/>
                <a:ext cx="762000" cy="762000"/>
              </a:xfrm>
              <a:prstGeom prst="rect">
                <a:avLst/>
              </a:prstGeom>
            </p:spPr>
          </p:pic>
          <p:pic>
            <p:nvPicPr>
              <p:cNvPr id="48" name="Graphic 47" descr="Group">
                <a:extLst>
                  <a:ext uri="{FF2B5EF4-FFF2-40B4-BE49-F238E27FC236}">
                    <a16:creationId xmlns:a16="http://schemas.microsoft.com/office/drawing/2014/main" id="{5BA2D41F-1CE8-4F62-BC10-109FD791C747}"/>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775140" y="2948986"/>
                <a:ext cx="762000" cy="762000"/>
              </a:xfrm>
              <a:prstGeom prst="rect">
                <a:avLst/>
              </a:prstGeom>
            </p:spPr>
          </p:pic>
          <p:pic>
            <p:nvPicPr>
              <p:cNvPr id="49" name="Graphic 48" descr="Group">
                <a:extLst>
                  <a:ext uri="{FF2B5EF4-FFF2-40B4-BE49-F238E27FC236}">
                    <a16:creationId xmlns:a16="http://schemas.microsoft.com/office/drawing/2014/main" id="{00FF2738-FB0C-4379-ADF4-6E8B0A8E00DA}"/>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694147" y="3453017"/>
                <a:ext cx="762000" cy="762000"/>
              </a:xfrm>
              <a:prstGeom prst="rect">
                <a:avLst/>
              </a:prstGeom>
            </p:spPr>
          </p:pic>
          <p:pic>
            <p:nvPicPr>
              <p:cNvPr id="50" name="Graphic 49" descr="Group">
                <a:extLst>
                  <a:ext uri="{FF2B5EF4-FFF2-40B4-BE49-F238E27FC236}">
                    <a16:creationId xmlns:a16="http://schemas.microsoft.com/office/drawing/2014/main" id="{D321702E-AD8D-4DF8-A55B-D243295E0AAD}"/>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048675" y="3447255"/>
                <a:ext cx="762000" cy="762000"/>
              </a:xfrm>
              <a:prstGeom prst="rect">
                <a:avLst/>
              </a:prstGeom>
            </p:spPr>
          </p:pic>
          <p:pic>
            <p:nvPicPr>
              <p:cNvPr id="51" name="Graphic 50" descr="Woman">
                <a:extLst>
                  <a:ext uri="{FF2B5EF4-FFF2-40B4-BE49-F238E27FC236}">
                    <a16:creationId xmlns:a16="http://schemas.microsoft.com/office/drawing/2014/main" id="{F82C728C-1CC9-4AA2-8C2B-494453C6A1FF}"/>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774771" y="3604221"/>
                <a:ext cx="453657" cy="453657"/>
              </a:xfrm>
              <a:prstGeom prst="rect">
                <a:avLst/>
              </a:prstGeom>
            </p:spPr>
          </p:pic>
          <p:pic>
            <p:nvPicPr>
              <p:cNvPr id="52" name="Graphic 51" descr="Woman">
                <a:extLst>
                  <a:ext uri="{FF2B5EF4-FFF2-40B4-BE49-F238E27FC236}">
                    <a16:creationId xmlns:a16="http://schemas.microsoft.com/office/drawing/2014/main" id="{B5E002AE-1C0E-44CB-8A77-18E4799D85B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500687" y="3097482"/>
                <a:ext cx="453657" cy="453657"/>
              </a:xfrm>
              <a:prstGeom prst="rect">
                <a:avLst/>
              </a:prstGeom>
            </p:spPr>
          </p:pic>
          <p:pic>
            <p:nvPicPr>
              <p:cNvPr id="53" name="Graphic 52" descr="Woman">
                <a:extLst>
                  <a:ext uri="{FF2B5EF4-FFF2-40B4-BE49-F238E27FC236}">
                    <a16:creationId xmlns:a16="http://schemas.microsoft.com/office/drawing/2014/main" id="{EF685187-E1AF-433A-B921-9490ABAD300E}"/>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002937" y="2585771"/>
                <a:ext cx="453657" cy="453657"/>
              </a:xfrm>
              <a:prstGeom prst="rect">
                <a:avLst/>
              </a:prstGeom>
            </p:spPr>
          </p:pic>
          <p:pic>
            <p:nvPicPr>
              <p:cNvPr id="54" name="Graphic 53" descr="Man">
                <a:extLst>
                  <a:ext uri="{FF2B5EF4-FFF2-40B4-BE49-F238E27FC236}">
                    <a16:creationId xmlns:a16="http://schemas.microsoft.com/office/drawing/2014/main" id="{374FAB78-66D5-447E-A7BD-013195C15340}"/>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3501405" y="2102334"/>
                <a:ext cx="407820" cy="452217"/>
              </a:xfrm>
              <a:prstGeom prst="rect">
                <a:avLst/>
              </a:prstGeom>
            </p:spPr>
          </p:pic>
          <p:pic>
            <p:nvPicPr>
              <p:cNvPr id="55" name="Graphic 54" descr="Man">
                <a:extLst>
                  <a:ext uri="{FF2B5EF4-FFF2-40B4-BE49-F238E27FC236}">
                    <a16:creationId xmlns:a16="http://schemas.microsoft.com/office/drawing/2014/main" id="{74F301D1-33EB-43B7-8BAB-6337A58F3517}"/>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4331050" y="3078205"/>
                <a:ext cx="407820" cy="472934"/>
              </a:xfrm>
              <a:prstGeom prst="rect">
                <a:avLst/>
              </a:prstGeom>
            </p:spPr>
          </p:pic>
          <p:pic>
            <p:nvPicPr>
              <p:cNvPr id="56" name="Graphic 55" descr="Group of men">
                <a:extLst>
                  <a:ext uri="{FF2B5EF4-FFF2-40B4-BE49-F238E27FC236}">
                    <a16:creationId xmlns:a16="http://schemas.microsoft.com/office/drawing/2014/main" id="{20832473-B471-4FCB-9E63-0589AE003C6B}"/>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3730506" y="2044938"/>
                <a:ext cx="523220" cy="523220"/>
              </a:xfrm>
              <a:prstGeom prst="rect">
                <a:avLst/>
              </a:prstGeom>
            </p:spPr>
          </p:pic>
          <p:pic>
            <p:nvPicPr>
              <p:cNvPr id="57" name="Graphic 56" descr="Group">
                <a:extLst>
                  <a:ext uri="{FF2B5EF4-FFF2-40B4-BE49-F238E27FC236}">
                    <a16:creationId xmlns:a16="http://schemas.microsoft.com/office/drawing/2014/main" id="{6F0DD18C-B7ED-47BD-AD26-AB5C6CE51542}"/>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205073" y="3450411"/>
                <a:ext cx="762000" cy="762000"/>
              </a:xfrm>
              <a:prstGeom prst="rect">
                <a:avLst/>
              </a:prstGeom>
            </p:spPr>
          </p:pic>
          <p:pic>
            <p:nvPicPr>
              <p:cNvPr id="58" name="Graphic 57" descr="Man">
                <a:extLst>
                  <a:ext uri="{FF2B5EF4-FFF2-40B4-BE49-F238E27FC236}">
                    <a16:creationId xmlns:a16="http://schemas.microsoft.com/office/drawing/2014/main" id="{0CE48413-F9B7-4601-8034-C6BF6F096920}"/>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975245" y="3592879"/>
                <a:ext cx="407820" cy="452217"/>
              </a:xfrm>
              <a:prstGeom prst="rect">
                <a:avLst/>
              </a:prstGeom>
            </p:spPr>
          </p:pic>
          <p:pic>
            <p:nvPicPr>
              <p:cNvPr id="59" name="Graphic 58" descr="Group of men">
                <a:extLst>
                  <a:ext uri="{FF2B5EF4-FFF2-40B4-BE49-F238E27FC236}">
                    <a16:creationId xmlns:a16="http://schemas.microsoft.com/office/drawing/2014/main" id="{0414DE4E-44C4-410C-8DC7-2AF24F21C21B}"/>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2627435" y="3572407"/>
                <a:ext cx="523220" cy="523220"/>
              </a:xfrm>
              <a:prstGeom prst="rect">
                <a:avLst/>
              </a:prstGeom>
            </p:spPr>
          </p:pic>
          <p:pic>
            <p:nvPicPr>
              <p:cNvPr id="60" name="Graphic 59" descr="Woman">
                <a:extLst>
                  <a:ext uri="{FF2B5EF4-FFF2-40B4-BE49-F238E27FC236}">
                    <a16:creationId xmlns:a16="http://schemas.microsoft.com/office/drawing/2014/main" id="{FA23F78F-3EFC-471E-84C8-16E14CCD4A92}"/>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370013" y="3609510"/>
                <a:ext cx="453657" cy="453657"/>
              </a:xfrm>
              <a:prstGeom prst="rect">
                <a:avLst/>
              </a:prstGeom>
            </p:spPr>
          </p:pic>
          <p:pic>
            <p:nvPicPr>
              <p:cNvPr id="61" name="Graphic 60" descr="Man">
                <a:extLst>
                  <a:ext uri="{FF2B5EF4-FFF2-40B4-BE49-F238E27FC236}">
                    <a16:creationId xmlns:a16="http://schemas.microsoft.com/office/drawing/2014/main" id="{F605AEA1-BC73-49AD-9F32-5B786F158879}"/>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200376" y="3590233"/>
                <a:ext cx="407820" cy="472934"/>
              </a:xfrm>
              <a:prstGeom prst="rect">
                <a:avLst/>
              </a:prstGeom>
            </p:spPr>
          </p:pic>
          <p:pic>
            <p:nvPicPr>
              <p:cNvPr id="62" name="Graphic 61" descr="Group of men">
                <a:extLst>
                  <a:ext uri="{FF2B5EF4-FFF2-40B4-BE49-F238E27FC236}">
                    <a16:creationId xmlns:a16="http://schemas.microsoft.com/office/drawing/2014/main" id="{9808AB99-3CE4-4BFC-86D5-C5FCAACFD1EE}"/>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3044907" y="4063898"/>
                <a:ext cx="523220" cy="523220"/>
              </a:xfrm>
              <a:prstGeom prst="rect">
                <a:avLst/>
              </a:prstGeom>
            </p:spPr>
          </p:pic>
          <p:pic>
            <p:nvPicPr>
              <p:cNvPr id="63" name="Graphic 62" descr="Woman">
                <a:extLst>
                  <a:ext uri="{FF2B5EF4-FFF2-40B4-BE49-F238E27FC236}">
                    <a16:creationId xmlns:a16="http://schemas.microsoft.com/office/drawing/2014/main" id="{CD1583B8-0D61-4C7B-AA5A-335A49C64320}"/>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377568" y="4098679"/>
                <a:ext cx="453657" cy="453657"/>
              </a:xfrm>
              <a:prstGeom prst="rect">
                <a:avLst/>
              </a:prstGeom>
            </p:spPr>
          </p:pic>
          <p:pic>
            <p:nvPicPr>
              <p:cNvPr id="64" name="Graphic 63" descr="Group of men">
                <a:extLst>
                  <a:ext uri="{FF2B5EF4-FFF2-40B4-BE49-F238E27FC236}">
                    <a16:creationId xmlns:a16="http://schemas.microsoft.com/office/drawing/2014/main" id="{8582FD28-A47E-43D5-95BB-E9EFCD2B7A3D}"/>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3659242" y="4072476"/>
                <a:ext cx="523220" cy="523220"/>
              </a:xfrm>
              <a:prstGeom prst="rect">
                <a:avLst/>
              </a:prstGeom>
            </p:spPr>
          </p:pic>
          <p:pic>
            <p:nvPicPr>
              <p:cNvPr id="65" name="Graphic 64" descr="Woman">
                <a:extLst>
                  <a:ext uri="{FF2B5EF4-FFF2-40B4-BE49-F238E27FC236}">
                    <a16:creationId xmlns:a16="http://schemas.microsoft.com/office/drawing/2014/main" id="{05071AEB-E277-41DF-BB5F-763C87BB749F}"/>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992993" y="4118493"/>
                <a:ext cx="453657" cy="453657"/>
              </a:xfrm>
              <a:prstGeom prst="rect">
                <a:avLst/>
              </a:prstGeom>
            </p:spPr>
          </p:pic>
          <p:pic>
            <p:nvPicPr>
              <p:cNvPr id="66" name="Graphic 65" descr="Woman">
                <a:extLst>
                  <a:ext uri="{FF2B5EF4-FFF2-40B4-BE49-F238E27FC236}">
                    <a16:creationId xmlns:a16="http://schemas.microsoft.com/office/drawing/2014/main" id="{EFCAE711-F378-4A66-A2A0-E9ED838D8985}"/>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780719" y="4107257"/>
                <a:ext cx="453657" cy="453657"/>
              </a:xfrm>
              <a:prstGeom prst="rect">
                <a:avLst/>
              </a:prstGeom>
            </p:spPr>
          </p:pic>
          <p:pic>
            <p:nvPicPr>
              <p:cNvPr id="67" name="Graphic 66" descr="Group">
                <a:extLst>
                  <a:ext uri="{FF2B5EF4-FFF2-40B4-BE49-F238E27FC236}">
                    <a16:creationId xmlns:a16="http://schemas.microsoft.com/office/drawing/2014/main" id="{A0C56402-3F6A-4CF5-B53F-B4C17D283686}"/>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254348" y="3979381"/>
                <a:ext cx="762000" cy="736769"/>
              </a:xfrm>
              <a:prstGeom prst="rect">
                <a:avLst/>
              </a:prstGeom>
            </p:spPr>
          </p:pic>
        </p:grpSp>
        <p:pic>
          <p:nvPicPr>
            <p:cNvPr id="68" name="Graphic 67" descr="Group">
              <a:extLst>
                <a:ext uri="{FF2B5EF4-FFF2-40B4-BE49-F238E27FC236}">
                  <a16:creationId xmlns:a16="http://schemas.microsoft.com/office/drawing/2014/main" id="{78675944-E008-4072-865E-BD4D9083B6BB}"/>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36380" y="4588363"/>
              <a:ext cx="435136" cy="471464"/>
            </a:xfrm>
            <a:prstGeom prst="rect">
              <a:avLst/>
            </a:prstGeom>
          </p:spPr>
        </p:pic>
        <p:pic>
          <p:nvPicPr>
            <p:cNvPr id="69" name="Graphic 68" descr="Man">
              <a:extLst>
                <a:ext uri="{FF2B5EF4-FFF2-40B4-BE49-F238E27FC236}">
                  <a16:creationId xmlns:a16="http://schemas.microsoft.com/office/drawing/2014/main" id="{8084398D-E2C6-4EF4-8515-794FF84933D1}"/>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471444" y="4682306"/>
              <a:ext cx="192066" cy="249592"/>
            </a:xfrm>
            <a:prstGeom prst="rect">
              <a:avLst/>
            </a:prstGeom>
          </p:spPr>
        </p:pic>
        <p:pic>
          <p:nvPicPr>
            <p:cNvPr id="70" name="Graphic 69" descr="Man">
              <a:extLst>
                <a:ext uri="{FF2B5EF4-FFF2-40B4-BE49-F238E27FC236}">
                  <a16:creationId xmlns:a16="http://schemas.microsoft.com/office/drawing/2014/main" id="{66B2852C-0F5B-4BA7-A3AA-1AE92CB40417}"/>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031447" y="4692366"/>
              <a:ext cx="192066" cy="249592"/>
            </a:xfrm>
            <a:prstGeom prst="rect">
              <a:avLst/>
            </a:prstGeom>
          </p:spPr>
        </p:pic>
      </p:grpSp>
      <p:grpSp>
        <p:nvGrpSpPr>
          <p:cNvPr id="15" name="Group 14">
            <a:extLst>
              <a:ext uri="{FF2B5EF4-FFF2-40B4-BE49-F238E27FC236}">
                <a16:creationId xmlns:a16="http://schemas.microsoft.com/office/drawing/2014/main" id="{671CACBE-294F-448A-8316-D5102FAAD622}"/>
              </a:ext>
            </a:extLst>
          </p:cNvPr>
          <p:cNvGrpSpPr/>
          <p:nvPr/>
        </p:nvGrpSpPr>
        <p:grpSpPr>
          <a:xfrm>
            <a:off x="7138647" y="787810"/>
            <a:ext cx="2639849" cy="5528166"/>
            <a:chOff x="8702209" y="907484"/>
            <a:chExt cx="2792568" cy="5847977"/>
          </a:xfrm>
        </p:grpSpPr>
        <p:sp>
          <p:nvSpPr>
            <p:cNvPr id="156" name="Left Brace 155">
              <a:extLst>
                <a:ext uri="{FF2B5EF4-FFF2-40B4-BE49-F238E27FC236}">
                  <a16:creationId xmlns:a16="http://schemas.microsoft.com/office/drawing/2014/main" id="{D4CB5885-049C-496F-895D-1FE0C3D0E764}"/>
                </a:ext>
              </a:extLst>
            </p:cNvPr>
            <p:cNvSpPr/>
            <p:nvPr/>
          </p:nvSpPr>
          <p:spPr>
            <a:xfrm rot="10800000">
              <a:off x="8702209" y="907484"/>
              <a:ext cx="257418" cy="5847977"/>
            </a:xfrm>
            <a:prstGeom prst="leftBrace">
              <a:avLst/>
            </a:prstGeom>
            <a:ln w="28575">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64382">
                <a:defRPr/>
              </a:pPr>
              <a:endParaRPr lang="en-GB" sz="1702">
                <a:solidFill>
                  <a:prstClr val="black"/>
                </a:solidFill>
                <a:latin typeface="Calibri" panose="020F0502020204030204"/>
              </a:endParaRPr>
            </a:p>
          </p:txBody>
        </p:sp>
        <p:sp>
          <p:nvSpPr>
            <p:cNvPr id="95" name="Rectangle: Rounded Corners 94">
              <a:extLst>
                <a:ext uri="{FF2B5EF4-FFF2-40B4-BE49-F238E27FC236}">
                  <a16:creationId xmlns:a16="http://schemas.microsoft.com/office/drawing/2014/main" id="{74C55A7B-84B2-4757-8C50-109036A43E88}"/>
                </a:ext>
              </a:extLst>
            </p:cNvPr>
            <p:cNvSpPr/>
            <p:nvPr/>
          </p:nvSpPr>
          <p:spPr>
            <a:xfrm>
              <a:off x="9161659" y="2734059"/>
              <a:ext cx="2333118" cy="2225082"/>
            </a:xfrm>
            <a:prstGeom prst="round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r>
                <a:rPr lang="en-US" sz="2269" dirty="0">
                  <a:solidFill>
                    <a:prstClr val="white"/>
                  </a:solidFill>
                  <a:latin typeface="Calibri" panose="020F0502020204030204"/>
                </a:rPr>
                <a:t>Portfolio of Precision Prevention &amp; Early Detection (PPED) trials</a:t>
              </a:r>
              <a:endParaRPr lang="en-GB" sz="2269" dirty="0">
                <a:solidFill>
                  <a:prstClr val="white"/>
                </a:solidFill>
                <a:latin typeface="Calibri" panose="020F0502020204030204"/>
              </a:endParaRPr>
            </a:p>
          </p:txBody>
        </p:sp>
      </p:grpSp>
      <p:grpSp>
        <p:nvGrpSpPr>
          <p:cNvPr id="8" name="Group 7"/>
          <p:cNvGrpSpPr/>
          <p:nvPr/>
        </p:nvGrpSpPr>
        <p:grpSpPr>
          <a:xfrm>
            <a:off x="2355507" y="3419454"/>
            <a:ext cx="4762091" cy="2975145"/>
            <a:chOff x="2491776" y="3617063"/>
            <a:chExt cx="5037584" cy="3147261"/>
          </a:xfrm>
        </p:grpSpPr>
        <p:grpSp>
          <p:nvGrpSpPr>
            <p:cNvPr id="3" name="Group 2">
              <a:extLst>
                <a:ext uri="{FF2B5EF4-FFF2-40B4-BE49-F238E27FC236}">
                  <a16:creationId xmlns:a16="http://schemas.microsoft.com/office/drawing/2014/main" id="{BDDED677-7BE2-424F-AB6E-54B9BC529565}"/>
                </a:ext>
              </a:extLst>
            </p:cNvPr>
            <p:cNvGrpSpPr/>
            <p:nvPr/>
          </p:nvGrpSpPr>
          <p:grpSpPr>
            <a:xfrm>
              <a:off x="4722849" y="4271363"/>
              <a:ext cx="1297218" cy="1224970"/>
              <a:chOff x="5596772" y="1450276"/>
              <a:chExt cx="1297218" cy="1224970"/>
            </a:xfrm>
          </p:grpSpPr>
          <p:sp>
            <p:nvSpPr>
              <p:cNvPr id="99" name="Oval 98">
                <a:extLst>
                  <a:ext uri="{FF2B5EF4-FFF2-40B4-BE49-F238E27FC236}">
                    <a16:creationId xmlns:a16="http://schemas.microsoft.com/office/drawing/2014/main" id="{6CBADB93-9CA8-4191-8128-BEE2FD147BCA}"/>
                  </a:ext>
                </a:extLst>
              </p:cNvPr>
              <p:cNvSpPr/>
              <p:nvPr/>
            </p:nvSpPr>
            <p:spPr>
              <a:xfrm>
                <a:off x="5596772" y="1450276"/>
                <a:ext cx="1297218" cy="122497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white"/>
                  </a:solidFill>
                  <a:latin typeface="Calibri" panose="020F0502020204030204"/>
                </a:endParaRPr>
              </a:p>
            </p:txBody>
          </p:sp>
          <p:pic>
            <p:nvPicPr>
              <p:cNvPr id="100" name="Graphic 99" descr="Group">
                <a:extLst>
                  <a:ext uri="{FF2B5EF4-FFF2-40B4-BE49-F238E27FC236}">
                    <a16:creationId xmlns:a16="http://schemas.microsoft.com/office/drawing/2014/main" id="{A1385FC9-DC10-4D93-9792-6FD6F705AD0F}"/>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5659342" y="1804886"/>
                <a:ext cx="567091" cy="520805"/>
              </a:xfrm>
              <a:prstGeom prst="rect">
                <a:avLst/>
              </a:prstGeom>
            </p:spPr>
          </p:pic>
          <p:pic>
            <p:nvPicPr>
              <p:cNvPr id="101" name="Graphic 100" descr="Group">
                <a:extLst>
                  <a:ext uri="{FF2B5EF4-FFF2-40B4-BE49-F238E27FC236}">
                    <a16:creationId xmlns:a16="http://schemas.microsoft.com/office/drawing/2014/main" id="{F0AE61A0-8ABC-43AF-85BF-5A87C051F739}"/>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6140550" y="1804886"/>
                <a:ext cx="567091" cy="520805"/>
              </a:xfrm>
              <a:prstGeom prst="rect">
                <a:avLst/>
              </a:prstGeom>
            </p:spPr>
          </p:pic>
          <p:pic>
            <p:nvPicPr>
              <p:cNvPr id="102" name="Graphic 101" descr="Woman">
                <a:extLst>
                  <a:ext uri="{FF2B5EF4-FFF2-40B4-BE49-F238E27FC236}">
                    <a16:creationId xmlns:a16="http://schemas.microsoft.com/office/drawing/2014/main" id="{2B315F30-9CA9-472E-87DD-5A907F04D5B8}"/>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412349" y="2259813"/>
                <a:ext cx="337618" cy="310061"/>
              </a:xfrm>
              <a:prstGeom prst="rect">
                <a:avLst/>
              </a:prstGeom>
            </p:spPr>
          </p:pic>
          <p:pic>
            <p:nvPicPr>
              <p:cNvPr id="103" name="Graphic 102" descr="Woman">
                <a:extLst>
                  <a:ext uri="{FF2B5EF4-FFF2-40B4-BE49-F238E27FC236}">
                    <a16:creationId xmlns:a16="http://schemas.microsoft.com/office/drawing/2014/main" id="{3C9605C2-EEBA-43BD-9886-D7EBD7505FE5}"/>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866833" y="1560204"/>
                <a:ext cx="337618" cy="310061"/>
              </a:xfrm>
              <a:prstGeom prst="rect">
                <a:avLst/>
              </a:prstGeom>
            </p:spPr>
          </p:pic>
          <p:pic>
            <p:nvPicPr>
              <p:cNvPr id="104" name="Graphic 103" descr="Man">
                <a:extLst>
                  <a:ext uri="{FF2B5EF4-FFF2-40B4-BE49-F238E27FC236}">
                    <a16:creationId xmlns:a16="http://schemas.microsoft.com/office/drawing/2014/main" id="{850688A9-02B2-4FF4-8C10-5660A3E235EA}"/>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178497" y="1560204"/>
                <a:ext cx="303506" cy="310061"/>
              </a:xfrm>
              <a:prstGeom prst="rect">
                <a:avLst/>
              </a:prstGeom>
            </p:spPr>
          </p:pic>
          <p:pic>
            <p:nvPicPr>
              <p:cNvPr id="105" name="Graphic 104" descr="Man">
                <a:extLst>
                  <a:ext uri="{FF2B5EF4-FFF2-40B4-BE49-F238E27FC236}">
                    <a16:creationId xmlns:a16="http://schemas.microsoft.com/office/drawing/2014/main" id="{E591C1F6-A890-4433-8A36-F67EE6F84EF6}"/>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581158" y="1901872"/>
                <a:ext cx="303506" cy="323237"/>
              </a:xfrm>
              <a:prstGeom prst="rect">
                <a:avLst/>
              </a:prstGeom>
            </p:spPr>
          </p:pic>
          <p:pic>
            <p:nvPicPr>
              <p:cNvPr id="106" name="Graphic 105" descr="Group">
                <a:extLst>
                  <a:ext uri="{FF2B5EF4-FFF2-40B4-BE49-F238E27FC236}">
                    <a16:creationId xmlns:a16="http://schemas.microsoft.com/office/drawing/2014/main" id="{038C8A40-C13C-4244-902A-8F4A1021E5ED}"/>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5970846" y="2154441"/>
                <a:ext cx="567091" cy="520805"/>
              </a:xfrm>
              <a:prstGeom prst="rect">
                <a:avLst/>
              </a:prstGeom>
            </p:spPr>
          </p:pic>
          <p:pic>
            <p:nvPicPr>
              <p:cNvPr id="107" name="Graphic 106" descr="Man">
                <a:extLst>
                  <a:ext uri="{FF2B5EF4-FFF2-40B4-BE49-F238E27FC236}">
                    <a16:creationId xmlns:a16="http://schemas.microsoft.com/office/drawing/2014/main" id="{695809D6-9845-4C0C-8CAB-FD28BECF6886}"/>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5791687" y="2260303"/>
                <a:ext cx="303506" cy="309078"/>
              </a:xfrm>
              <a:prstGeom prst="rect">
                <a:avLst/>
              </a:prstGeom>
            </p:spPr>
          </p:pic>
          <p:pic>
            <p:nvPicPr>
              <p:cNvPr id="108" name="Graphic 107" descr="Woman">
                <a:extLst>
                  <a:ext uri="{FF2B5EF4-FFF2-40B4-BE49-F238E27FC236}">
                    <a16:creationId xmlns:a16="http://schemas.microsoft.com/office/drawing/2014/main" id="{ED027108-A262-4C7E-9783-1F8038EF7944}"/>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019017" y="1560204"/>
                <a:ext cx="337618" cy="310061"/>
              </a:xfrm>
              <a:prstGeom prst="rect">
                <a:avLst/>
              </a:prstGeom>
            </p:spPr>
          </p:pic>
          <p:pic>
            <p:nvPicPr>
              <p:cNvPr id="109" name="Graphic 108" descr="Man">
                <a:extLst>
                  <a:ext uri="{FF2B5EF4-FFF2-40B4-BE49-F238E27FC236}">
                    <a16:creationId xmlns:a16="http://schemas.microsoft.com/office/drawing/2014/main" id="{13238302-65EB-4869-B4FE-887504660D32}"/>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317254" y="1560204"/>
                <a:ext cx="303506" cy="323237"/>
              </a:xfrm>
              <a:prstGeom prst="rect">
                <a:avLst/>
              </a:prstGeom>
            </p:spPr>
          </p:pic>
        </p:grpSp>
        <p:sp>
          <p:nvSpPr>
            <p:cNvPr id="136" name="TextBox 135">
              <a:extLst>
                <a:ext uri="{FF2B5EF4-FFF2-40B4-BE49-F238E27FC236}">
                  <a16:creationId xmlns:a16="http://schemas.microsoft.com/office/drawing/2014/main" id="{82A470DD-2E1D-4133-BB27-0AD7F375599A}"/>
                </a:ext>
              </a:extLst>
            </p:cNvPr>
            <p:cNvSpPr txBox="1"/>
            <p:nvPr/>
          </p:nvSpPr>
          <p:spPr>
            <a:xfrm>
              <a:off x="3287102" y="3866023"/>
              <a:ext cx="4242258" cy="338488"/>
            </a:xfrm>
            <a:prstGeom prst="rect">
              <a:avLst/>
            </a:prstGeom>
            <a:noFill/>
          </p:spPr>
          <p:txBody>
            <a:bodyPr wrap="square" lIns="86439" tIns="43220" rIns="86439" bIns="43220" rtlCol="0" anchor="t">
              <a:spAutoFit/>
            </a:bodyPr>
            <a:lstStyle/>
            <a:p>
              <a:pPr algn="ctr" defTabSz="864382">
                <a:defRPr/>
              </a:pPr>
              <a:r>
                <a:rPr lang="en-GB" sz="1512" b="1">
                  <a:solidFill>
                    <a:srgbClr val="002060"/>
                  </a:solidFill>
                  <a:latin typeface="Calibri" panose="020F0502020204030204"/>
                </a:rPr>
                <a:t>Early Detection (ED) studies</a:t>
              </a:r>
            </a:p>
          </p:txBody>
        </p:sp>
        <p:sp>
          <p:nvSpPr>
            <p:cNvPr id="141" name="Rectangle: Rounded Corners 140">
              <a:extLst>
                <a:ext uri="{FF2B5EF4-FFF2-40B4-BE49-F238E27FC236}">
                  <a16:creationId xmlns:a16="http://schemas.microsoft.com/office/drawing/2014/main" id="{8EEA1C1E-841B-4F72-96E8-1728F5735179}"/>
                </a:ext>
              </a:extLst>
            </p:cNvPr>
            <p:cNvSpPr/>
            <p:nvPr/>
          </p:nvSpPr>
          <p:spPr>
            <a:xfrm>
              <a:off x="3278063" y="3820229"/>
              <a:ext cx="4242259" cy="2944095"/>
            </a:xfrm>
            <a:prstGeom prst="roundRect">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srgbClr val="002060"/>
                </a:solidFill>
                <a:latin typeface="Calibri" panose="020F0502020204030204"/>
              </a:endParaRPr>
            </a:p>
          </p:txBody>
        </p:sp>
        <p:pic>
          <p:nvPicPr>
            <p:cNvPr id="2058" name="Picture 10" descr="10,561 Algorithm Programming Stock Vector Illustration and Royalty Free  Algorithm Programming Clipart">
              <a:extLst>
                <a:ext uri="{FF2B5EF4-FFF2-40B4-BE49-F238E27FC236}">
                  <a16:creationId xmlns:a16="http://schemas.microsoft.com/office/drawing/2014/main" id="{9F604638-8296-4843-84DB-2A5BC6AE54DB}"/>
                </a:ext>
              </a:extLst>
            </p:cNvPr>
            <p:cNvPicPr>
              <a:picLocks noChangeAspect="1" noChangeArrowheads="1"/>
            </p:cNvPicPr>
            <p:nvPr/>
          </p:nvPicPr>
          <p:blipFill rotWithShape="1">
            <a:blip r:embed="rId13">
              <a:extLst>
                <a:ext uri="{28A0092B-C50C-407E-A947-70E740481C1C}">
                  <a14:useLocalDpi xmlns:a14="http://schemas.microsoft.com/office/drawing/2010/main"/>
                </a:ext>
              </a:extLst>
            </a:blip>
            <a:srcRect l="12537" t="15243" r="22261" b="14787"/>
            <a:stretch/>
          </p:blipFill>
          <p:spPr bwMode="auto">
            <a:xfrm>
              <a:off x="5027446" y="5861745"/>
              <a:ext cx="640769" cy="552879"/>
            </a:xfrm>
            <a:prstGeom prst="rect">
              <a:avLst/>
            </a:prstGeom>
            <a:noFill/>
            <a:extLst>
              <a:ext uri="{909E8E84-426E-40DD-AFC4-6F175D3DCCD1}">
                <a14:hiddenFill xmlns:a14="http://schemas.microsoft.com/office/drawing/2010/main">
                  <a:solidFill>
                    <a:srgbClr val="FFFFFF"/>
                  </a:solidFill>
                </a14:hiddenFill>
              </a:ext>
            </a:extLst>
          </p:spPr>
        </p:pic>
        <p:pic>
          <p:nvPicPr>
            <p:cNvPr id="143" name="Graphic 142" descr="Monitor">
              <a:extLst>
                <a:ext uri="{FF2B5EF4-FFF2-40B4-BE49-F238E27FC236}">
                  <a16:creationId xmlns:a16="http://schemas.microsoft.com/office/drawing/2014/main" id="{BF68A21E-F1D4-4322-9567-D7BB476036CA}"/>
                </a:ext>
              </a:extLst>
            </p:cNvPr>
            <p:cNvPicPr>
              <a:picLocks noChangeAspect="1"/>
            </p:cNvPicPr>
            <p:nvPr/>
          </p:nvPicPr>
          <p:blipFill>
            <a:blip r:embed="rId14" cstate="print">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4955794" y="5762644"/>
              <a:ext cx="838470" cy="838470"/>
            </a:xfrm>
            <a:prstGeom prst="rect">
              <a:avLst/>
            </a:prstGeom>
          </p:spPr>
        </p:pic>
        <p:pic>
          <p:nvPicPr>
            <p:cNvPr id="2060" name="Picture 12" descr="NHS England (@NHSEngland) / Twitter">
              <a:extLst>
                <a:ext uri="{FF2B5EF4-FFF2-40B4-BE49-F238E27FC236}">
                  <a16:creationId xmlns:a16="http://schemas.microsoft.com/office/drawing/2014/main" id="{32CDCEFF-B34F-42BF-911B-6ABA776DEB11}"/>
                </a:ext>
              </a:extLst>
            </p:cNvPr>
            <p:cNvPicPr>
              <a:picLocks noChangeAspect="1" noChangeArrowheads="1"/>
            </p:cNvPicPr>
            <p:nvPr/>
          </p:nvPicPr>
          <p:blipFill rotWithShape="1">
            <a:blip r:embed="rId16" cstate="print">
              <a:extLst>
                <a:ext uri="{28A0092B-C50C-407E-A947-70E740481C1C}">
                  <a14:useLocalDpi xmlns:a14="http://schemas.microsoft.com/office/drawing/2010/main"/>
                </a:ext>
              </a:extLst>
            </a:blip>
            <a:srcRect/>
            <a:stretch/>
          </p:blipFill>
          <p:spPr bwMode="auto">
            <a:xfrm>
              <a:off x="6525461" y="5231609"/>
              <a:ext cx="669164" cy="358541"/>
            </a:xfrm>
            <a:prstGeom prst="rect">
              <a:avLst/>
            </a:prstGeom>
            <a:noFill/>
            <a:extLst>
              <a:ext uri="{909E8E84-426E-40DD-AFC4-6F175D3DCCD1}">
                <a14:hiddenFill xmlns:a14="http://schemas.microsoft.com/office/drawing/2010/main">
                  <a:solidFill>
                    <a:srgbClr val="FFFFFF"/>
                  </a:solidFill>
                </a14:hiddenFill>
              </a:ext>
            </a:extLst>
          </p:spPr>
        </p:pic>
        <p:pic>
          <p:nvPicPr>
            <p:cNvPr id="148" name="Graphic 147" descr="Paper">
              <a:extLst>
                <a:ext uri="{FF2B5EF4-FFF2-40B4-BE49-F238E27FC236}">
                  <a16:creationId xmlns:a16="http://schemas.microsoft.com/office/drawing/2014/main" id="{8D88CE49-5B40-4347-89F8-82A36BEAE9BB}"/>
                </a:ext>
              </a:extLst>
            </p:cNvPr>
            <p:cNvPicPr>
              <a:picLocks noChangeAspect="1"/>
            </p:cNvPicPr>
            <p:nvPr/>
          </p:nvPicPr>
          <p:blipFill>
            <a:blip r:embed="rId17" cstate="print">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6331571" y="4766825"/>
              <a:ext cx="1064994" cy="1064994"/>
            </a:xfrm>
            <a:prstGeom prst="rect">
              <a:avLst/>
            </a:prstGeom>
          </p:spPr>
        </p:pic>
        <p:grpSp>
          <p:nvGrpSpPr>
            <p:cNvPr id="152" name="Group 151">
              <a:extLst>
                <a:ext uri="{FF2B5EF4-FFF2-40B4-BE49-F238E27FC236}">
                  <a16:creationId xmlns:a16="http://schemas.microsoft.com/office/drawing/2014/main" id="{55204CDA-6AEA-45CC-B618-FDABA8368421}"/>
                </a:ext>
              </a:extLst>
            </p:cNvPr>
            <p:cNvGrpSpPr/>
            <p:nvPr/>
          </p:nvGrpSpPr>
          <p:grpSpPr>
            <a:xfrm rot="3076364">
              <a:off x="3543376" y="4982322"/>
              <a:ext cx="529653" cy="762600"/>
              <a:chOff x="8540962" y="4274416"/>
              <a:chExt cx="529653" cy="762600"/>
            </a:xfrm>
          </p:grpSpPr>
          <p:pic>
            <p:nvPicPr>
              <p:cNvPr id="151" name="Graphic 150" descr="DNA">
                <a:extLst>
                  <a:ext uri="{FF2B5EF4-FFF2-40B4-BE49-F238E27FC236}">
                    <a16:creationId xmlns:a16="http://schemas.microsoft.com/office/drawing/2014/main" id="{5C6CB59D-8F33-471A-82C5-935903C52E35}"/>
                  </a:ext>
                </a:extLst>
              </p:cNvPr>
              <p:cNvPicPr>
                <a:picLocks noChangeAspect="1"/>
              </p:cNvPicPr>
              <p:nvPr/>
            </p:nvPicPr>
            <p:blipFill>
              <a:blip r:embed="rId19" cstate="print">
                <a:extLst>
                  <a:ext uri="{28A0092B-C50C-407E-A947-70E740481C1C}">
                    <a14:useLocalDpi xmlns:a14="http://schemas.microsoft.com/office/drawing/2010/main"/>
                  </a:ext>
                  <a:ext uri="{96DAC541-7B7A-43D3-8B79-37D633B846F1}">
                    <asvg:svgBlip xmlns:asvg="http://schemas.microsoft.com/office/drawing/2016/SVG/main" r:embed="rId20"/>
                  </a:ext>
                </a:extLst>
              </a:blip>
              <a:stretch>
                <a:fillRect/>
              </a:stretch>
            </p:blipFill>
            <p:spPr>
              <a:xfrm rot="21348372">
                <a:off x="8677822" y="4461959"/>
                <a:ext cx="392793" cy="392793"/>
              </a:xfrm>
              <a:prstGeom prst="rect">
                <a:avLst/>
              </a:prstGeom>
            </p:spPr>
          </p:pic>
          <p:pic>
            <p:nvPicPr>
              <p:cNvPr id="2062" name="Picture 14" descr="Free Test-Tube Cliparts, Download Free Test-Tube Cliparts png images, Free  ClipArts on Clipart Library">
                <a:extLst>
                  <a:ext uri="{FF2B5EF4-FFF2-40B4-BE49-F238E27FC236}">
                    <a16:creationId xmlns:a16="http://schemas.microsoft.com/office/drawing/2014/main" id="{108CD898-97B2-41C5-9031-89F6F477E187}"/>
                  </a:ext>
                </a:extLst>
              </p:cNvPr>
              <p:cNvPicPr>
                <a:picLocks noChangeAspect="1" noChangeArrowheads="1"/>
              </p:cNvPicPr>
              <p:nvPr/>
            </p:nvPicPr>
            <p:blipFill>
              <a:blip r:embed="rId21" cstate="print">
                <a:extLst>
                  <a:ext uri="{BEBA8EAE-BF5A-486C-A8C5-ECC9F3942E4B}">
                    <a14:imgProps xmlns:a14="http://schemas.microsoft.com/office/drawing/2010/main">
                      <a14:imgLayer r:embed="rId22">
                        <a14:imgEffect>
                          <a14:backgroundRemoval t="1449" b="96739" l="9341" r="96703">
                            <a14:foregroundMark x1="39560" y1="13768" x2="45055" y2="90217"/>
                            <a14:foregroundMark x1="45055" y1="90217" x2="72527" y2="96014"/>
                            <a14:foregroundMark x1="72527" y1="96014" x2="89011" y2="80435"/>
                            <a14:foregroundMark x1="89011" y1="80435" x2="93956" y2="5072"/>
                            <a14:foregroundMark x1="93956" y1="5072" x2="65385" y2="1087"/>
                            <a14:foregroundMark x1="65385" y1="1087" x2="36264" y2="2536"/>
                            <a14:foregroundMark x1="36264" y1="2536" x2="40659" y2="11594"/>
                            <a14:foregroundMark x1="41209" y1="62319" x2="40659" y2="33333"/>
                            <a14:foregroundMark x1="41209" y1="88406" x2="39560" y2="64493"/>
                            <a14:foregroundMark x1="47802" y1="92754" x2="75275" y2="96014"/>
                            <a14:foregroundMark x1="75275" y1="96014" x2="91209" y2="80435"/>
                            <a14:foregroundMark x1="91209" y1="80435" x2="91209" y2="80435"/>
                            <a14:foregroundMark x1="89011" y1="26812" x2="90659" y2="7246"/>
                            <a14:foregroundMark x1="47802" y1="94203" x2="75824" y2="96014"/>
                            <a14:foregroundMark x1="75824" y1="96014" x2="89560" y2="86594"/>
                            <a14:foregroundMark x1="53846" y1="97101" x2="73626" y2="96377"/>
                            <a14:foregroundMark x1="85165" y1="1449" x2="96703" y2="2536"/>
                          </a14:backgroundRemoval>
                        </a14:imgEffect>
                      </a14:imgLayer>
                    </a14:imgProps>
                  </a:ext>
                  <a:ext uri="{28A0092B-C50C-407E-A947-70E740481C1C}">
                    <a14:useLocalDpi xmlns:a14="http://schemas.microsoft.com/office/drawing/2010/main"/>
                  </a:ext>
                </a:extLst>
              </a:blip>
              <a:srcRect/>
              <a:stretch>
                <a:fillRect/>
              </a:stretch>
            </p:blipFill>
            <p:spPr bwMode="auto">
              <a:xfrm>
                <a:off x="8540962" y="4274416"/>
                <a:ext cx="502874" cy="762600"/>
              </a:xfrm>
              <a:prstGeom prst="rect">
                <a:avLst/>
              </a:prstGeom>
              <a:noFill/>
              <a:extLst>
                <a:ext uri="{909E8E84-426E-40DD-AFC4-6F175D3DCCD1}">
                  <a14:hiddenFill xmlns:a14="http://schemas.microsoft.com/office/drawing/2010/main">
                    <a:solidFill>
                      <a:srgbClr val="FFFFFF"/>
                    </a:solidFill>
                  </a14:hiddenFill>
                </a:ext>
              </a:extLst>
            </p:spPr>
          </p:pic>
        </p:grpSp>
        <p:sp>
          <p:nvSpPr>
            <p:cNvPr id="157" name="Arrow: Right 156">
              <a:extLst>
                <a:ext uri="{FF2B5EF4-FFF2-40B4-BE49-F238E27FC236}">
                  <a16:creationId xmlns:a16="http://schemas.microsoft.com/office/drawing/2014/main" id="{0948B1EF-F751-4EEA-AE2F-65E9C51DCA8C}"/>
                </a:ext>
              </a:extLst>
            </p:cNvPr>
            <p:cNvSpPr/>
            <p:nvPr/>
          </p:nvSpPr>
          <p:spPr>
            <a:xfrm>
              <a:off x="2491776" y="3617063"/>
              <a:ext cx="687683" cy="400342"/>
            </a:xfrm>
            <a:prstGeom prst="rightArrow">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white"/>
                </a:solidFill>
                <a:latin typeface="Calibri" panose="020F0502020204030204"/>
              </a:endParaRPr>
            </a:p>
          </p:txBody>
        </p:sp>
        <p:sp>
          <p:nvSpPr>
            <p:cNvPr id="5" name="Arrow: Bent 4">
              <a:extLst>
                <a:ext uri="{FF2B5EF4-FFF2-40B4-BE49-F238E27FC236}">
                  <a16:creationId xmlns:a16="http://schemas.microsoft.com/office/drawing/2014/main" id="{9742B285-DFDC-463A-A64B-1AE5F1B9E0C4}"/>
                </a:ext>
              </a:extLst>
            </p:cNvPr>
            <p:cNvSpPr/>
            <p:nvPr/>
          </p:nvSpPr>
          <p:spPr>
            <a:xfrm>
              <a:off x="3826242" y="4375116"/>
              <a:ext cx="877582" cy="425844"/>
            </a:xfrm>
            <a:prstGeom prst="bentArrow">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black"/>
                </a:solidFill>
                <a:latin typeface="Calibri" panose="020F0502020204030204"/>
              </a:endParaRPr>
            </a:p>
          </p:txBody>
        </p:sp>
        <p:sp>
          <p:nvSpPr>
            <p:cNvPr id="137" name="Arrow: Bent 136">
              <a:extLst>
                <a:ext uri="{FF2B5EF4-FFF2-40B4-BE49-F238E27FC236}">
                  <a16:creationId xmlns:a16="http://schemas.microsoft.com/office/drawing/2014/main" id="{13232CB8-0238-45CD-9100-29F2CC84A3B4}"/>
                </a:ext>
              </a:extLst>
            </p:cNvPr>
            <p:cNvSpPr/>
            <p:nvPr/>
          </p:nvSpPr>
          <p:spPr>
            <a:xfrm flipH="1" flipV="1">
              <a:off x="6015128" y="5849132"/>
              <a:ext cx="877582" cy="425844"/>
            </a:xfrm>
            <a:prstGeom prst="bentArrow">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black"/>
                </a:solidFill>
                <a:latin typeface="Calibri" panose="020F0502020204030204"/>
              </a:endParaRPr>
            </a:p>
          </p:txBody>
        </p:sp>
        <p:sp>
          <p:nvSpPr>
            <p:cNvPr id="138" name="Arrow: Bent 137">
              <a:extLst>
                <a:ext uri="{FF2B5EF4-FFF2-40B4-BE49-F238E27FC236}">
                  <a16:creationId xmlns:a16="http://schemas.microsoft.com/office/drawing/2014/main" id="{A70258C2-998B-480D-85D5-DA7C91810160}"/>
                </a:ext>
              </a:extLst>
            </p:cNvPr>
            <p:cNvSpPr/>
            <p:nvPr/>
          </p:nvSpPr>
          <p:spPr>
            <a:xfrm rot="16200000" flipH="1" flipV="1">
              <a:off x="6302185" y="4172820"/>
              <a:ext cx="378698" cy="877582"/>
            </a:xfrm>
            <a:prstGeom prst="bentArrow">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black"/>
                </a:solidFill>
                <a:latin typeface="Calibri" panose="020F0502020204030204"/>
              </a:endParaRPr>
            </a:p>
          </p:txBody>
        </p:sp>
        <p:sp>
          <p:nvSpPr>
            <p:cNvPr id="142" name="Arrow: Bent 141">
              <a:extLst>
                <a:ext uri="{FF2B5EF4-FFF2-40B4-BE49-F238E27FC236}">
                  <a16:creationId xmlns:a16="http://schemas.microsoft.com/office/drawing/2014/main" id="{365546A9-E5D3-40B9-A9E7-FEC8202E942C}"/>
                </a:ext>
              </a:extLst>
            </p:cNvPr>
            <p:cNvSpPr/>
            <p:nvPr/>
          </p:nvSpPr>
          <p:spPr>
            <a:xfrm rot="5400000" flipH="1" flipV="1">
              <a:off x="4041892" y="5602177"/>
              <a:ext cx="378698" cy="877582"/>
            </a:xfrm>
            <a:prstGeom prst="bentArrow">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black"/>
                </a:solidFill>
                <a:latin typeface="Calibri" panose="020F0502020204030204"/>
              </a:endParaRPr>
            </a:p>
          </p:txBody>
        </p:sp>
      </p:grpSp>
      <p:grpSp>
        <p:nvGrpSpPr>
          <p:cNvPr id="14" name="Group 13">
            <a:extLst>
              <a:ext uri="{FF2B5EF4-FFF2-40B4-BE49-F238E27FC236}">
                <a16:creationId xmlns:a16="http://schemas.microsoft.com/office/drawing/2014/main" id="{CDD559BD-1373-42DF-8AAD-70AE1BA60349}"/>
              </a:ext>
            </a:extLst>
          </p:cNvPr>
          <p:cNvGrpSpPr/>
          <p:nvPr/>
        </p:nvGrpSpPr>
        <p:grpSpPr>
          <a:xfrm>
            <a:off x="3112092" y="794361"/>
            <a:ext cx="4010395" cy="2772513"/>
            <a:chOff x="4251843" y="3823215"/>
            <a:chExt cx="4242401" cy="2932906"/>
          </a:xfrm>
        </p:grpSpPr>
        <p:sp>
          <p:nvSpPr>
            <p:cNvPr id="110" name="TextBox 109">
              <a:extLst>
                <a:ext uri="{FF2B5EF4-FFF2-40B4-BE49-F238E27FC236}">
                  <a16:creationId xmlns:a16="http://schemas.microsoft.com/office/drawing/2014/main" id="{9665FFDD-2326-46AF-A70D-2F95C9D7C3A8}"/>
                </a:ext>
              </a:extLst>
            </p:cNvPr>
            <p:cNvSpPr txBox="1"/>
            <p:nvPr/>
          </p:nvSpPr>
          <p:spPr>
            <a:xfrm>
              <a:off x="4251985" y="3881768"/>
              <a:ext cx="4242259" cy="338488"/>
            </a:xfrm>
            <a:prstGeom prst="rect">
              <a:avLst/>
            </a:prstGeom>
            <a:noFill/>
          </p:spPr>
          <p:txBody>
            <a:bodyPr wrap="square" lIns="86439" tIns="43220" rIns="86439" bIns="43220" rtlCol="0" anchor="t">
              <a:spAutoFit/>
            </a:bodyPr>
            <a:lstStyle/>
            <a:p>
              <a:pPr algn="ctr" defTabSz="864382">
                <a:defRPr/>
              </a:pPr>
              <a:r>
                <a:rPr lang="en-GB" sz="1512" b="1">
                  <a:solidFill>
                    <a:srgbClr val="002060"/>
                  </a:solidFill>
                  <a:latin typeface="Calibri" panose="020F0502020204030204"/>
                </a:rPr>
                <a:t>Precision Prevention (PP) studies </a:t>
              </a:r>
            </a:p>
          </p:txBody>
        </p:sp>
        <p:pic>
          <p:nvPicPr>
            <p:cNvPr id="139" name="Graphic 138" descr="Microscope">
              <a:extLst>
                <a:ext uri="{FF2B5EF4-FFF2-40B4-BE49-F238E27FC236}">
                  <a16:creationId xmlns:a16="http://schemas.microsoft.com/office/drawing/2014/main" id="{F6B6E3EB-D1F2-4EC5-85B4-B5B82FF77410}"/>
                </a:ext>
              </a:extLst>
            </p:cNvPr>
            <p:cNvPicPr>
              <a:picLocks noChangeAspect="1"/>
            </p:cNvPicPr>
            <p:nvPr/>
          </p:nvPicPr>
          <p:blipFill>
            <a:blip r:embed="rId23" cstate="print">
              <a:extLst>
                <a:ext uri="{28A0092B-C50C-407E-A947-70E740481C1C}">
                  <a14:useLocalDpi xmlns:a14="http://schemas.microsoft.com/office/drawing/2010/main"/>
                </a:ext>
                <a:ext uri="{96DAC541-7B7A-43D3-8B79-37D633B846F1}">
                  <asvg:svgBlip xmlns:asvg="http://schemas.microsoft.com/office/drawing/2016/SVG/main" r:embed="rId24"/>
                </a:ext>
              </a:extLst>
            </a:blip>
            <a:stretch>
              <a:fillRect/>
            </a:stretch>
          </p:blipFill>
          <p:spPr>
            <a:xfrm>
              <a:off x="7358416" y="5020107"/>
              <a:ext cx="914400" cy="914400"/>
            </a:xfrm>
            <a:prstGeom prst="ellipse">
              <a:avLst/>
            </a:prstGeom>
          </p:spPr>
        </p:pic>
        <p:pic>
          <p:nvPicPr>
            <p:cNvPr id="2054" name="Picture 6" descr="https://medpics.com/blog/upload/1611801553_blog.png">
              <a:extLst>
                <a:ext uri="{FF2B5EF4-FFF2-40B4-BE49-F238E27FC236}">
                  <a16:creationId xmlns:a16="http://schemas.microsoft.com/office/drawing/2014/main" id="{48186D96-9968-48CB-BC77-959AE3B4B6B5}"/>
                </a:ext>
              </a:extLst>
            </p:cNvPr>
            <p:cNvPicPr>
              <a:picLocks noChangeAspect="1" noChangeArrowheads="1"/>
            </p:cNvPicPr>
            <p:nvPr/>
          </p:nvPicPr>
          <p:blipFill>
            <a:blip r:embed="rId25" cstate="print">
              <a:extLst>
                <a:ext uri="{28A0092B-C50C-407E-A947-70E740481C1C}">
                  <a14:useLocalDpi xmlns:a14="http://schemas.microsoft.com/office/drawing/2010/main"/>
                </a:ext>
              </a:extLst>
            </a:blip>
            <a:srcRect/>
            <a:stretch>
              <a:fillRect/>
            </a:stretch>
          </p:blipFill>
          <p:spPr bwMode="auto">
            <a:xfrm>
              <a:off x="5910714" y="6144376"/>
              <a:ext cx="878905" cy="40615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echanism from rotating gears and cogs Royalty Free Vector">
              <a:extLst>
                <a:ext uri="{FF2B5EF4-FFF2-40B4-BE49-F238E27FC236}">
                  <a16:creationId xmlns:a16="http://schemas.microsoft.com/office/drawing/2014/main" id="{B0026CA4-6B0D-4C8B-85DA-2B7134F85432}"/>
                </a:ext>
              </a:extLst>
            </p:cNvPr>
            <p:cNvPicPr>
              <a:picLocks noChangeAspect="1" noChangeArrowheads="1"/>
            </p:cNvPicPr>
            <p:nvPr/>
          </p:nvPicPr>
          <p:blipFill rotWithShape="1">
            <a:blip r:embed="rId26" cstate="print">
              <a:extLst>
                <a:ext uri="{28A0092B-C50C-407E-A947-70E740481C1C}">
                  <a14:useLocalDpi xmlns:a14="http://schemas.microsoft.com/office/drawing/2010/main"/>
                </a:ext>
              </a:extLst>
            </a:blip>
            <a:srcRect/>
            <a:stretch/>
          </p:blipFill>
          <p:spPr bwMode="auto">
            <a:xfrm>
              <a:off x="4305207" y="5072307"/>
              <a:ext cx="1189137" cy="862199"/>
            </a:xfrm>
            <a:prstGeom prst="rect">
              <a:avLst/>
            </a:prstGeom>
            <a:noFill/>
            <a:extLst>
              <a:ext uri="{909E8E84-426E-40DD-AFC4-6F175D3DCCD1}">
                <a14:hiddenFill xmlns:a14="http://schemas.microsoft.com/office/drawing/2010/main">
                  <a:solidFill>
                    <a:srgbClr val="FFFFFF"/>
                  </a:solidFill>
                </a14:hiddenFill>
              </a:ext>
            </a:extLst>
          </p:spPr>
        </p:pic>
        <p:sp>
          <p:nvSpPr>
            <p:cNvPr id="149" name="Rectangle: Rounded Corners 148">
              <a:extLst>
                <a:ext uri="{FF2B5EF4-FFF2-40B4-BE49-F238E27FC236}">
                  <a16:creationId xmlns:a16="http://schemas.microsoft.com/office/drawing/2014/main" id="{B4648940-7C09-408B-9A9F-FF0DAB03110F}"/>
                </a:ext>
              </a:extLst>
            </p:cNvPr>
            <p:cNvSpPr/>
            <p:nvPr/>
          </p:nvSpPr>
          <p:spPr>
            <a:xfrm>
              <a:off x="4251843" y="3823215"/>
              <a:ext cx="4242259" cy="2932906"/>
            </a:xfrm>
            <a:prstGeom prst="roundRect">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white"/>
                </a:solidFill>
                <a:latin typeface="Calibri" panose="020F0502020204030204"/>
              </a:endParaRPr>
            </a:p>
          </p:txBody>
        </p:sp>
        <p:grpSp>
          <p:nvGrpSpPr>
            <p:cNvPr id="97" name="Group 96">
              <a:extLst>
                <a:ext uri="{FF2B5EF4-FFF2-40B4-BE49-F238E27FC236}">
                  <a16:creationId xmlns:a16="http://schemas.microsoft.com/office/drawing/2014/main" id="{54F9536F-FAB3-41C7-8A7E-694C01A6ED2B}"/>
                </a:ext>
              </a:extLst>
            </p:cNvPr>
            <p:cNvGrpSpPr/>
            <p:nvPr/>
          </p:nvGrpSpPr>
          <p:grpSpPr>
            <a:xfrm>
              <a:off x="5715799" y="4407622"/>
              <a:ext cx="1297218" cy="1224970"/>
              <a:chOff x="5596772" y="1344772"/>
              <a:chExt cx="1297218" cy="1224970"/>
            </a:xfrm>
          </p:grpSpPr>
          <p:sp>
            <p:nvSpPr>
              <p:cNvPr id="111" name="Oval 110">
                <a:extLst>
                  <a:ext uri="{FF2B5EF4-FFF2-40B4-BE49-F238E27FC236}">
                    <a16:creationId xmlns:a16="http://schemas.microsoft.com/office/drawing/2014/main" id="{4531355C-B165-40D0-B86B-97F99A686D26}"/>
                  </a:ext>
                </a:extLst>
              </p:cNvPr>
              <p:cNvSpPr/>
              <p:nvPr/>
            </p:nvSpPr>
            <p:spPr>
              <a:xfrm>
                <a:off x="5596772" y="1344772"/>
                <a:ext cx="1297218" cy="122497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white"/>
                  </a:solidFill>
                  <a:latin typeface="Calibri" panose="020F0502020204030204"/>
                </a:endParaRPr>
              </a:p>
            </p:txBody>
          </p:sp>
          <p:pic>
            <p:nvPicPr>
              <p:cNvPr id="112" name="Graphic 111" descr="Group">
                <a:extLst>
                  <a:ext uri="{FF2B5EF4-FFF2-40B4-BE49-F238E27FC236}">
                    <a16:creationId xmlns:a16="http://schemas.microsoft.com/office/drawing/2014/main" id="{14DF13C8-0B8A-4834-9E01-E8531D7FCB66}"/>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5659342" y="1699382"/>
                <a:ext cx="567091" cy="520805"/>
              </a:xfrm>
              <a:prstGeom prst="rect">
                <a:avLst/>
              </a:prstGeom>
            </p:spPr>
          </p:pic>
          <p:pic>
            <p:nvPicPr>
              <p:cNvPr id="113" name="Graphic 112" descr="Group">
                <a:extLst>
                  <a:ext uri="{FF2B5EF4-FFF2-40B4-BE49-F238E27FC236}">
                    <a16:creationId xmlns:a16="http://schemas.microsoft.com/office/drawing/2014/main" id="{7C762FC2-A859-49EC-B8B5-3A3D6DD31FAF}"/>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6140550" y="1699382"/>
                <a:ext cx="567091" cy="520805"/>
              </a:xfrm>
              <a:prstGeom prst="rect">
                <a:avLst/>
              </a:prstGeom>
            </p:spPr>
          </p:pic>
          <p:pic>
            <p:nvPicPr>
              <p:cNvPr id="114" name="Graphic 113" descr="Woman">
                <a:extLst>
                  <a:ext uri="{FF2B5EF4-FFF2-40B4-BE49-F238E27FC236}">
                    <a16:creationId xmlns:a16="http://schemas.microsoft.com/office/drawing/2014/main" id="{852CAEBC-3E31-4A22-9A5B-8CB1A9762F0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412349" y="2154309"/>
                <a:ext cx="337618" cy="310061"/>
              </a:xfrm>
              <a:prstGeom prst="rect">
                <a:avLst/>
              </a:prstGeom>
            </p:spPr>
          </p:pic>
          <p:pic>
            <p:nvPicPr>
              <p:cNvPr id="115" name="Graphic 114" descr="Woman">
                <a:extLst>
                  <a:ext uri="{FF2B5EF4-FFF2-40B4-BE49-F238E27FC236}">
                    <a16:creationId xmlns:a16="http://schemas.microsoft.com/office/drawing/2014/main" id="{7EC8FDE4-FB92-487F-8684-90419C8AB734}"/>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866833" y="1454700"/>
                <a:ext cx="337618" cy="310061"/>
              </a:xfrm>
              <a:prstGeom prst="rect">
                <a:avLst/>
              </a:prstGeom>
            </p:spPr>
          </p:pic>
          <p:pic>
            <p:nvPicPr>
              <p:cNvPr id="116" name="Graphic 115" descr="Man">
                <a:extLst>
                  <a:ext uri="{FF2B5EF4-FFF2-40B4-BE49-F238E27FC236}">
                    <a16:creationId xmlns:a16="http://schemas.microsoft.com/office/drawing/2014/main" id="{C4D0FC9F-C0D5-406F-87CA-20553CB0082E}"/>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178497" y="1560204"/>
                <a:ext cx="303506" cy="310061"/>
              </a:xfrm>
              <a:prstGeom prst="rect">
                <a:avLst/>
              </a:prstGeom>
            </p:spPr>
          </p:pic>
          <p:pic>
            <p:nvPicPr>
              <p:cNvPr id="117" name="Graphic 116" descr="Man">
                <a:extLst>
                  <a:ext uri="{FF2B5EF4-FFF2-40B4-BE49-F238E27FC236}">
                    <a16:creationId xmlns:a16="http://schemas.microsoft.com/office/drawing/2014/main" id="{77B03DBF-B2E3-401A-978C-9A4984D3175D}"/>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581158" y="1796368"/>
                <a:ext cx="303506" cy="323237"/>
              </a:xfrm>
              <a:prstGeom prst="rect">
                <a:avLst/>
              </a:prstGeom>
            </p:spPr>
          </p:pic>
          <p:pic>
            <p:nvPicPr>
              <p:cNvPr id="118" name="Graphic 117" descr="Group">
                <a:extLst>
                  <a:ext uri="{FF2B5EF4-FFF2-40B4-BE49-F238E27FC236}">
                    <a16:creationId xmlns:a16="http://schemas.microsoft.com/office/drawing/2014/main" id="{32E8606F-F77C-42D6-B7E5-68EC85531CB9}"/>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5970846" y="2048937"/>
                <a:ext cx="567091" cy="520805"/>
              </a:xfrm>
              <a:prstGeom prst="rect">
                <a:avLst/>
              </a:prstGeom>
            </p:spPr>
          </p:pic>
          <p:pic>
            <p:nvPicPr>
              <p:cNvPr id="119" name="Graphic 118" descr="Man">
                <a:extLst>
                  <a:ext uri="{FF2B5EF4-FFF2-40B4-BE49-F238E27FC236}">
                    <a16:creationId xmlns:a16="http://schemas.microsoft.com/office/drawing/2014/main" id="{3B787F91-1A89-4490-B1F5-122D37931F53}"/>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5791687" y="2154799"/>
                <a:ext cx="303506" cy="309078"/>
              </a:xfrm>
              <a:prstGeom prst="rect">
                <a:avLst/>
              </a:prstGeom>
            </p:spPr>
          </p:pic>
          <p:pic>
            <p:nvPicPr>
              <p:cNvPr id="120" name="Graphic 119" descr="Woman">
                <a:extLst>
                  <a:ext uri="{FF2B5EF4-FFF2-40B4-BE49-F238E27FC236}">
                    <a16:creationId xmlns:a16="http://schemas.microsoft.com/office/drawing/2014/main" id="{F9A07678-0F6F-402F-BFE4-FDC9D9BF836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019017" y="1454700"/>
                <a:ext cx="337618" cy="310061"/>
              </a:xfrm>
              <a:prstGeom prst="rect">
                <a:avLst/>
              </a:prstGeom>
            </p:spPr>
          </p:pic>
          <p:pic>
            <p:nvPicPr>
              <p:cNvPr id="121" name="Graphic 120" descr="Man">
                <a:extLst>
                  <a:ext uri="{FF2B5EF4-FFF2-40B4-BE49-F238E27FC236}">
                    <a16:creationId xmlns:a16="http://schemas.microsoft.com/office/drawing/2014/main" id="{D9EE1033-AB6C-4B5B-AA8D-BF7F3EF2AA89}"/>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317254" y="1454700"/>
                <a:ext cx="303506" cy="323237"/>
              </a:xfrm>
              <a:prstGeom prst="rect">
                <a:avLst/>
              </a:prstGeom>
            </p:spPr>
          </p:pic>
        </p:grpSp>
        <p:sp>
          <p:nvSpPr>
            <p:cNvPr id="145" name="Arrow: Bent 144">
              <a:extLst>
                <a:ext uri="{FF2B5EF4-FFF2-40B4-BE49-F238E27FC236}">
                  <a16:creationId xmlns:a16="http://schemas.microsoft.com/office/drawing/2014/main" id="{D460D581-CD38-4E14-A512-6A7652807503}"/>
                </a:ext>
              </a:extLst>
            </p:cNvPr>
            <p:cNvSpPr/>
            <p:nvPr/>
          </p:nvSpPr>
          <p:spPr>
            <a:xfrm>
              <a:off x="4824131" y="4528753"/>
              <a:ext cx="877582" cy="425844"/>
            </a:xfrm>
            <a:prstGeom prst="bentArrow">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black"/>
                </a:solidFill>
                <a:latin typeface="Calibri" panose="020F0502020204030204"/>
              </a:endParaRPr>
            </a:p>
          </p:txBody>
        </p:sp>
        <p:sp>
          <p:nvSpPr>
            <p:cNvPr id="150" name="Arrow: Bent 149">
              <a:extLst>
                <a:ext uri="{FF2B5EF4-FFF2-40B4-BE49-F238E27FC236}">
                  <a16:creationId xmlns:a16="http://schemas.microsoft.com/office/drawing/2014/main" id="{EC920E53-A5BE-49FC-8E13-51D77D3CA0C9}"/>
                </a:ext>
              </a:extLst>
            </p:cNvPr>
            <p:cNvSpPr/>
            <p:nvPr/>
          </p:nvSpPr>
          <p:spPr>
            <a:xfrm flipH="1" flipV="1">
              <a:off x="7013017" y="6002769"/>
              <a:ext cx="877582" cy="425844"/>
            </a:xfrm>
            <a:prstGeom prst="bentArrow">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black"/>
                </a:solidFill>
                <a:latin typeface="Calibri" panose="020F0502020204030204"/>
              </a:endParaRPr>
            </a:p>
          </p:txBody>
        </p:sp>
        <p:sp>
          <p:nvSpPr>
            <p:cNvPr id="154" name="Arrow: Bent 153">
              <a:extLst>
                <a:ext uri="{FF2B5EF4-FFF2-40B4-BE49-F238E27FC236}">
                  <a16:creationId xmlns:a16="http://schemas.microsoft.com/office/drawing/2014/main" id="{1FCB1FAD-B831-4B92-B3C2-6B7E9B4484F3}"/>
                </a:ext>
              </a:extLst>
            </p:cNvPr>
            <p:cNvSpPr/>
            <p:nvPr/>
          </p:nvSpPr>
          <p:spPr>
            <a:xfrm rot="16200000" flipH="1" flipV="1">
              <a:off x="7300074" y="4326457"/>
              <a:ext cx="378698" cy="877582"/>
            </a:xfrm>
            <a:prstGeom prst="bentArrow">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black"/>
                </a:solidFill>
                <a:latin typeface="Calibri" panose="020F0502020204030204"/>
              </a:endParaRPr>
            </a:p>
          </p:txBody>
        </p:sp>
        <p:sp>
          <p:nvSpPr>
            <p:cNvPr id="155" name="Arrow: Bent 154">
              <a:extLst>
                <a:ext uri="{FF2B5EF4-FFF2-40B4-BE49-F238E27FC236}">
                  <a16:creationId xmlns:a16="http://schemas.microsoft.com/office/drawing/2014/main" id="{FFB88AC5-A0B3-447A-916A-1CB5269C747C}"/>
                </a:ext>
              </a:extLst>
            </p:cNvPr>
            <p:cNvSpPr/>
            <p:nvPr/>
          </p:nvSpPr>
          <p:spPr>
            <a:xfrm rot="5400000" flipH="1" flipV="1">
              <a:off x="5039781" y="5755814"/>
              <a:ext cx="378698" cy="877582"/>
            </a:xfrm>
            <a:prstGeom prst="bentArrow">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64382">
                <a:defRPr/>
              </a:pPr>
              <a:endParaRPr lang="en-GB" sz="1702">
                <a:solidFill>
                  <a:prstClr val="black"/>
                </a:solidFill>
                <a:latin typeface="Calibri" panose="020F0502020204030204"/>
              </a:endParaRPr>
            </a:p>
          </p:txBody>
        </p:sp>
      </p:grpSp>
      <p:pic>
        <p:nvPicPr>
          <p:cNvPr id="91" name="Picture 90" descr="A person wearing glasses&#10;&#10;Description automatically generated with medium confidence">
            <a:extLst>
              <a:ext uri="{FF2B5EF4-FFF2-40B4-BE49-F238E27FC236}">
                <a16:creationId xmlns:a16="http://schemas.microsoft.com/office/drawing/2014/main" id="{C4825E10-3AC6-4F68-808E-0E2C47CAA7B2}"/>
              </a:ext>
            </a:extLst>
          </p:cNvPr>
          <p:cNvPicPr>
            <a:picLocks noChangeAspect="1"/>
          </p:cNvPicPr>
          <p:nvPr/>
        </p:nvPicPr>
        <p:blipFill rotWithShape="1">
          <a:blip r:embed="rId27" cstate="print">
            <a:extLst>
              <a:ext uri="{28A0092B-C50C-407E-A947-70E740481C1C}">
                <a14:useLocalDpi xmlns:a14="http://schemas.microsoft.com/office/drawing/2010/main"/>
              </a:ext>
            </a:extLst>
          </a:blip>
          <a:srcRect/>
          <a:stretch/>
        </p:blipFill>
        <p:spPr>
          <a:xfrm>
            <a:off x="7670363" y="5230334"/>
            <a:ext cx="1013655" cy="1170623"/>
          </a:xfrm>
          <a:prstGeom prst="roundRect">
            <a:avLst/>
          </a:prstGeom>
        </p:spPr>
      </p:pic>
      <p:pic>
        <p:nvPicPr>
          <p:cNvPr id="92" name="Picture 91" descr="A person smiling for the camera&#10;&#10;Description automatically generated with medium confidence">
            <a:extLst>
              <a:ext uri="{FF2B5EF4-FFF2-40B4-BE49-F238E27FC236}">
                <a16:creationId xmlns:a16="http://schemas.microsoft.com/office/drawing/2014/main" id="{C90FA0FE-C7F8-40A8-8518-33EC475E3002}"/>
              </a:ext>
            </a:extLst>
          </p:cNvPr>
          <p:cNvPicPr>
            <a:picLocks noChangeAspect="1"/>
          </p:cNvPicPr>
          <p:nvPr/>
        </p:nvPicPr>
        <p:blipFill>
          <a:blip r:embed="rId28">
            <a:extLst>
              <a:ext uri="{28A0092B-C50C-407E-A947-70E740481C1C}">
                <a14:useLocalDpi xmlns:a14="http://schemas.microsoft.com/office/drawing/2010/main"/>
              </a:ext>
            </a:extLst>
          </a:blip>
          <a:stretch>
            <a:fillRect/>
          </a:stretch>
        </p:blipFill>
        <p:spPr>
          <a:xfrm>
            <a:off x="7653876" y="776734"/>
            <a:ext cx="1036320" cy="1164626"/>
          </a:xfrm>
          <a:prstGeom prst="roundRect">
            <a:avLst/>
          </a:prstGeom>
        </p:spPr>
      </p:pic>
      <p:pic>
        <p:nvPicPr>
          <p:cNvPr id="93" name="Picture 92" descr="Image">
            <a:extLst>
              <a:ext uri="{FF2B5EF4-FFF2-40B4-BE49-F238E27FC236}">
                <a16:creationId xmlns:a16="http://schemas.microsoft.com/office/drawing/2014/main" id="{6126EAC9-B4DF-4E7F-8603-20CC398A52C4}"/>
              </a:ext>
            </a:extLst>
          </p:cNvPr>
          <p:cNvPicPr>
            <a:picLocks noChangeAspect="1" noChangeArrowheads="1"/>
          </p:cNvPicPr>
          <p:nvPr/>
        </p:nvPicPr>
        <p:blipFill rotWithShape="1">
          <a:blip r:embed="rId29" cstate="print">
            <a:extLst>
              <a:ext uri="{28A0092B-C50C-407E-A947-70E740481C1C}">
                <a14:useLocalDpi xmlns:a14="http://schemas.microsoft.com/office/drawing/2010/main"/>
              </a:ext>
            </a:extLst>
          </a:blip>
          <a:srcRect/>
          <a:stretch/>
        </p:blipFill>
        <p:spPr bwMode="auto">
          <a:xfrm>
            <a:off x="8784557" y="5219369"/>
            <a:ext cx="1030047" cy="1166664"/>
          </a:xfrm>
          <a:prstGeom prst="roundRect">
            <a:avLst/>
          </a:prstGeom>
          <a:noFill/>
          <a:extLst>
            <a:ext uri="{909E8E84-426E-40DD-AFC4-6F175D3DCCD1}">
              <a14:hiddenFill xmlns:a14="http://schemas.microsoft.com/office/drawing/2010/main">
                <a:solidFill>
                  <a:srgbClr val="FFFFFF"/>
                </a:solidFill>
              </a14:hiddenFill>
            </a:ext>
          </a:extLst>
        </p:spPr>
      </p:pic>
      <p:pic>
        <p:nvPicPr>
          <p:cNvPr id="94" name="Picture 93">
            <a:extLst>
              <a:ext uri="{FF2B5EF4-FFF2-40B4-BE49-F238E27FC236}">
                <a16:creationId xmlns:a16="http://schemas.microsoft.com/office/drawing/2014/main" id="{7A821BAD-DCCA-4D73-9D85-3DB20C12A38C}"/>
              </a:ext>
            </a:extLst>
          </p:cNvPr>
          <p:cNvPicPr>
            <a:picLocks noChangeAspect="1"/>
          </p:cNvPicPr>
          <p:nvPr/>
        </p:nvPicPr>
        <p:blipFill rotWithShape="1">
          <a:blip r:embed="rId30">
            <a:extLst>
              <a:ext uri="{28A0092B-C50C-407E-A947-70E740481C1C}">
                <a14:useLocalDpi xmlns:a14="http://schemas.microsoft.com/office/drawing/2010/main"/>
              </a:ext>
            </a:extLst>
          </a:blip>
          <a:srcRect/>
          <a:stretch/>
        </p:blipFill>
        <p:spPr>
          <a:xfrm>
            <a:off x="10046466" y="3110935"/>
            <a:ext cx="1030047" cy="1170134"/>
          </a:xfrm>
          <a:prstGeom prst="roundRect">
            <a:avLst/>
          </a:prstGeom>
        </p:spPr>
      </p:pic>
      <p:pic>
        <p:nvPicPr>
          <p:cNvPr id="96" name="Picture 12" descr="A close-up of a person smiling&#10;&#10;Description automatically generated">
            <a:extLst>
              <a:ext uri="{FF2B5EF4-FFF2-40B4-BE49-F238E27FC236}">
                <a16:creationId xmlns:a16="http://schemas.microsoft.com/office/drawing/2014/main" id="{7A9AFB60-FE21-F4CE-CDA7-5E663FC41C0E}"/>
              </a:ext>
            </a:extLst>
          </p:cNvPr>
          <p:cNvPicPr>
            <a:picLocks noChangeAspect="1"/>
          </p:cNvPicPr>
          <p:nvPr/>
        </p:nvPicPr>
        <p:blipFill>
          <a:blip r:embed="rId31"/>
          <a:stretch>
            <a:fillRect/>
          </a:stretch>
        </p:blipFill>
        <p:spPr>
          <a:xfrm>
            <a:off x="9982795" y="1916237"/>
            <a:ext cx="1070455" cy="1165025"/>
          </a:xfrm>
          <a:prstGeom prst="roundRect">
            <a:avLst/>
          </a:prstGeom>
        </p:spPr>
      </p:pic>
      <p:pic>
        <p:nvPicPr>
          <p:cNvPr id="98" name="Picture 97" descr="A person wearing glasses&#10;&#10;Description automatically generated with medium confidence">
            <a:extLst>
              <a:ext uri="{FF2B5EF4-FFF2-40B4-BE49-F238E27FC236}">
                <a16:creationId xmlns:a16="http://schemas.microsoft.com/office/drawing/2014/main" id="{706ACB47-610A-4D14-A55F-D7DF19D9A350}"/>
              </a:ext>
            </a:extLst>
          </p:cNvPr>
          <p:cNvPicPr>
            <a:picLocks noChangeAspect="1"/>
          </p:cNvPicPr>
          <p:nvPr/>
        </p:nvPicPr>
        <p:blipFill rotWithShape="1">
          <a:blip r:embed="rId32" cstate="print">
            <a:extLst>
              <a:ext uri="{28A0092B-C50C-407E-A947-70E740481C1C}">
                <a14:useLocalDpi xmlns:a14="http://schemas.microsoft.com/office/drawing/2010/main"/>
              </a:ext>
            </a:extLst>
          </a:blip>
          <a:srcRect/>
          <a:stretch/>
        </p:blipFill>
        <p:spPr>
          <a:xfrm>
            <a:off x="8788040" y="767095"/>
            <a:ext cx="1063683" cy="1160401"/>
          </a:xfrm>
          <a:prstGeom prst="roundRect">
            <a:avLst/>
          </a:prstGeom>
        </p:spPr>
      </p:pic>
      <p:pic>
        <p:nvPicPr>
          <p:cNvPr id="122" name="Picture 121">
            <a:extLst>
              <a:ext uri="{FF2B5EF4-FFF2-40B4-BE49-F238E27FC236}">
                <a16:creationId xmlns:a16="http://schemas.microsoft.com/office/drawing/2014/main" id="{F74C6C94-08F3-4CCD-AA0F-3F762053FDB2}"/>
              </a:ext>
            </a:extLst>
          </p:cNvPr>
          <p:cNvPicPr>
            <a:picLocks noChangeAspect="1"/>
          </p:cNvPicPr>
          <p:nvPr/>
        </p:nvPicPr>
        <p:blipFill rotWithShape="1">
          <a:blip r:embed="rId33">
            <a:extLst>
              <a:ext uri="{28A0092B-C50C-407E-A947-70E740481C1C}">
                <a14:useLocalDpi xmlns:a14="http://schemas.microsoft.com/office/drawing/2010/main"/>
              </a:ext>
            </a:extLst>
          </a:blip>
          <a:srcRect l="12140" t="5338" r="1917" b="18644"/>
          <a:stretch/>
        </p:blipFill>
        <p:spPr>
          <a:xfrm>
            <a:off x="10054211" y="932794"/>
            <a:ext cx="1111228" cy="751835"/>
          </a:xfrm>
          <a:prstGeom prst="rect">
            <a:avLst/>
          </a:prstGeom>
        </p:spPr>
      </p:pic>
      <p:pic>
        <p:nvPicPr>
          <p:cNvPr id="123" name="Picture 8" descr="Platform Randomised trial of INterventions against COVID-19 In older people  PARTICIPANT INFORMATION LEAFLET">
            <a:extLst>
              <a:ext uri="{FF2B5EF4-FFF2-40B4-BE49-F238E27FC236}">
                <a16:creationId xmlns:a16="http://schemas.microsoft.com/office/drawing/2014/main" id="{A7F96931-6718-4DB6-93E2-A2AEFD14293A}"/>
              </a:ext>
            </a:extLst>
          </p:cNvPr>
          <p:cNvPicPr>
            <a:picLocks noChangeAspect="1" noChangeArrowheads="1"/>
          </p:cNvPicPr>
          <p:nvPr/>
        </p:nvPicPr>
        <p:blipFill rotWithShape="1">
          <a:blip r:embed="rId34">
            <a:extLst>
              <a:ext uri="{28A0092B-C50C-407E-A947-70E740481C1C}">
                <a14:useLocalDpi xmlns:a14="http://schemas.microsoft.com/office/drawing/2010/main"/>
              </a:ext>
            </a:extLst>
          </a:blip>
          <a:srcRect/>
          <a:stretch/>
        </p:blipFill>
        <p:spPr bwMode="auto">
          <a:xfrm>
            <a:off x="9938660" y="5599132"/>
            <a:ext cx="1419575" cy="433943"/>
          </a:xfrm>
          <a:prstGeom prst="rect">
            <a:avLst/>
          </a:prstGeom>
          <a:noFill/>
          <a:extLst>
            <a:ext uri="{909E8E84-426E-40DD-AFC4-6F175D3DCCD1}">
              <a14:hiddenFill xmlns:a14="http://schemas.microsoft.com/office/drawing/2010/main">
                <a:solidFill>
                  <a:srgbClr val="FFFFFF"/>
                </a:solidFill>
              </a14:hiddenFill>
            </a:ext>
          </a:extLst>
        </p:spPr>
      </p:pic>
      <p:pic>
        <p:nvPicPr>
          <p:cNvPr id="124" name="Picture 123"/>
          <p:cNvPicPr>
            <a:picLocks noChangeAspect="1"/>
          </p:cNvPicPr>
          <p:nvPr/>
        </p:nvPicPr>
        <p:blipFill>
          <a:blip r:embed="rId35"/>
          <a:stretch>
            <a:fillRect/>
          </a:stretch>
        </p:blipFill>
        <p:spPr>
          <a:xfrm>
            <a:off x="10052939" y="4395166"/>
            <a:ext cx="996251" cy="996251"/>
          </a:xfrm>
          <a:prstGeom prst="rect">
            <a:avLst/>
          </a:prstGeom>
        </p:spPr>
      </p:pic>
      <p:sp>
        <p:nvSpPr>
          <p:cNvPr id="127" name="Text Placeholder 1">
            <a:extLst>
              <a:ext uri="{FF2B5EF4-FFF2-40B4-BE49-F238E27FC236}">
                <a16:creationId xmlns:a16="http://schemas.microsoft.com/office/drawing/2014/main" id="{EAB5D40B-D702-A14F-B1BC-E01854383B32}"/>
              </a:ext>
            </a:extLst>
          </p:cNvPr>
          <p:cNvSpPr txBox="1">
            <a:spLocks/>
          </p:cNvSpPr>
          <p:nvPr/>
        </p:nvSpPr>
        <p:spPr>
          <a:xfrm>
            <a:off x="5497" y="5911565"/>
            <a:ext cx="3604991" cy="1158621"/>
          </a:xfrm>
          <a:prstGeom prst="rect">
            <a:avLst/>
          </a:prstGeom>
        </p:spPr>
        <p:txBody>
          <a:bodyPr vert="horz" lIns="86439" tIns="43220" rIns="86439" bIns="43220" rtlCol="0">
            <a:normAutofit/>
          </a:bodyPr>
          <a:lstStyle>
            <a:lvl1pPr marL="0" indent="0" algn="l" defTabSz="914400" rtl="0" eaLnBrk="1" latinLnBrk="0" hangingPunct="1">
              <a:lnSpc>
                <a:spcPct val="90000"/>
              </a:lnSpc>
              <a:spcBef>
                <a:spcPts val="1000"/>
              </a:spcBef>
              <a:buFont typeface="Arial" panose="020B0604020202020204" pitchFamily="34" charset="0"/>
              <a:buNone/>
              <a:defRPr sz="4800" b="1" i="0" kern="1200">
                <a:solidFill>
                  <a:srgbClr val="2E008B"/>
                </a:solidFill>
                <a:latin typeface="Calibri"/>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864382">
              <a:spcBef>
                <a:spcPts val="945"/>
              </a:spcBef>
              <a:defRPr/>
            </a:pPr>
            <a:r>
              <a:rPr lang="en-US" sz="3403" dirty="0"/>
              <a:t>2023-2028 </a:t>
            </a:r>
          </a:p>
        </p:txBody>
      </p:sp>
      <p:pic>
        <p:nvPicPr>
          <p:cNvPr id="11" name="Picture 10" descr="A close up of a logo&#10;&#10;Description automatically generated">
            <a:extLst>
              <a:ext uri="{FF2B5EF4-FFF2-40B4-BE49-F238E27FC236}">
                <a16:creationId xmlns:a16="http://schemas.microsoft.com/office/drawing/2014/main" id="{A734B117-2B18-94D8-41A3-0FE968B093B6}"/>
              </a:ext>
            </a:extLst>
          </p:cNvPr>
          <p:cNvPicPr>
            <a:picLocks noChangeAspect="1"/>
          </p:cNvPicPr>
          <p:nvPr/>
        </p:nvPicPr>
        <p:blipFill rotWithShape="1">
          <a:blip r:embed="rId36">
            <a:extLst>
              <a:ext uri="{28A0092B-C50C-407E-A947-70E740481C1C}">
                <a14:useLocalDpi xmlns:a14="http://schemas.microsoft.com/office/drawing/2010/main"/>
              </a:ext>
            </a:extLst>
          </a:blip>
          <a:srcRect l="-1793" b="-639"/>
          <a:stretch/>
        </p:blipFill>
        <p:spPr>
          <a:xfrm>
            <a:off x="10751089" y="29314"/>
            <a:ext cx="868235" cy="769563"/>
          </a:xfrm>
          <a:prstGeom prst="rect">
            <a:avLst/>
          </a:prstGeom>
        </p:spPr>
      </p:pic>
    </p:spTree>
    <p:extLst>
      <p:ext uri="{BB962C8B-B14F-4D97-AF65-F5344CB8AC3E}">
        <p14:creationId xmlns:p14="http://schemas.microsoft.com/office/powerpoint/2010/main" val="9993315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2189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66B50B-249D-8AD6-7061-9B0598754329}"/>
              </a:ext>
            </a:extLst>
          </p:cNvPr>
          <p:cNvSpPr txBox="1"/>
          <p:nvPr/>
        </p:nvSpPr>
        <p:spPr>
          <a:xfrm>
            <a:off x="287731" y="1113601"/>
            <a:ext cx="7500434" cy="2062103"/>
          </a:xfrm>
          <a:prstGeom prst="rect">
            <a:avLst/>
          </a:prstGeom>
          <a:solidFill>
            <a:srgbClr val="FFFFFF">
              <a:alpha val="25098"/>
            </a:srgbClr>
          </a:solidFill>
        </p:spPr>
        <p:txBody>
          <a:bodyPr wrap="square" rtlCol="0">
            <a:spAutoFit/>
          </a:bodyPr>
          <a:lstStyle/>
          <a:p>
            <a:r>
              <a:rPr lang="en-GB" sz="3200" b="1" dirty="0">
                <a:solidFill>
                  <a:srgbClr val="FFFFFF"/>
                </a:solidFill>
                <a:latin typeface="Arial"/>
                <a:cs typeface="Segoe UI"/>
              </a:rPr>
              <a:t>Bullying &amp; Harassment Mediation service launch </a:t>
            </a:r>
          </a:p>
          <a:p>
            <a:endParaRPr lang="en-GB" sz="3200" dirty="0">
              <a:solidFill>
                <a:srgbClr val="FFFFFF"/>
              </a:solidFill>
              <a:latin typeface="Arial"/>
              <a:cs typeface="Segoe UI"/>
            </a:endParaRPr>
          </a:p>
          <a:p>
            <a:r>
              <a:rPr lang="en-GB" sz="3200" dirty="0">
                <a:solidFill>
                  <a:srgbClr val="FFFFFF"/>
                </a:solidFill>
                <a:latin typeface="Arial"/>
                <a:cs typeface="Segoe UI"/>
              </a:rPr>
              <a:t>Polly Kerr and Kathryn Ungerer</a:t>
            </a:r>
            <a:endParaRPr lang="en-US" sz="4800" dirty="0">
              <a:latin typeface="Arial"/>
              <a:cs typeface="Segoe UI"/>
            </a:endParaRPr>
          </a:p>
        </p:txBody>
      </p:sp>
      <p:pic>
        <p:nvPicPr>
          <p:cNvPr id="3" name="Picture 2">
            <a:extLst>
              <a:ext uri="{FF2B5EF4-FFF2-40B4-BE49-F238E27FC236}">
                <a16:creationId xmlns:a16="http://schemas.microsoft.com/office/drawing/2014/main" id="{F215D3A9-7B7A-4A7F-B785-2537655F705E}"/>
              </a:ext>
            </a:extLst>
          </p:cNvPr>
          <p:cNvPicPr>
            <a:picLocks noChangeAspect="1"/>
          </p:cNvPicPr>
          <p:nvPr/>
        </p:nvPicPr>
        <p:blipFill rotWithShape="1">
          <a:blip r:embed="rId2"/>
          <a:srcRect l="2716" t="4513" r="2072" b="3316"/>
          <a:stretch/>
        </p:blipFill>
        <p:spPr>
          <a:xfrm>
            <a:off x="4460806" y="3666081"/>
            <a:ext cx="5151865" cy="2230245"/>
          </a:xfrm>
          <a:prstGeom prst="rect">
            <a:avLst/>
          </a:prstGeom>
        </p:spPr>
      </p:pic>
    </p:spTree>
    <p:extLst>
      <p:ext uri="{BB962C8B-B14F-4D97-AF65-F5344CB8AC3E}">
        <p14:creationId xmlns:p14="http://schemas.microsoft.com/office/powerpoint/2010/main" val="20699217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BD9587-3EC7-4219-A8F7-758DE83ECC5C}"/>
              </a:ext>
            </a:extLst>
          </p:cNvPr>
          <p:cNvSpPr txBox="1"/>
          <p:nvPr/>
        </p:nvSpPr>
        <p:spPr>
          <a:xfrm>
            <a:off x="1874283" y="1187997"/>
            <a:ext cx="5054362" cy="646331"/>
          </a:xfrm>
          <a:prstGeom prst="rect">
            <a:avLst/>
          </a:prstGeom>
          <a:solidFill>
            <a:srgbClr val="FFFFFF">
              <a:alpha val="25098"/>
            </a:srgbClr>
          </a:solidFill>
        </p:spPr>
        <p:txBody>
          <a:bodyPr wrap="square" rtlCol="0">
            <a:spAutoFit/>
          </a:bodyPr>
          <a:lstStyle/>
          <a:p>
            <a:pPr algn="ctr"/>
            <a:r>
              <a:rPr lang="en-US" sz="3600" dirty="0">
                <a:solidFill>
                  <a:prstClr val="black"/>
                </a:solidFill>
                <a:latin typeface="Arial" panose="020B0604020202020204" pitchFamily="34" charset="0"/>
                <a:cs typeface="Arial" panose="020B0604020202020204" pitchFamily="34" charset="0"/>
              </a:rPr>
              <a:t>Athena Swan</a:t>
            </a:r>
          </a:p>
        </p:txBody>
      </p:sp>
      <p:pic>
        <p:nvPicPr>
          <p:cNvPr id="10" name="Picture 9">
            <a:extLst>
              <a:ext uri="{FF2B5EF4-FFF2-40B4-BE49-F238E27FC236}">
                <a16:creationId xmlns:a16="http://schemas.microsoft.com/office/drawing/2014/main" id="{6CE5E598-8A13-49C4-A2EE-BAF9CFB58549}"/>
              </a:ext>
            </a:extLst>
          </p:cNvPr>
          <p:cNvPicPr>
            <a:picLocks noChangeAspect="1"/>
          </p:cNvPicPr>
          <p:nvPr/>
        </p:nvPicPr>
        <p:blipFill>
          <a:blip r:embed="rId3"/>
          <a:stretch>
            <a:fillRect/>
          </a:stretch>
        </p:blipFill>
        <p:spPr>
          <a:xfrm>
            <a:off x="7384159" y="569746"/>
            <a:ext cx="2545801" cy="1882832"/>
          </a:xfrm>
          <a:prstGeom prst="rect">
            <a:avLst/>
          </a:prstGeom>
        </p:spPr>
      </p:pic>
      <p:sp>
        <p:nvSpPr>
          <p:cNvPr id="12" name="Content Placeholder 11">
            <a:extLst>
              <a:ext uri="{FF2B5EF4-FFF2-40B4-BE49-F238E27FC236}">
                <a16:creationId xmlns:a16="http://schemas.microsoft.com/office/drawing/2014/main" id="{BC951474-9B7E-4850-9900-1C83C9EABCC8}"/>
              </a:ext>
            </a:extLst>
          </p:cNvPr>
          <p:cNvSpPr>
            <a:spLocks noGrp="1"/>
          </p:cNvSpPr>
          <p:nvPr>
            <p:ph idx="1"/>
          </p:nvPr>
        </p:nvSpPr>
        <p:spPr>
          <a:xfrm>
            <a:off x="1874283" y="2159828"/>
            <a:ext cx="7273454" cy="3135527"/>
          </a:xfrm>
        </p:spPr>
        <p:txBody>
          <a:bodyPr/>
          <a:lstStyle/>
          <a:p>
            <a:r>
              <a:rPr lang="en-GB" dirty="0"/>
              <a:t>Raise awareness B&amp;H and support channels</a:t>
            </a:r>
          </a:p>
          <a:p>
            <a:pPr lvl="1"/>
            <a:r>
              <a:rPr lang="en-GB" sz="2400" dirty="0"/>
              <a:t>90% aware of harassment policy and procedure for University staff. </a:t>
            </a:r>
            <a:r>
              <a:rPr lang="en-GB" sz="1800" dirty="0"/>
              <a:t>SES 2023</a:t>
            </a:r>
          </a:p>
          <a:p>
            <a:pPr lvl="1"/>
            <a:r>
              <a:rPr lang="en-GB" sz="2400" dirty="0"/>
              <a:t>75% feel confident that complaints about harassment would be dealt with seriously. </a:t>
            </a:r>
            <a:r>
              <a:rPr lang="en-GB" sz="1800" dirty="0"/>
              <a:t>SES 2023</a:t>
            </a:r>
            <a:endParaRPr lang="en-GB" sz="2400" dirty="0"/>
          </a:p>
          <a:p>
            <a:r>
              <a:rPr lang="en-GB" dirty="0"/>
              <a:t>Reduce bullying and harassment in the department, with particular focus on the unequal proportion of women reporting experience of bullying and harassment</a:t>
            </a:r>
          </a:p>
          <a:p>
            <a:endParaRPr lang="en-GB" dirty="0"/>
          </a:p>
        </p:txBody>
      </p:sp>
    </p:spTree>
    <p:extLst>
      <p:ext uri="{BB962C8B-B14F-4D97-AF65-F5344CB8AC3E}">
        <p14:creationId xmlns:p14="http://schemas.microsoft.com/office/powerpoint/2010/main" val="28573371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body" idx="4294967295"/>
          </p:nvPr>
        </p:nvSpPr>
        <p:spPr>
          <a:xfrm>
            <a:off x="1874282" y="2142851"/>
            <a:ext cx="7776686" cy="1594263"/>
          </a:xfrm>
          <a:prstGeom prst="rect">
            <a:avLst/>
          </a:prstGeom>
        </p:spPr>
        <p:txBody>
          <a:bodyPr/>
          <a:lstStyle/>
          <a:p>
            <a:r>
              <a:rPr lang="en-GB" sz="2000" dirty="0">
                <a:latin typeface="Arial" panose="020B0604020202020204" pitchFamily="34" charset="0"/>
                <a:cs typeface="Arial" panose="020B0604020202020204" pitchFamily="34" charset="0"/>
              </a:rPr>
              <a:t>Confidential</a:t>
            </a:r>
          </a:p>
          <a:p>
            <a:r>
              <a:rPr lang="en-GB" sz="2000" dirty="0">
                <a:latin typeface="Arial" panose="020B0604020202020204" pitchFamily="34" charset="0"/>
                <a:cs typeface="Arial" panose="020B0604020202020204" pitchFamily="34" charset="0"/>
              </a:rPr>
              <a:t>Impartial</a:t>
            </a:r>
          </a:p>
          <a:p>
            <a:r>
              <a:rPr lang="en-GB" sz="2000" dirty="0">
                <a:latin typeface="Arial" panose="020B0604020202020204" pitchFamily="34" charset="0"/>
                <a:cs typeface="Arial" panose="020B0604020202020204" pitchFamily="34" charset="0"/>
              </a:rPr>
              <a:t>Voluntary</a:t>
            </a:r>
          </a:p>
          <a:p>
            <a:r>
              <a:rPr lang="en-GB" sz="2000" dirty="0">
                <a:latin typeface="Arial" panose="020B0604020202020204" pitchFamily="34" charset="0"/>
                <a:cs typeface="Arial" panose="020B0604020202020204" pitchFamily="34" charset="0"/>
              </a:rPr>
              <a:t>Self-determined</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9220" name="Text Box 4"/>
          <p:cNvSpPr txBox="1">
            <a:spLocks noChangeArrowheads="1"/>
          </p:cNvSpPr>
          <p:nvPr/>
        </p:nvSpPr>
        <p:spPr bwMode="auto">
          <a:xfrm>
            <a:off x="2124417" y="1309138"/>
            <a:ext cx="7755684" cy="707886"/>
          </a:xfrm>
          <a:prstGeom prst="rect">
            <a:avLst/>
          </a:prstGeom>
          <a:noFill/>
          <a:ln w="9525">
            <a:noFill/>
            <a:miter lim="800000"/>
            <a:headEnd/>
            <a:tailEnd/>
          </a:ln>
          <a:effectLst/>
        </p:spPr>
        <p:txBody>
          <a:bodyPr>
            <a:spAutoFit/>
          </a:bodyPr>
          <a:lstStyle/>
          <a:p>
            <a:pPr>
              <a:spcBef>
                <a:spcPct val="50000"/>
              </a:spcBef>
            </a:pPr>
            <a:r>
              <a:rPr lang="en-GB" sz="4000" dirty="0">
                <a:solidFill>
                  <a:prstClr val="black"/>
                </a:solidFill>
                <a:latin typeface="Arial" panose="020B0604020202020204" pitchFamily="34" charset="0"/>
                <a:ea typeface="Verdana" panose="020B0604030504040204" pitchFamily="34" charset="0"/>
                <a:cs typeface="Arial" panose="020B0604020202020204" pitchFamily="34" charset="0"/>
              </a:rPr>
              <a:t>What is mediation?</a:t>
            </a:r>
          </a:p>
        </p:txBody>
      </p:sp>
      <p:sp>
        <p:nvSpPr>
          <p:cNvPr id="4" name="Rectangle 3">
            <a:extLst>
              <a:ext uri="{FF2B5EF4-FFF2-40B4-BE49-F238E27FC236}">
                <a16:creationId xmlns:a16="http://schemas.microsoft.com/office/drawing/2014/main" id="{4688E36A-F80C-4056-8F17-FCFF035390B9}"/>
              </a:ext>
            </a:extLst>
          </p:cNvPr>
          <p:cNvSpPr txBox="1">
            <a:spLocks noChangeArrowheads="1"/>
          </p:cNvSpPr>
          <p:nvPr/>
        </p:nvSpPr>
        <p:spPr>
          <a:xfrm>
            <a:off x="1874282" y="4286317"/>
            <a:ext cx="7776686" cy="1775791"/>
          </a:xfrm>
          <a:prstGeom prst="rect">
            <a:avLst/>
          </a:prstGeom>
        </p:spPr>
        <p:txBody>
          <a:bodyPr/>
          <a:lstStyle>
            <a:lvl1pPr marL="324075" indent="-324075" algn="l" defTabSz="432100" rtl="0" eaLnBrk="1" latinLnBrk="0" hangingPunct="1">
              <a:spcBef>
                <a:spcPct val="20000"/>
              </a:spcBef>
              <a:buFont typeface="Arial"/>
              <a:buChar char="•"/>
              <a:defRPr sz="3000" kern="1200">
                <a:solidFill>
                  <a:schemeClr val="tx1"/>
                </a:solidFill>
                <a:latin typeface="+mn-lt"/>
                <a:ea typeface="+mn-ea"/>
                <a:cs typeface="+mn-cs"/>
              </a:defRPr>
            </a:lvl1pPr>
            <a:lvl2pPr marL="702162" indent="-270062" algn="l" defTabSz="432100" rtl="0" eaLnBrk="1" latinLnBrk="0" hangingPunct="1">
              <a:spcBef>
                <a:spcPct val="20000"/>
              </a:spcBef>
              <a:buFont typeface="Arial"/>
              <a:buChar char="–"/>
              <a:defRPr sz="2600" kern="1200">
                <a:solidFill>
                  <a:schemeClr val="tx1"/>
                </a:solidFill>
                <a:latin typeface="+mn-lt"/>
                <a:ea typeface="+mn-ea"/>
                <a:cs typeface="+mn-cs"/>
              </a:defRPr>
            </a:lvl2pPr>
            <a:lvl3pPr marL="1080249" indent="-216050" algn="l" defTabSz="432100" rtl="0" eaLnBrk="1" latinLnBrk="0" hangingPunct="1">
              <a:spcBef>
                <a:spcPct val="20000"/>
              </a:spcBef>
              <a:buFont typeface="Arial"/>
              <a:buChar char="•"/>
              <a:defRPr sz="2300" kern="1200">
                <a:solidFill>
                  <a:schemeClr val="tx1"/>
                </a:solidFill>
                <a:latin typeface="+mn-lt"/>
                <a:ea typeface="+mn-ea"/>
                <a:cs typeface="+mn-cs"/>
              </a:defRPr>
            </a:lvl3pPr>
            <a:lvl4pPr marL="1512349" indent="-216050" algn="l" defTabSz="432100" rtl="0" eaLnBrk="1" latinLnBrk="0" hangingPunct="1">
              <a:spcBef>
                <a:spcPct val="20000"/>
              </a:spcBef>
              <a:buFont typeface="Arial"/>
              <a:buChar char="–"/>
              <a:defRPr sz="1900" kern="1200">
                <a:solidFill>
                  <a:schemeClr val="tx1"/>
                </a:solidFill>
                <a:latin typeface="+mn-lt"/>
                <a:ea typeface="+mn-ea"/>
                <a:cs typeface="+mn-cs"/>
              </a:defRPr>
            </a:lvl4pPr>
            <a:lvl5pPr marL="1944449" indent="-216050" algn="l" defTabSz="432100" rtl="0" eaLnBrk="1" latinLnBrk="0" hangingPunct="1">
              <a:spcBef>
                <a:spcPct val="20000"/>
              </a:spcBef>
              <a:buFont typeface="Arial"/>
              <a:buChar char="»"/>
              <a:defRPr sz="1900" kern="1200">
                <a:solidFill>
                  <a:schemeClr val="tx1"/>
                </a:solidFill>
                <a:latin typeface="+mn-lt"/>
                <a:ea typeface="+mn-ea"/>
                <a:cs typeface="+mn-cs"/>
              </a:defRPr>
            </a:lvl5pPr>
            <a:lvl6pPr marL="2376548" indent="-216050" algn="l" defTabSz="432100" rtl="0" eaLnBrk="1" latinLnBrk="0" hangingPunct="1">
              <a:spcBef>
                <a:spcPct val="20000"/>
              </a:spcBef>
              <a:buFont typeface="Arial"/>
              <a:buChar char="•"/>
              <a:defRPr sz="1900" kern="1200">
                <a:solidFill>
                  <a:schemeClr val="tx1"/>
                </a:solidFill>
                <a:latin typeface="+mn-lt"/>
                <a:ea typeface="+mn-ea"/>
                <a:cs typeface="+mn-cs"/>
              </a:defRPr>
            </a:lvl6pPr>
            <a:lvl7pPr marL="2808648" indent="-216050" algn="l" defTabSz="432100" rtl="0" eaLnBrk="1" latinLnBrk="0" hangingPunct="1">
              <a:spcBef>
                <a:spcPct val="20000"/>
              </a:spcBef>
              <a:buFont typeface="Arial"/>
              <a:buChar char="•"/>
              <a:defRPr sz="1900" kern="1200">
                <a:solidFill>
                  <a:schemeClr val="tx1"/>
                </a:solidFill>
                <a:latin typeface="+mn-lt"/>
                <a:ea typeface="+mn-ea"/>
                <a:cs typeface="+mn-cs"/>
              </a:defRPr>
            </a:lvl7pPr>
            <a:lvl8pPr marL="3240748" indent="-216050" algn="l" defTabSz="432100" rtl="0" eaLnBrk="1" latinLnBrk="0" hangingPunct="1">
              <a:spcBef>
                <a:spcPct val="20000"/>
              </a:spcBef>
              <a:buFont typeface="Arial"/>
              <a:buChar char="•"/>
              <a:defRPr sz="1900" kern="1200">
                <a:solidFill>
                  <a:schemeClr val="tx1"/>
                </a:solidFill>
                <a:latin typeface="+mn-lt"/>
                <a:ea typeface="+mn-ea"/>
                <a:cs typeface="+mn-cs"/>
              </a:defRPr>
            </a:lvl8pPr>
            <a:lvl9pPr marL="3672848" indent="-216050" algn="l" defTabSz="432100" rtl="0" eaLnBrk="1" latinLnBrk="0" hangingPunct="1">
              <a:spcBef>
                <a:spcPct val="20000"/>
              </a:spcBef>
              <a:buFont typeface="Arial"/>
              <a:buChar char="•"/>
              <a:defRPr sz="1900" kern="1200">
                <a:solidFill>
                  <a:schemeClr val="tx1"/>
                </a:solidFill>
                <a:latin typeface="+mn-lt"/>
                <a:ea typeface="+mn-ea"/>
                <a:cs typeface="+mn-cs"/>
              </a:defRPr>
            </a:lvl9pPr>
          </a:lstStyle>
          <a:p>
            <a:pPr marL="0" indent="0">
              <a:buNone/>
            </a:pPr>
            <a:r>
              <a:rPr lang="en-GB" sz="2000" dirty="0">
                <a:solidFill>
                  <a:prstClr val="black"/>
                </a:solidFill>
                <a:latin typeface="Arial" panose="020B0604020202020204" pitchFamily="34" charset="0"/>
                <a:cs typeface="Arial" panose="020B0604020202020204" pitchFamily="34" charset="0"/>
              </a:rPr>
              <a:t>Co-mediators meet with each party individually before facilitating a joint session with both.</a:t>
            </a:r>
          </a:p>
          <a:p>
            <a:pPr marL="0" indent="0">
              <a:buNone/>
            </a:pPr>
            <a:endParaRPr lang="en-GB" sz="2000" dirty="0">
              <a:solidFill>
                <a:prstClr val="black"/>
              </a:solidFill>
              <a:latin typeface="Arial" panose="020B0604020202020204" pitchFamily="34" charset="0"/>
              <a:cs typeface="Arial" panose="020B0604020202020204" pitchFamily="34" charset="0"/>
            </a:endParaRPr>
          </a:p>
          <a:p>
            <a:pPr marL="0" indent="0">
              <a:buNone/>
            </a:pPr>
            <a:r>
              <a:rPr lang="en-GB" sz="2000" dirty="0">
                <a:solidFill>
                  <a:prstClr val="black"/>
                </a:solidFill>
                <a:latin typeface="Arial" panose="020B0604020202020204" pitchFamily="34" charset="0"/>
                <a:cs typeface="Arial" panose="020B0604020202020204" pitchFamily="34" charset="0"/>
              </a:rPr>
              <a:t>Any agreement that is reached is determined by the parties, not the mediators.</a:t>
            </a:r>
          </a:p>
        </p:txBody>
      </p:sp>
    </p:spTree>
    <p:extLst>
      <p:ext uri="{BB962C8B-B14F-4D97-AF65-F5344CB8AC3E}">
        <p14:creationId xmlns:p14="http://schemas.microsoft.com/office/powerpoint/2010/main" val="3682316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ext Box 4"/>
          <p:cNvSpPr txBox="1">
            <a:spLocks noChangeArrowheads="1"/>
          </p:cNvSpPr>
          <p:nvPr/>
        </p:nvSpPr>
        <p:spPr bwMode="auto">
          <a:xfrm>
            <a:off x="2124417" y="1309138"/>
            <a:ext cx="7755684" cy="707886"/>
          </a:xfrm>
          <a:prstGeom prst="rect">
            <a:avLst/>
          </a:prstGeom>
          <a:noFill/>
          <a:ln w="9525">
            <a:noFill/>
            <a:miter lim="800000"/>
            <a:headEnd/>
            <a:tailEnd/>
          </a:ln>
          <a:effectLst/>
        </p:spPr>
        <p:txBody>
          <a:bodyPr>
            <a:spAutoFit/>
          </a:bodyPr>
          <a:lstStyle/>
          <a:p>
            <a:pPr>
              <a:spcBef>
                <a:spcPct val="50000"/>
              </a:spcBef>
            </a:pPr>
            <a:r>
              <a:rPr lang="en-GB" sz="4000" dirty="0">
                <a:solidFill>
                  <a:prstClr val="black"/>
                </a:solidFill>
                <a:latin typeface="Arial" panose="020B0604020202020204" pitchFamily="34" charset="0"/>
                <a:ea typeface="Verdana" panose="020B0604030504040204" pitchFamily="34" charset="0"/>
                <a:cs typeface="Arial" panose="020B0604020202020204" pitchFamily="34" charset="0"/>
              </a:rPr>
              <a:t>Mediation service</a:t>
            </a:r>
          </a:p>
        </p:txBody>
      </p:sp>
      <p:sp>
        <p:nvSpPr>
          <p:cNvPr id="4" name="Rectangle 3">
            <a:extLst>
              <a:ext uri="{FF2B5EF4-FFF2-40B4-BE49-F238E27FC236}">
                <a16:creationId xmlns:a16="http://schemas.microsoft.com/office/drawing/2014/main" id="{4688E36A-F80C-4056-8F17-FCFF035390B9}"/>
              </a:ext>
            </a:extLst>
          </p:cNvPr>
          <p:cNvSpPr txBox="1">
            <a:spLocks noChangeArrowheads="1"/>
          </p:cNvSpPr>
          <p:nvPr/>
        </p:nvSpPr>
        <p:spPr>
          <a:xfrm>
            <a:off x="1874282" y="2353780"/>
            <a:ext cx="7776686" cy="1775791"/>
          </a:xfrm>
          <a:prstGeom prst="rect">
            <a:avLst/>
          </a:prstGeom>
        </p:spPr>
        <p:txBody>
          <a:bodyPr/>
          <a:lstStyle>
            <a:lvl1pPr marL="324075" indent="-324075" algn="l" defTabSz="432100" rtl="0" eaLnBrk="1" latinLnBrk="0" hangingPunct="1">
              <a:spcBef>
                <a:spcPct val="20000"/>
              </a:spcBef>
              <a:buFont typeface="Arial"/>
              <a:buChar char="•"/>
              <a:defRPr sz="3000" kern="1200">
                <a:solidFill>
                  <a:schemeClr val="tx1"/>
                </a:solidFill>
                <a:latin typeface="+mn-lt"/>
                <a:ea typeface="+mn-ea"/>
                <a:cs typeface="+mn-cs"/>
              </a:defRPr>
            </a:lvl1pPr>
            <a:lvl2pPr marL="702162" indent="-270062" algn="l" defTabSz="432100" rtl="0" eaLnBrk="1" latinLnBrk="0" hangingPunct="1">
              <a:spcBef>
                <a:spcPct val="20000"/>
              </a:spcBef>
              <a:buFont typeface="Arial"/>
              <a:buChar char="–"/>
              <a:defRPr sz="2600" kern="1200">
                <a:solidFill>
                  <a:schemeClr val="tx1"/>
                </a:solidFill>
                <a:latin typeface="+mn-lt"/>
                <a:ea typeface="+mn-ea"/>
                <a:cs typeface="+mn-cs"/>
              </a:defRPr>
            </a:lvl2pPr>
            <a:lvl3pPr marL="1080249" indent="-216050" algn="l" defTabSz="432100" rtl="0" eaLnBrk="1" latinLnBrk="0" hangingPunct="1">
              <a:spcBef>
                <a:spcPct val="20000"/>
              </a:spcBef>
              <a:buFont typeface="Arial"/>
              <a:buChar char="•"/>
              <a:defRPr sz="2300" kern="1200">
                <a:solidFill>
                  <a:schemeClr val="tx1"/>
                </a:solidFill>
                <a:latin typeface="+mn-lt"/>
                <a:ea typeface="+mn-ea"/>
                <a:cs typeface="+mn-cs"/>
              </a:defRPr>
            </a:lvl3pPr>
            <a:lvl4pPr marL="1512349" indent="-216050" algn="l" defTabSz="432100" rtl="0" eaLnBrk="1" latinLnBrk="0" hangingPunct="1">
              <a:spcBef>
                <a:spcPct val="20000"/>
              </a:spcBef>
              <a:buFont typeface="Arial"/>
              <a:buChar char="–"/>
              <a:defRPr sz="1900" kern="1200">
                <a:solidFill>
                  <a:schemeClr val="tx1"/>
                </a:solidFill>
                <a:latin typeface="+mn-lt"/>
                <a:ea typeface="+mn-ea"/>
                <a:cs typeface="+mn-cs"/>
              </a:defRPr>
            </a:lvl4pPr>
            <a:lvl5pPr marL="1944449" indent="-216050" algn="l" defTabSz="432100" rtl="0" eaLnBrk="1" latinLnBrk="0" hangingPunct="1">
              <a:spcBef>
                <a:spcPct val="20000"/>
              </a:spcBef>
              <a:buFont typeface="Arial"/>
              <a:buChar char="»"/>
              <a:defRPr sz="1900" kern="1200">
                <a:solidFill>
                  <a:schemeClr val="tx1"/>
                </a:solidFill>
                <a:latin typeface="+mn-lt"/>
                <a:ea typeface="+mn-ea"/>
                <a:cs typeface="+mn-cs"/>
              </a:defRPr>
            </a:lvl5pPr>
            <a:lvl6pPr marL="2376548" indent="-216050" algn="l" defTabSz="432100" rtl="0" eaLnBrk="1" latinLnBrk="0" hangingPunct="1">
              <a:spcBef>
                <a:spcPct val="20000"/>
              </a:spcBef>
              <a:buFont typeface="Arial"/>
              <a:buChar char="•"/>
              <a:defRPr sz="1900" kern="1200">
                <a:solidFill>
                  <a:schemeClr val="tx1"/>
                </a:solidFill>
                <a:latin typeface="+mn-lt"/>
                <a:ea typeface="+mn-ea"/>
                <a:cs typeface="+mn-cs"/>
              </a:defRPr>
            </a:lvl6pPr>
            <a:lvl7pPr marL="2808648" indent="-216050" algn="l" defTabSz="432100" rtl="0" eaLnBrk="1" latinLnBrk="0" hangingPunct="1">
              <a:spcBef>
                <a:spcPct val="20000"/>
              </a:spcBef>
              <a:buFont typeface="Arial"/>
              <a:buChar char="•"/>
              <a:defRPr sz="1900" kern="1200">
                <a:solidFill>
                  <a:schemeClr val="tx1"/>
                </a:solidFill>
                <a:latin typeface="+mn-lt"/>
                <a:ea typeface="+mn-ea"/>
                <a:cs typeface="+mn-cs"/>
              </a:defRPr>
            </a:lvl7pPr>
            <a:lvl8pPr marL="3240748" indent="-216050" algn="l" defTabSz="432100" rtl="0" eaLnBrk="1" latinLnBrk="0" hangingPunct="1">
              <a:spcBef>
                <a:spcPct val="20000"/>
              </a:spcBef>
              <a:buFont typeface="Arial"/>
              <a:buChar char="•"/>
              <a:defRPr sz="1900" kern="1200">
                <a:solidFill>
                  <a:schemeClr val="tx1"/>
                </a:solidFill>
                <a:latin typeface="+mn-lt"/>
                <a:ea typeface="+mn-ea"/>
                <a:cs typeface="+mn-cs"/>
              </a:defRPr>
            </a:lvl8pPr>
            <a:lvl9pPr marL="3672848" indent="-216050" algn="l" defTabSz="432100" rtl="0" eaLnBrk="1" latinLnBrk="0" hangingPunct="1">
              <a:spcBef>
                <a:spcPct val="20000"/>
              </a:spcBef>
              <a:buFont typeface="Arial"/>
              <a:buChar char="•"/>
              <a:defRPr sz="1900" kern="1200">
                <a:solidFill>
                  <a:schemeClr val="tx1"/>
                </a:solidFill>
                <a:latin typeface="+mn-lt"/>
                <a:ea typeface="+mn-ea"/>
                <a:cs typeface="+mn-cs"/>
              </a:defRPr>
            </a:lvl9pPr>
          </a:lstStyle>
          <a:p>
            <a:r>
              <a:rPr lang="en-GB" sz="2000" dirty="0">
                <a:solidFill>
                  <a:prstClr val="black"/>
                </a:solidFill>
                <a:latin typeface="Arial" panose="020B0604020202020204" pitchFamily="34" charset="0"/>
                <a:cs typeface="Arial" panose="020B0604020202020204" pitchFamily="34" charset="0"/>
              </a:rPr>
              <a:t>Team of five across PHC, NDORMS, DPAG.</a:t>
            </a:r>
          </a:p>
          <a:p>
            <a:endParaRPr lang="en-GB" sz="2000" dirty="0">
              <a:solidFill>
                <a:prstClr val="black"/>
              </a:solidFill>
              <a:latin typeface="Arial" panose="020B0604020202020204" pitchFamily="34" charset="0"/>
              <a:cs typeface="Arial" panose="020B0604020202020204" pitchFamily="34" charset="0"/>
            </a:endParaRPr>
          </a:p>
          <a:p>
            <a:r>
              <a:rPr lang="en-GB" sz="2000" dirty="0">
                <a:solidFill>
                  <a:prstClr val="black"/>
                </a:solidFill>
                <a:latin typeface="Arial" panose="020B0604020202020204" pitchFamily="34" charset="0"/>
                <a:cs typeface="Arial" panose="020B0604020202020204" pitchFamily="34" charset="0"/>
              </a:rPr>
              <a:t>Harassment Advisors or HR team may suggest mediation.</a:t>
            </a:r>
          </a:p>
          <a:p>
            <a:endParaRPr lang="en-GB" sz="2000" dirty="0">
              <a:solidFill>
                <a:prstClr val="black"/>
              </a:solidFill>
              <a:latin typeface="Arial" panose="020B0604020202020204" pitchFamily="34" charset="0"/>
              <a:cs typeface="Arial" panose="020B0604020202020204" pitchFamily="34" charset="0"/>
            </a:endParaRPr>
          </a:p>
          <a:p>
            <a:r>
              <a:rPr lang="en-GB" sz="2000" dirty="0">
                <a:solidFill>
                  <a:prstClr val="black"/>
                </a:solidFill>
                <a:latin typeface="Arial" panose="020B0604020202020204" pitchFamily="34" charset="0"/>
                <a:cs typeface="Arial" panose="020B0604020202020204" pitchFamily="34" charset="0"/>
              </a:rPr>
              <a:t>Get in touch for initial chat: </a:t>
            </a:r>
            <a:r>
              <a:rPr lang="en-GB" sz="2000" dirty="0">
                <a:solidFill>
                  <a:prstClr val="black"/>
                </a:solidFill>
                <a:latin typeface="Arial" panose="020B0604020202020204" pitchFamily="34" charset="0"/>
                <a:cs typeface="Arial" panose="020B0604020202020204" pitchFamily="34" charset="0"/>
                <a:hlinkClick r:id="rId3"/>
              </a:rPr>
              <a:t>mediation@ndorms.ox.ac.uk</a:t>
            </a:r>
            <a:r>
              <a:rPr lang="en-GB" sz="2000" dirty="0">
                <a:solidFill>
                  <a:prstClr val="black"/>
                </a:solidFill>
                <a:latin typeface="Arial" panose="020B0604020202020204" pitchFamily="34" charset="0"/>
                <a:cs typeface="Arial" panose="020B0604020202020204" pitchFamily="34" charset="0"/>
              </a:rPr>
              <a:t> </a:t>
            </a:r>
          </a:p>
        </p:txBody>
      </p:sp>
      <p:pic>
        <p:nvPicPr>
          <p:cNvPr id="3" name="Picture 2">
            <a:extLst>
              <a:ext uri="{FF2B5EF4-FFF2-40B4-BE49-F238E27FC236}">
                <a16:creationId xmlns:a16="http://schemas.microsoft.com/office/drawing/2014/main" id="{F6C8905E-DD4D-45C7-97DB-CC581E177C7E}"/>
              </a:ext>
            </a:extLst>
          </p:cNvPr>
          <p:cNvPicPr>
            <a:picLocks noChangeAspect="1"/>
          </p:cNvPicPr>
          <p:nvPr/>
        </p:nvPicPr>
        <p:blipFill>
          <a:blip r:embed="rId4"/>
          <a:stretch>
            <a:fillRect/>
          </a:stretch>
        </p:blipFill>
        <p:spPr>
          <a:xfrm>
            <a:off x="1442245" y="4672468"/>
            <a:ext cx="8640763" cy="1810883"/>
          </a:xfrm>
          <a:prstGeom prst="rect">
            <a:avLst/>
          </a:prstGeom>
        </p:spPr>
      </p:pic>
    </p:spTree>
    <p:extLst>
      <p:ext uri="{BB962C8B-B14F-4D97-AF65-F5344CB8AC3E}">
        <p14:creationId xmlns:p14="http://schemas.microsoft.com/office/powerpoint/2010/main" val="6478303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F76F-C460-4B01-BC17-7F632C838609}"/>
              </a:ext>
            </a:extLst>
          </p:cNvPr>
          <p:cNvSpPr>
            <a:spLocks noGrp="1"/>
          </p:cNvSpPr>
          <p:nvPr>
            <p:ph type="title"/>
          </p:nvPr>
        </p:nvSpPr>
        <p:spPr>
          <a:xfrm>
            <a:off x="1874283" y="1043822"/>
            <a:ext cx="7776687" cy="958838"/>
          </a:xfrm>
        </p:spPr>
        <p:txBody>
          <a:bodyPr/>
          <a:lstStyle/>
          <a:p>
            <a:r>
              <a:rPr lang="en-GB" sz="3200" b="1" dirty="0"/>
              <a:t>Webinar</a:t>
            </a:r>
            <a:r>
              <a:rPr lang="en-GB" sz="3200" dirty="0"/>
              <a:t>: Conflict, an opportunity for growth</a:t>
            </a:r>
            <a:br>
              <a:rPr lang="en-GB" sz="3200" dirty="0"/>
            </a:br>
            <a:r>
              <a:rPr lang="en-GB" sz="3200" dirty="0"/>
              <a:t>Mediation and informal conflict resolution</a:t>
            </a:r>
            <a:endParaRPr lang="en-GB" dirty="0"/>
          </a:p>
        </p:txBody>
      </p:sp>
      <p:sp>
        <p:nvSpPr>
          <p:cNvPr id="3" name="Content Placeholder 2">
            <a:extLst>
              <a:ext uri="{FF2B5EF4-FFF2-40B4-BE49-F238E27FC236}">
                <a16:creationId xmlns:a16="http://schemas.microsoft.com/office/drawing/2014/main" id="{244824DB-0B8E-4F1F-998E-9A6850E3217A}"/>
              </a:ext>
            </a:extLst>
          </p:cNvPr>
          <p:cNvSpPr>
            <a:spLocks noGrp="1"/>
          </p:cNvSpPr>
          <p:nvPr>
            <p:ph idx="1"/>
          </p:nvPr>
        </p:nvSpPr>
        <p:spPr>
          <a:xfrm>
            <a:off x="1874283" y="2297151"/>
            <a:ext cx="7776687" cy="3681938"/>
          </a:xfrm>
        </p:spPr>
        <p:txBody>
          <a:bodyPr/>
          <a:lstStyle/>
          <a:p>
            <a:r>
              <a:rPr lang="en-GB" dirty="0"/>
              <a:t>Difference between constructive and destructive conflict</a:t>
            </a:r>
          </a:p>
          <a:p>
            <a:r>
              <a:rPr lang="en-GB" dirty="0"/>
              <a:t>Practical tips on how we can learn to have better conflict conversations </a:t>
            </a:r>
          </a:p>
          <a:p>
            <a:r>
              <a:rPr lang="en-GB" dirty="0"/>
              <a:t>Discuss the support available to staff for informal resolution through mediation</a:t>
            </a:r>
          </a:p>
          <a:p>
            <a:r>
              <a:rPr lang="en-GB" dirty="0"/>
              <a:t>1-hour webinar, 13</a:t>
            </a:r>
            <a:r>
              <a:rPr lang="en-GB" baseline="30000" dirty="0"/>
              <a:t>th</a:t>
            </a:r>
            <a:r>
              <a:rPr lang="en-GB" dirty="0"/>
              <a:t> Nov at 12:00 PM</a:t>
            </a:r>
          </a:p>
        </p:txBody>
      </p:sp>
      <p:sp>
        <p:nvSpPr>
          <p:cNvPr id="5" name="TextBox 4">
            <a:extLst>
              <a:ext uri="{FF2B5EF4-FFF2-40B4-BE49-F238E27FC236}">
                <a16:creationId xmlns:a16="http://schemas.microsoft.com/office/drawing/2014/main" id="{32B244FC-3706-47D8-A3B6-3608BCB33162}"/>
              </a:ext>
            </a:extLst>
          </p:cNvPr>
          <p:cNvSpPr txBox="1"/>
          <p:nvPr/>
        </p:nvSpPr>
        <p:spPr>
          <a:xfrm>
            <a:off x="1603220" y="6025257"/>
            <a:ext cx="8318811" cy="353943"/>
          </a:xfrm>
          <a:prstGeom prst="rect">
            <a:avLst/>
          </a:prstGeom>
          <a:noFill/>
        </p:spPr>
        <p:txBody>
          <a:bodyPr wrap="square">
            <a:spAutoFit/>
          </a:bodyPr>
          <a:lstStyle/>
          <a:p>
            <a:r>
              <a:rPr lang="en-GB" dirty="0">
                <a:solidFill>
                  <a:prstClr val="black"/>
                </a:solidFill>
                <a:latin typeface="Calibri"/>
                <a:hlinkClick r:id="rId2">
                  <a:extLst>
                    <a:ext uri="{A12FA001-AC4F-418D-AE19-62706E023703}">
                      <ahyp:hlinkClr xmlns:ahyp="http://schemas.microsoft.com/office/drawing/2018/hyperlinkcolor" val="tx"/>
                    </a:ext>
                  </a:extLst>
                </a:hlinkClick>
              </a:rPr>
              <a:t>https://us02web.zoom.us/webinar/register/WN_9DyCV-oMTQmpQfCetYD18A#/registration</a:t>
            </a:r>
            <a:r>
              <a:rPr lang="en-GB" dirty="0">
                <a:solidFill>
                  <a:prstClr val="black"/>
                </a:solidFill>
                <a:latin typeface="Calibri"/>
              </a:rPr>
              <a:t> </a:t>
            </a:r>
          </a:p>
        </p:txBody>
      </p:sp>
    </p:spTree>
    <p:extLst>
      <p:ext uri="{BB962C8B-B14F-4D97-AF65-F5344CB8AC3E}">
        <p14:creationId xmlns:p14="http://schemas.microsoft.com/office/powerpoint/2010/main" val="28295424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26B70CDF-C71A-42BB-9395-E22A258537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4075" y="1634623"/>
            <a:ext cx="7277100" cy="47529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1E5073-4E79-436E-86B9-48D8FD824947}"/>
              </a:ext>
            </a:extLst>
          </p:cNvPr>
          <p:cNvSpPr txBox="1"/>
          <p:nvPr/>
        </p:nvSpPr>
        <p:spPr>
          <a:xfrm>
            <a:off x="2124075" y="932238"/>
            <a:ext cx="6421496" cy="646331"/>
          </a:xfrm>
          <a:prstGeom prst="rect">
            <a:avLst/>
          </a:prstGeom>
          <a:noFill/>
        </p:spPr>
        <p:txBody>
          <a:bodyPr wrap="square">
            <a:spAutoFit/>
          </a:bodyPr>
          <a:lstStyle/>
          <a:p>
            <a:r>
              <a:rPr lang="en-GB" sz="1800" b="1" dirty="0">
                <a:solidFill>
                  <a:srgbClr val="000000"/>
                </a:solidFill>
                <a:latin typeface="Arial" panose="020B0604020202020204" pitchFamily="34" charset="0"/>
                <a:cs typeface="Arial" panose="020B0604020202020204" pitchFamily="34" charset="0"/>
              </a:rPr>
              <a:t>In the last year, whilst working for the University, I have experienced bullying/harassment</a:t>
            </a:r>
            <a:endParaRPr lang="en-GB"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65593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84673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87731" y="1113601"/>
            <a:ext cx="7500434" cy="3293209"/>
          </a:xfrm>
          <a:prstGeom prst="rect">
            <a:avLst/>
          </a:prstGeom>
          <a:solidFill>
            <a:srgbClr val="FFFFFF">
              <a:alpha val="25098"/>
            </a:srgbClr>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Personal Development Reviews</a:t>
            </a:r>
          </a:p>
          <a:p>
            <a:pPr marL="0" marR="0" lvl="0" indent="0" algn="l" defTabSz="4321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Kamal R. Mahtani</a:t>
            </a:r>
          </a:p>
          <a:p>
            <a:pPr marL="0" marR="0" lvl="0" indent="0" algn="l" defTabSz="4321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GP and Professor of Evidence Based Healthcare</a:t>
            </a: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Senior PDR Champion</a:t>
            </a:r>
          </a:p>
        </p:txBody>
      </p:sp>
      <p:sp>
        <p:nvSpPr>
          <p:cNvPr id="17" name="Text Box 2"/>
          <p:cNvSpPr txBox="1">
            <a:spLocks noChangeArrowheads="1"/>
          </p:cNvSpPr>
          <p:nvPr/>
        </p:nvSpPr>
        <p:spPr bwMode="auto">
          <a:xfrm>
            <a:off x="472115" y="5920620"/>
            <a:ext cx="10038944" cy="56236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Clare Wickings       Judy Irving       Kathryn Ungerer       Kamal R. Mahtani       Marta Wanat</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endParaRPr>
          </a:p>
        </p:txBody>
      </p:sp>
      <p:sp>
        <p:nvSpPr>
          <p:cNvPr id="3" name="Rectangle 2"/>
          <p:cNvSpPr/>
          <p:nvPr/>
        </p:nvSpPr>
        <p:spPr>
          <a:xfrm>
            <a:off x="6209968" y="2366413"/>
            <a:ext cx="1956022" cy="400110"/>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2" name="Picture 10" descr="https://www.phc.ox.ac.uk/team/clare-wickings/@@haiku.profiles.portrait/faa5c760dabe4f23ac7764c8f94de025/@@images/image/w1140?15b04f71-7a94-4367-9223-08472a6157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140" y="4938321"/>
            <a:ext cx="900000" cy="9000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https://www.phc.ox.ac.uk/team/kamal-mahtani/@@haiku.profiles.portrait/d03485cb7568460aadab71b13594e10e/@@images/image/w1140?e796ff53-8cf1-4f0e-8dd1-2427be66abc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5986" y="4938321"/>
            <a:ext cx="900000" cy="90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61BC0FA-4C28-476C-85E0-7874E36EBF56}"/>
              </a:ext>
            </a:extLst>
          </p:cNvPr>
          <p:cNvPicPr>
            <a:picLocks noChangeAspect="1"/>
          </p:cNvPicPr>
          <p:nvPr/>
        </p:nvPicPr>
        <p:blipFill>
          <a:blip r:embed="rId5"/>
          <a:stretch>
            <a:fillRect/>
          </a:stretch>
        </p:blipFill>
        <p:spPr>
          <a:xfrm>
            <a:off x="8672684" y="4938321"/>
            <a:ext cx="900000" cy="900000"/>
          </a:xfrm>
          <a:prstGeom prst="rect">
            <a:avLst/>
          </a:prstGeom>
        </p:spPr>
      </p:pic>
      <p:pic>
        <p:nvPicPr>
          <p:cNvPr id="9" name="Picture 8">
            <a:extLst>
              <a:ext uri="{FF2B5EF4-FFF2-40B4-BE49-F238E27FC236}">
                <a16:creationId xmlns:a16="http://schemas.microsoft.com/office/drawing/2014/main" id="{936FB86F-F491-4046-BF55-DC2203EB5F38}"/>
              </a:ext>
            </a:extLst>
          </p:cNvPr>
          <p:cNvPicPr>
            <a:picLocks noChangeAspect="1"/>
          </p:cNvPicPr>
          <p:nvPr/>
        </p:nvPicPr>
        <p:blipFill>
          <a:blip r:embed="rId6"/>
          <a:stretch>
            <a:fillRect/>
          </a:stretch>
        </p:blipFill>
        <p:spPr>
          <a:xfrm>
            <a:off x="2617114" y="4938321"/>
            <a:ext cx="892394" cy="900000"/>
          </a:xfrm>
          <a:prstGeom prst="rect">
            <a:avLst/>
          </a:prstGeom>
        </p:spPr>
      </p:pic>
      <p:pic>
        <p:nvPicPr>
          <p:cNvPr id="15" name="Picture 14">
            <a:extLst>
              <a:ext uri="{FF2B5EF4-FFF2-40B4-BE49-F238E27FC236}">
                <a16:creationId xmlns:a16="http://schemas.microsoft.com/office/drawing/2014/main" id="{160142E6-7431-48B1-909A-2519467EA2C2}"/>
              </a:ext>
            </a:extLst>
          </p:cNvPr>
          <p:cNvPicPr>
            <a:picLocks noChangeAspect="1"/>
          </p:cNvPicPr>
          <p:nvPr/>
        </p:nvPicPr>
        <p:blipFill>
          <a:blip r:embed="rId7"/>
          <a:stretch>
            <a:fillRect/>
          </a:stretch>
        </p:blipFill>
        <p:spPr>
          <a:xfrm>
            <a:off x="4377085" y="4919749"/>
            <a:ext cx="882203" cy="900000"/>
          </a:xfrm>
          <a:prstGeom prst="rect">
            <a:avLst/>
          </a:prstGeom>
        </p:spPr>
      </p:pic>
    </p:spTree>
    <p:extLst>
      <p:ext uri="{BB962C8B-B14F-4D97-AF65-F5344CB8AC3E}">
        <p14:creationId xmlns:p14="http://schemas.microsoft.com/office/powerpoint/2010/main" val="30618960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C25F72-5E0B-481E-8BE8-481743842814}"/>
              </a:ext>
            </a:extLst>
          </p:cNvPr>
          <p:cNvSpPr txBox="1"/>
          <p:nvPr/>
        </p:nvSpPr>
        <p:spPr>
          <a:xfrm>
            <a:off x="800100" y="1551721"/>
            <a:ext cx="4073457" cy="1107996"/>
          </a:xfrm>
          <a:prstGeom prst="rect">
            <a:avLst/>
          </a:prstGeom>
          <a:noFill/>
        </p:spPr>
        <p:txBody>
          <a:bodyPr wrap="square">
            <a:spAutoFit/>
          </a:bodyPr>
          <a:lstStyle/>
          <a:p>
            <a:pPr marL="0" marR="0" lvl="0" indent="0" algn="ctr" defTabSz="4321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PDRs…</a:t>
            </a:r>
            <a:endParaRPr kumimoji="0" lang="en-US" sz="6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8" name="Group 7">
            <a:extLst>
              <a:ext uri="{FF2B5EF4-FFF2-40B4-BE49-F238E27FC236}">
                <a16:creationId xmlns:a16="http://schemas.microsoft.com/office/drawing/2014/main" id="{9E2EE6AB-0A6B-4C38-B8DA-C7FFB6972506}"/>
              </a:ext>
            </a:extLst>
          </p:cNvPr>
          <p:cNvGrpSpPr/>
          <p:nvPr/>
        </p:nvGrpSpPr>
        <p:grpSpPr>
          <a:xfrm>
            <a:off x="0" y="1651985"/>
            <a:ext cx="11525250" cy="3179380"/>
            <a:chOff x="0" y="1651985"/>
            <a:chExt cx="11525250" cy="3179380"/>
          </a:xfrm>
        </p:grpSpPr>
        <p:pic>
          <p:nvPicPr>
            <p:cNvPr id="5" name="Picture 4">
              <a:extLst>
                <a:ext uri="{FF2B5EF4-FFF2-40B4-BE49-F238E27FC236}">
                  <a16:creationId xmlns:a16="http://schemas.microsoft.com/office/drawing/2014/main" id="{FFEB2745-85B7-4A79-ADEE-08A9B543F60A}"/>
                </a:ext>
              </a:extLst>
            </p:cNvPr>
            <p:cNvPicPr>
              <a:picLocks noChangeAspect="1"/>
            </p:cNvPicPr>
            <p:nvPr/>
          </p:nvPicPr>
          <p:blipFill>
            <a:blip r:embed="rId3"/>
            <a:stretch>
              <a:fillRect/>
            </a:stretch>
          </p:blipFill>
          <p:spPr>
            <a:xfrm>
              <a:off x="0" y="1651985"/>
              <a:ext cx="11525250" cy="3179380"/>
            </a:xfrm>
            <a:prstGeom prst="rect">
              <a:avLst/>
            </a:prstGeom>
          </p:spPr>
        </p:pic>
        <p:sp>
          <p:nvSpPr>
            <p:cNvPr id="7" name="TextBox 6">
              <a:extLst>
                <a:ext uri="{FF2B5EF4-FFF2-40B4-BE49-F238E27FC236}">
                  <a16:creationId xmlns:a16="http://schemas.microsoft.com/office/drawing/2014/main" id="{6A4FD8B9-B610-4F09-8FDA-B35B81E43F8E}"/>
                </a:ext>
              </a:extLst>
            </p:cNvPr>
            <p:cNvSpPr txBox="1"/>
            <p:nvPr/>
          </p:nvSpPr>
          <p:spPr>
            <a:xfrm>
              <a:off x="158075" y="1874886"/>
              <a:ext cx="1943100" cy="461665"/>
            </a:xfrm>
            <a:prstGeom prst="rect">
              <a:avLst/>
            </a:prstGeom>
            <a:solidFill>
              <a:schemeClr val="bg1"/>
            </a:solidFill>
          </p:spPr>
          <p:txBody>
            <a:bodyPr wrap="square">
              <a:spAutoFit/>
            </a:bodyPr>
            <a:lstStyle/>
            <a:p>
              <a:pPr marL="0" marR="0" lvl="0" indent="0" algn="ctr"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Performance</a:t>
              </a:r>
              <a:endParaRPr kumimoji="0" lang="en-GB" sz="2000" b="0" i="0" u="none" strike="noStrike" kern="1200" cap="none" spc="0" normalizeH="0" baseline="0" noProof="0" dirty="0">
                <a:ln>
                  <a:noFill/>
                </a:ln>
                <a:solidFill>
                  <a:srgbClr val="1F497D"/>
                </a:solidFill>
                <a:effectLst/>
                <a:uLnTx/>
                <a:uFillTx/>
                <a:latin typeface="Calibri"/>
                <a:ea typeface="+mn-ea"/>
                <a:cs typeface="+mn-cs"/>
              </a:endParaRPr>
            </a:p>
          </p:txBody>
        </p:sp>
      </p:grpSp>
      <p:grpSp>
        <p:nvGrpSpPr>
          <p:cNvPr id="11" name="Group 10">
            <a:extLst>
              <a:ext uri="{FF2B5EF4-FFF2-40B4-BE49-F238E27FC236}">
                <a16:creationId xmlns:a16="http://schemas.microsoft.com/office/drawing/2014/main" id="{C710F284-7E25-4DC9-8F73-15FA6D51BCBE}"/>
              </a:ext>
            </a:extLst>
          </p:cNvPr>
          <p:cNvGrpSpPr/>
          <p:nvPr/>
        </p:nvGrpSpPr>
        <p:grpSpPr>
          <a:xfrm>
            <a:off x="0" y="1651985"/>
            <a:ext cx="11525250" cy="3179380"/>
            <a:chOff x="152400" y="1804385"/>
            <a:chExt cx="11525250" cy="3179380"/>
          </a:xfrm>
        </p:grpSpPr>
        <p:pic>
          <p:nvPicPr>
            <p:cNvPr id="9" name="Picture 8">
              <a:extLst>
                <a:ext uri="{FF2B5EF4-FFF2-40B4-BE49-F238E27FC236}">
                  <a16:creationId xmlns:a16="http://schemas.microsoft.com/office/drawing/2014/main" id="{82A02307-D70B-4E46-A0C1-656FE91806B0}"/>
                </a:ext>
              </a:extLst>
            </p:cNvPr>
            <p:cNvPicPr>
              <a:picLocks noChangeAspect="1"/>
            </p:cNvPicPr>
            <p:nvPr/>
          </p:nvPicPr>
          <p:blipFill>
            <a:blip r:embed="rId3"/>
            <a:stretch>
              <a:fillRect/>
            </a:stretch>
          </p:blipFill>
          <p:spPr>
            <a:xfrm>
              <a:off x="152400" y="1804385"/>
              <a:ext cx="11525250" cy="3179380"/>
            </a:xfrm>
            <a:prstGeom prst="rect">
              <a:avLst/>
            </a:prstGeom>
          </p:spPr>
        </p:pic>
        <p:sp>
          <p:nvSpPr>
            <p:cNvPr id="10" name="TextBox 9">
              <a:extLst>
                <a:ext uri="{FF2B5EF4-FFF2-40B4-BE49-F238E27FC236}">
                  <a16:creationId xmlns:a16="http://schemas.microsoft.com/office/drawing/2014/main" id="{0F780441-315A-4AD4-9823-A8A7D3C19E26}"/>
                </a:ext>
              </a:extLst>
            </p:cNvPr>
            <p:cNvSpPr txBox="1"/>
            <p:nvPr/>
          </p:nvSpPr>
          <p:spPr>
            <a:xfrm>
              <a:off x="310475" y="2027286"/>
              <a:ext cx="1943100" cy="461665"/>
            </a:xfrm>
            <a:prstGeom prst="rect">
              <a:avLst/>
            </a:prstGeom>
            <a:solidFill>
              <a:schemeClr val="bg1"/>
            </a:solidFill>
          </p:spPr>
          <p:txBody>
            <a:bodyPr wrap="square">
              <a:spAutoFit/>
            </a:bodyPr>
            <a:lstStyle/>
            <a:p>
              <a:pPr marL="0" marR="0" lvl="0" indent="0" algn="ctr"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Professional</a:t>
              </a:r>
              <a:endParaRPr kumimoji="0" lang="en-GB" sz="2000" b="0" i="0" u="none" strike="noStrike" kern="1200" cap="none" spc="0" normalizeH="0" baseline="0" noProof="0" dirty="0">
                <a:ln>
                  <a:noFill/>
                </a:ln>
                <a:solidFill>
                  <a:srgbClr val="1F497D"/>
                </a:solidFill>
                <a:effectLst/>
                <a:uLnTx/>
                <a:uFillTx/>
                <a:latin typeface="Calibri"/>
                <a:ea typeface="+mn-ea"/>
                <a:cs typeface="+mn-cs"/>
              </a:endParaRPr>
            </a:p>
          </p:txBody>
        </p:sp>
      </p:grpSp>
      <p:pic>
        <p:nvPicPr>
          <p:cNvPr id="13" name="Picture 12">
            <a:extLst>
              <a:ext uri="{FF2B5EF4-FFF2-40B4-BE49-F238E27FC236}">
                <a16:creationId xmlns:a16="http://schemas.microsoft.com/office/drawing/2014/main" id="{80EBF9B5-BB64-48AE-BABA-9500C12358D5}"/>
              </a:ext>
            </a:extLst>
          </p:cNvPr>
          <p:cNvPicPr>
            <a:picLocks noChangeAspect="1"/>
          </p:cNvPicPr>
          <p:nvPr/>
        </p:nvPicPr>
        <p:blipFill>
          <a:blip r:embed="rId4"/>
          <a:stretch>
            <a:fillRect/>
          </a:stretch>
        </p:blipFill>
        <p:spPr>
          <a:xfrm>
            <a:off x="0" y="1651985"/>
            <a:ext cx="11525250" cy="3179379"/>
          </a:xfrm>
          <a:prstGeom prst="rect">
            <a:avLst/>
          </a:prstGeom>
        </p:spPr>
      </p:pic>
    </p:spTree>
    <p:extLst>
      <p:ext uri="{BB962C8B-B14F-4D97-AF65-F5344CB8AC3E}">
        <p14:creationId xmlns:p14="http://schemas.microsoft.com/office/powerpoint/2010/main" val="3729791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607B24-3675-4AC4-8C69-92E08321C2E4}"/>
              </a:ext>
            </a:extLst>
          </p:cNvPr>
          <p:cNvSpPr txBox="1"/>
          <p:nvPr/>
        </p:nvSpPr>
        <p:spPr>
          <a:xfrm>
            <a:off x="904672" y="1038650"/>
            <a:ext cx="10315465" cy="4924425"/>
          </a:xfrm>
          <a:prstGeom prst="rect">
            <a:avLst/>
          </a:prstGeom>
          <a:solidFill>
            <a:srgbClr val="FFFFFF">
              <a:alpha val="25098"/>
            </a:srgbClr>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PDRs are an opportunity:</a:t>
            </a:r>
            <a:b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571500" marR="0" lvl="0" indent="-57150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Pause from your day-day activities</a:t>
            </a:r>
          </a:p>
          <a:p>
            <a:pPr marL="571500" marR="0" lvl="0" indent="-57150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Invest time in your development</a:t>
            </a:r>
          </a:p>
          <a:p>
            <a:pPr marL="571500" marR="0" lvl="0" indent="-57150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Create a safe &amp; confidential space to reflect and self-evaluate</a:t>
            </a:r>
          </a:p>
          <a:p>
            <a:pPr marL="571500" marR="0" lvl="0" indent="-57150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Learn about strengths and aspirations</a:t>
            </a:r>
          </a:p>
          <a:p>
            <a:pPr marL="571500" marR="0" lvl="0" indent="-57150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Discuss your development and build professional relationship with reviewer</a:t>
            </a:r>
          </a:p>
          <a:p>
            <a:pPr marL="571500" marR="0" lvl="0" indent="-57150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needs to support you in professional role</a:t>
            </a:r>
          </a:p>
        </p:txBody>
      </p:sp>
    </p:spTree>
    <p:extLst>
      <p:ext uri="{BB962C8B-B14F-4D97-AF65-F5344CB8AC3E}">
        <p14:creationId xmlns:p14="http://schemas.microsoft.com/office/powerpoint/2010/main" val="5210367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B467F2-D603-489B-90D0-0ED3CC2483DA}"/>
              </a:ext>
            </a:extLst>
          </p:cNvPr>
          <p:cNvPicPr>
            <a:picLocks noChangeAspect="1"/>
          </p:cNvPicPr>
          <p:nvPr/>
        </p:nvPicPr>
        <p:blipFill>
          <a:blip r:embed="rId3"/>
          <a:stretch>
            <a:fillRect/>
          </a:stretch>
        </p:blipFill>
        <p:spPr>
          <a:xfrm>
            <a:off x="5250" y="4019178"/>
            <a:ext cx="11520000" cy="769368"/>
          </a:xfrm>
          <a:prstGeom prst="rect">
            <a:avLst/>
          </a:prstGeom>
        </p:spPr>
      </p:pic>
      <p:sp>
        <p:nvSpPr>
          <p:cNvPr id="6" name="TextBox 5">
            <a:extLst>
              <a:ext uri="{FF2B5EF4-FFF2-40B4-BE49-F238E27FC236}">
                <a16:creationId xmlns:a16="http://schemas.microsoft.com/office/drawing/2014/main" id="{065D7F9E-0A62-4928-A141-4D7113961438}"/>
              </a:ext>
            </a:extLst>
          </p:cNvPr>
          <p:cNvSpPr txBox="1"/>
          <p:nvPr/>
        </p:nvSpPr>
        <p:spPr>
          <a:xfrm>
            <a:off x="904672" y="934485"/>
            <a:ext cx="10315465" cy="707886"/>
          </a:xfrm>
          <a:prstGeom prst="rect">
            <a:avLst/>
          </a:prstGeom>
          <a:solidFill>
            <a:srgbClr val="FFFFFF">
              <a:alpha val="25098"/>
            </a:srgbClr>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Staff Experience Survey 2023</a:t>
            </a:r>
            <a:endPar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8D133BCB-1BE1-44DF-AC31-9840AF2E42F1}"/>
              </a:ext>
            </a:extLst>
          </p:cNvPr>
          <p:cNvSpPr txBox="1"/>
          <p:nvPr/>
        </p:nvSpPr>
        <p:spPr>
          <a:xfrm>
            <a:off x="348503" y="3523892"/>
            <a:ext cx="3871188" cy="523220"/>
          </a:xfrm>
          <a:prstGeom prst="rect">
            <a:avLst/>
          </a:prstGeom>
          <a:noFill/>
        </p:spPr>
        <p:txBody>
          <a:bodyPr wrap="non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Yes: PDR in last two years</a:t>
            </a:r>
          </a:p>
        </p:txBody>
      </p:sp>
      <p:pic>
        <p:nvPicPr>
          <p:cNvPr id="8" name="Picture 7">
            <a:extLst>
              <a:ext uri="{FF2B5EF4-FFF2-40B4-BE49-F238E27FC236}">
                <a16:creationId xmlns:a16="http://schemas.microsoft.com/office/drawing/2014/main" id="{42373D0D-85DE-472E-9B01-BEE1501208C9}"/>
              </a:ext>
            </a:extLst>
          </p:cNvPr>
          <p:cNvPicPr>
            <a:picLocks noChangeAspect="1"/>
          </p:cNvPicPr>
          <p:nvPr/>
        </p:nvPicPr>
        <p:blipFill>
          <a:blip r:embed="rId4"/>
          <a:stretch>
            <a:fillRect/>
          </a:stretch>
        </p:blipFill>
        <p:spPr>
          <a:xfrm>
            <a:off x="5250" y="5548864"/>
            <a:ext cx="11520000" cy="784297"/>
          </a:xfrm>
          <a:prstGeom prst="rect">
            <a:avLst/>
          </a:prstGeom>
        </p:spPr>
      </p:pic>
      <p:sp>
        <p:nvSpPr>
          <p:cNvPr id="11" name="TextBox 10">
            <a:extLst>
              <a:ext uri="{FF2B5EF4-FFF2-40B4-BE49-F238E27FC236}">
                <a16:creationId xmlns:a16="http://schemas.microsoft.com/office/drawing/2014/main" id="{65E05EF6-7BDF-4557-8949-E27056C34FC5}"/>
              </a:ext>
            </a:extLst>
          </p:cNvPr>
          <p:cNvSpPr txBox="1"/>
          <p:nvPr/>
        </p:nvSpPr>
        <p:spPr>
          <a:xfrm>
            <a:off x="346892" y="5016575"/>
            <a:ext cx="3824830" cy="523220"/>
          </a:xfrm>
          <a:prstGeom prst="rect">
            <a:avLst/>
          </a:prstGeom>
          <a:noFill/>
        </p:spPr>
        <p:txBody>
          <a:bodyPr wrap="non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No: PDR in last two years</a:t>
            </a:r>
          </a:p>
        </p:txBody>
      </p:sp>
      <p:pic>
        <p:nvPicPr>
          <p:cNvPr id="10" name="Picture 9">
            <a:extLst>
              <a:ext uri="{FF2B5EF4-FFF2-40B4-BE49-F238E27FC236}">
                <a16:creationId xmlns:a16="http://schemas.microsoft.com/office/drawing/2014/main" id="{E0587E43-17E2-442C-BAF6-5F6D03D5701B}"/>
              </a:ext>
            </a:extLst>
          </p:cNvPr>
          <p:cNvPicPr>
            <a:picLocks noChangeAspect="1"/>
          </p:cNvPicPr>
          <p:nvPr/>
        </p:nvPicPr>
        <p:blipFill>
          <a:blip r:embed="rId5"/>
          <a:stretch>
            <a:fillRect/>
          </a:stretch>
        </p:blipFill>
        <p:spPr>
          <a:xfrm>
            <a:off x="0" y="1796502"/>
            <a:ext cx="11520000" cy="1502095"/>
          </a:xfrm>
          <a:prstGeom prst="rect">
            <a:avLst/>
          </a:prstGeom>
        </p:spPr>
      </p:pic>
    </p:spTree>
    <p:extLst>
      <p:ext uri="{BB962C8B-B14F-4D97-AF65-F5344CB8AC3E}">
        <p14:creationId xmlns:p14="http://schemas.microsoft.com/office/powerpoint/2010/main" val="1955357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ePDR Reviewee vs1">
            <a:hlinkClick r:id="" action="ppaction://media"/>
            <a:extLst>
              <a:ext uri="{FF2B5EF4-FFF2-40B4-BE49-F238E27FC236}">
                <a16:creationId xmlns:a16="http://schemas.microsoft.com/office/drawing/2014/main" id="{9229E1D7-9761-4079-B00A-347E1F2AEAE2}"/>
              </a:ext>
            </a:extLst>
          </p:cNvPr>
          <p:cNvPicPr>
            <a:picLocks noChangeAspect="1"/>
          </p:cNvPicPr>
          <p:nvPr>
            <a:videoFile r:link="rId1"/>
            <p:extLst>
              <p:ext uri="{DAA4B4D4-6D71-4841-9C94-3DE7FCFB9230}">
                <p14:media xmlns:p14="http://schemas.microsoft.com/office/powerpoint/2010/main" r:embed="rId2">
                  <p14:trim st="3046"/>
                </p14:media>
              </p:ext>
            </p:extLst>
          </p:nvPr>
        </p:nvPicPr>
        <p:blipFill>
          <a:blip r:embed="rId5"/>
          <a:stretch>
            <a:fillRect/>
          </a:stretch>
        </p:blipFill>
        <p:spPr>
          <a:xfrm>
            <a:off x="808257" y="831523"/>
            <a:ext cx="9908736" cy="5574005"/>
          </a:xfrm>
          <a:prstGeom prst="rect">
            <a:avLst/>
          </a:prstGeom>
        </p:spPr>
      </p:pic>
    </p:spTree>
    <p:extLst>
      <p:ext uri="{BB962C8B-B14F-4D97-AF65-F5344CB8AC3E}">
        <p14:creationId xmlns:p14="http://schemas.microsoft.com/office/powerpoint/2010/main" val="131336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21630" y="1113601"/>
            <a:ext cx="7567829" cy="769441"/>
          </a:xfrm>
          <a:prstGeom prst="rect">
            <a:avLst/>
          </a:prstGeom>
          <a:solidFill>
            <a:srgbClr val="FFFFFF">
              <a:alpha val="25098"/>
            </a:srgbClr>
          </a:solidFill>
        </p:spPr>
        <p:txBody>
          <a:bodyPr wrap="square" rtlCol="0">
            <a:spAutoFit/>
          </a:bodyPr>
          <a:lstStyle/>
          <a:p>
            <a:pPr marL="0" marR="0" lvl="0" indent="0" algn="ctr" defTabSz="4321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ePDR</a:t>
            </a:r>
            <a:r>
              <a:rPr kumimoji="0" lang="en-US" sz="4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Resources</a:t>
            </a:r>
            <a:endPar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3" name="Picture 2"/>
          <p:cNvPicPr>
            <a:picLocks noChangeAspect="1"/>
          </p:cNvPicPr>
          <p:nvPr/>
        </p:nvPicPr>
        <p:blipFill rotWithShape="1">
          <a:blip r:embed="rId3"/>
          <a:srcRect b="10070"/>
          <a:stretch/>
        </p:blipFill>
        <p:spPr>
          <a:xfrm>
            <a:off x="332512" y="2050215"/>
            <a:ext cx="5367057" cy="2142962"/>
          </a:xfrm>
          <a:prstGeom prst="rect">
            <a:avLst/>
          </a:prstGeom>
        </p:spPr>
      </p:pic>
      <p:pic>
        <p:nvPicPr>
          <p:cNvPr id="4" name="Picture 3"/>
          <p:cNvPicPr>
            <a:picLocks noChangeAspect="1"/>
          </p:cNvPicPr>
          <p:nvPr/>
        </p:nvPicPr>
        <p:blipFill>
          <a:blip r:embed="rId4"/>
          <a:stretch>
            <a:fillRect/>
          </a:stretch>
        </p:blipFill>
        <p:spPr>
          <a:xfrm>
            <a:off x="5906125" y="2202609"/>
            <a:ext cx="5324118" cy="1990568"/>
          </a:xfrm>
          <a:prstGeom prst="rect">
            <a:avLst/>
          </a:prstGeom>
        </p:spPr>
      </p:pic>
      <p:pic>
        <p:nvPicPr>
          <p:cNvPr id="5" name="Picture 4"/>
          <p:cNvPicPr>
            <a:picLocks noChangeAspect="1"/>
          </p:cNvPicPr>
          <p:nvPr/>
        </p:nvPicPr>
        <p:blipFill>
          <a:blip r:embed="rId5"/>
          <a:stretch>
            <a:fillRect/>
          </a:stretch>
        </p:blipFill>
        <p:spPr>
          <a:xfrm>
            <a:off x="8353385" y="2693288"/>
            <a:ext cx="3024407" cy="2142962"/>
          </a:xfrm>
          <a:prstGeom prst="rect">
            <a:avLst/>
          </a:prstGeom>
        </p:spPr>
      </p:pic>
      <p:sp>
        <p:nvSpPr>
          <p:cNvPr id="6" name="Rectangle 5"/>
          <p:cNvSpPr/>
          <p:nvPr/>
        </p:nvSpPr>
        <p:spPr>
          <a:xfrm>
            <a:off x="337279" y="5425131"/>
            <a:ext cx="4059132" cy="284565"/>
          </a:xfrm>
          <a:prstGeom prst="rect">
            <a:avLst/>
          </a:prstGeom>
        </p:spPr>
        <p:txBody>
          <a:bodyPr wrap="square">
            <a:spAutoFit/>
          </a:bodyPr>
          <a:lstStyle/>
          <a:p>
            <a:pPr marL="342900" marR="0" lvl="0" indent="-342900" algn="l" defTabSz="432100" rtl="0" eaLnBrk="1" fontAlgn="auto" latinLnBrk="0" hangingPunct="1">
              <a:lnSpc>
                <a:spcPts val="1350"/>
              </a:lnSpc>
              <a:spcBef>
                <a:spcPts val="0"/>
              </a:spcBef>
              <a:spcAft>
                <a:spcPts val="0"/>
              </a:spcAft>
              <a:buClrTx/>
              <a:buSzPts val="1000"/>
              <a:buFont typeface="Symbol" panose="05050102010706020507" pitchFamily="18" charset="2"/>
              <a:buChar char=""/>
              <a:tabLst>
                <a:tab pos="457200" algn="l"/>
              </a:tabLst>
              <a:defRPr/>
            </a:pPr>
            <a:endParaRPr kumimoji="0" lang="en-GB" sz="1700" b="0" i="0" u="none" strike="noStrike" kern="1200" cap="none" spc="0" normalizeH="0" baseline="0" noProof="0" dirty="0">
              <a:ln>
                <a:noFill/>
              </a:ln>
              <a:solidFill>
                <a:prstClr val="black"/>
              </a:solidFill>
              <a:effectLst/>
              <a:uLnTx/>
              <a:uFillTx/>
              <a:latin typeface="Calibri"/>
              <a:ea typeface="+mn-ea"/>
              <a:cs typeface="+mn-cs"/>
            </a:endParaRPr>
          </a:p>
        </p:txBody>
      </p:sp>
      <p:sp>
        <p:nvSpPr>
          <p:cNvPr id="8" name="TextBox 7">
            <a:extLst>
              <a:ext uri="{FF2B5EF4-FFF2-40B4-BE49-F238E27FC236}">
                <a16:creationId xmlns:a16="http://schemas.microsoft.com/office/drawing/2014/main" id="{392EE753-FA50-4166-B0CE-9FE6BFD6AAED}"/>
              </a:ext>
            </a:extLst>
          </p:cNvPr>
          <p:cNvSpPr txBox="1"/>
          <p:nvPr/>
        </p:nvSpPr>
        <p:spPr>
          <a:xfrm>
            <a:off x="332512" y="4512744"/>
            <a:ext cx="8299022" cy="1477328"/>
          </a:xfrm>
          <a:prstGeom prst="rect">
            <a:avLst/>
          </a:prstGeom>
          <a:solidFill>
            <a:srgbClr val="FFFFFF">
              <a:alpha val="25098"/>
            </a:srgbClr>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Learning Pathway session on PDR</a:t>
            </a:r>
          </a:p>
          <a:p>
            <a:pPr marL="285750" marR="0" lvl="0" indent="-28575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Simitive Drop In sessions - </a:t>
            </a:r>
            <a:r>
              <a:rPr kumimoji="0" lang="en-GB"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25 October &amp; 21 November</a:t>
            </a:r>
            <a:endParaRPr kumimoji="0" lang="en-US"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285750" marR="0" lvl="0" indent="-28575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PDR Reviewer Training - </a:t>
            </a: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7 November, 14:00</a:t>
            </a:r>
          </a:p>
          <a:p>
            <a:pPr marL="285750" marR="0" lvl="0" indent="-28575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PDR Panel Discussion - </a:t>
            </a: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23 November, 11:00</a:t>
            </a:r>
          </a:p>
          <a:p>
            <a:pPr marL="285750" marR="0" lvl="0" indent="-285750" algn="l" defTabSz="4321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Workshop </a:t>
            </a:r>
            <a:r>
              <a:rPr kumimoji="0" lang="en-GB"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Feedback as part of the life of the Team – </a:t>
            </a:r>
            <a:r>
              <a:rPr kumimoji="0" lang="en-GB"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29 November 9.30</a:t>
            </a:r>
            <a:endPar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6260023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44196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1F20DC-9884-E505-E7CC-6E00C1C61072}"/>
              </a:ext>
            </a:extLst>
          </p:cNvPr>
          <p:cNvSpPr txBox="1"/>
          <p:nvPr/>
        </p:nvSpPr>
        <p:spPr>
          <a:xfrm>
            <a:off x="287731" y="1113601"/>
            <a:ext cx="7500434" cy="2062103"/>
          </a:xfrm>
          <a:prstGeom prst="rect">
            <a:avLst/>
          </a:prstGeom>
          <a:solidFill>
            <a:srgbClr val="FFFFFF">
              <a:alpha val="25098"/>
            </a:srgbClr>
          </a:solidFill>
        </p:spPr>
        <p:txBody>
          <a:bodyPr wrap="square" rtlCol="0">
            <a:spAutoFit/>
          </a:bodyPr>
          <a:lstStyle/>
          <a:p>
            <a:r>
              <a:rPr lang="en-GB" sz="3200" b="1" dirty="0">
                <a:solidFill>
                  <a:srgbClr val="FFFFFF"/>
                </a:solidFill>
                <a:latin typeface="Arial"/>
                <a:cs typeface="Segoe UI"/>
              </a:rPr>
              <a:t>Introduction from incoming Head of Department </a:t>
            </a:r>
          </a:p>
          <a:p>
            <a:endParaRPr lang="en-GB" sz="3200" b="1" dirty="0">
              <a:solidFill>
                <a:srgbClr val="FFFFFF"/>
              </a:solidFill>
              <a:latin typeface="Arial"/>
              <a:cs typeface="Segoe UI"/>
            </a:endParaRPr>
          </a:p>
          <a:p>
            <a:r>
              <a:rPr lang="en-GB" sz="3200" dirty="0">
                <a:solidFill>
                  <a:srgbClr val="FFFFFF"/>
                </a:solidFill>
                <a:latin typeface="Arial"/>
                <a:cs typeface="Segoe UI"/>
              </a:rPr>
              <a:t>Aziz Sheikh</a:t>
            </a:r>
            <a:endParaRPr lang="en-US" sz="3200" dirty="0"/>
          </a:p>
        </p:txBody>
      </p:sp>
    </p:spTree>
    <p:extLst>
      <p:ext uri="{BB962C8B-B14F-4D97-AF65-F5344CB8AC3E}">
        <p14:creationId xmlns:p14="http://schemas.microsoft.com/office/powerpoint/2010/main" val="33227552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1BAF500-A7BD-DF97-7CA4-1EF34DA6AE3E}"/>
              </a:ext>
            </a:extLst>
          </p:cNvPr>
          <p:cNvSpPr/>
          <p:nvPr/>
        </p:nvSpPr>
        <p:spPr>
          <a:xfrm>
            <a:off x="3809" y="821999"/>
            <a:ext cx="11517630" cy="5697458"/>
          </a:xfrm>
          <a:prstGeom prst="rect">
            <a:avLst/>
          </a:prstGeom>
          <a:solidFill>
            <a:srgbClr val="002147"/>
          </a:solidFill>
          <a:ln>
            <a:solidFill>
              <a:srgbClr val="00214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0D63C83-9543-9A4A-B8C5-04F244E315AD}"/>
              </a:ext>
            </a:extLst>
          </p:cNvPr>
          <p:cNvSpPr txBox="1"/>
          <p:nvPr/>
        </p:nvSpPr>
        <p:spPr>
          <a:xfrm>
            <a:off x="3974" y="821113"/>
            <a:ext cx="1152984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a:solidFill>
                  <a:schemeClr val="bg1"/>
                </a:solidFill>
                <a:latin typeface="Arial"/>
                <a:cs typeface="Calibri"/>
              </a:rPr>
              <a:t>Q&amp;A</a:t>
            </a:r>
          </a:p>
        </p:txBody>
      </p:sp>
      <p:sp>
        <p:nvSpPr>
          <p:cNvPr id="6" name="TextBox 5">
            <a:extLst>
              <a:ext uri="{FF2B5EF4-FFF2-40B4-BE49-F238E27FC236}">
                <a16:creationId xmlns:a16="http://schemas.microsoft.com/office/drawing/2014/main" id="{EF4EB156-AE26-226D-30AE-132B99302405}"/>
              </a:ext>
            </a:extLst>
          </p:cNvPr>
          <p:cNvSpPr txBox="1"/>
          <p:nvPr/>
        </p:nvSpPr>
        <p:spPr>
          <a:xfrm>
            <a:off x="-2828" y="2647835"/>
            <a:ext cx="1152992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rgbClr val="FFFFFF"/>
                </a:solidFill>
                <a:latin typeface="Arial"/>
                <a:cs typeface="Calibri"/>
              </a:rPr>
              <a:t>Aziz Sheikh, Brian Nicholson, Polly Kerr, Nicola Small &amp; Kamal Mahtani</a:t>
            </a:r>
            <a:endParaRPr lang="en-GB" dirty="0">
              <a:solidFill>
                <a:srgbClr val="FFFFFF"/>
              </a:solidFill>
              <a:latin typeface="Arial"/>
              <a:cs typeface="Arial"/>
            </a:endParaRPr>
          </a:p>
          <a:p>
            <a:pPr algn="ctr"/>
            <a:endParaRPr lang="en-GB" dirty="0">
              <a:solidFill>
                <a:srgbClr val="FFFFFF"/>
              </a:solidFill>
              <a:latin typeface="Arial"/>
              <a:cs typeface="Arial"/>
            </a:endParaRPr>
          </a:p>
          <a:p>
            <a:pPr algn="ctr"/>
            <a:endParaRPr lang="en-GB" dirty="0">
              <a:solidFill>
                <a:srgbClr val="FFFFFF"/>
              </a:solidFill>
              <a:latin typeface="Arial"/>
              <a:cs typeface="Arial"/>
            </a:endParaRPr>
          </a:p>
          <a:p>
            <a:pPr algn="ctr"/>
            <a:r>
              <a:rPr lang="en-GB" dirty="0">
                <a:solidFill>
                  <a:schemeClr val="bg1"/>
                </a:solidFill>
                <a:ea typeface="+mn-lt"/>
                <a:cs typeface="+mn-lt"/>
              </a:rPr>
              <a:t> </a:t>
            </a:r>
            <a:br>
              <a:rPr lang="en-GB" dirty="0">
                <a:ea typeface="+mn-lt"/>
                <a:cs typeface="+mn-lt"/>
              </a:rPr>
            </a:br>
            <a:endParaRPr lang="en-GB" dirty="0">
              <a:solidFill>
                <a:srgbClr val="003CFF"/>
              </a:solidFill>
              <a:cs typeface="Calibri"/>
            </a:endParaRPr>
          </a:p>
          <a:p>
            <a:pPr algn="ctr"/>
            <a:endParaRPr lang="en-GB" dirty="0">
              <a:solidFill>
                <a:srgbClr val="FFFFFF"/>
              </a:solidFill>
              <a:latin typeface="Arial"/>
              <a:cs typeface="Arial"/>
            </a:endParaRPr>
          </a:p>
        </p:txBody>
      </p:sp>
      <p:sp>
        <p:nvSpPr>
          <p:cNvPr id="7" name="TextBox 6">
            <a:extLst>
              <a:ext uri="{FF2B5EF4-FFF2-40B4-BE49-F238E27FC236}">
                <a16:creationId xmlns:a16="http://schemas.microsoft.com/office/drawing/2014/main" id="{1C6ECE37-021B-B1C0-1C6D-D204AE8C9855}"/>
              </a:ext>
            </a:extLst>
          </p:cNvPr>
          <p:cNvSpPr txBox="1"/>
          <p:nvPr/>
        </p:nvSpPr>
        <p:spPr>
          <a:xfrm>
            <a:off x="4296" y="2298587"/>
            <a:ext cx="11534373"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rgbClr val="FFFFFF"/>
                </a:solidFill>
                <a:latin typeface="Arial"/>
                <a:cs typeface="Calibri"/>
              </a:rPr>
              <a:t>Panel</a:t>
            </a:r>
          </a:p>
        </p:txBody>
      </p:sp>
      <p:sp>
        <p:nvSpPr>
          <p:cNvPr id="11" name="TextBox 10">
            <a:extLst>
              <a:ext uri="{FF2B5EF4-FFF2-40B4-BE49-F238E27FC236}">
                <a16:creationId xmlns:a16="http://schemas.microsoft.com/office/drawing/2014/main" id="{1A5EC295-45C1-E5B4-CFB3-756B4D7104D8}"/>
              </a:ext>
            </a:extLst>
          </p:cNvPr>
          <p:cNvSpPr txBox="1"/>
          <p:nvPr/>
        </p:nvSpPr>
        <p:spPr>
          <a:xfrm>
            <a:off x="218194" y="6060449"/>
            <a:ext cx="11310328" cy="353943"/>
          </a:xfrm>
          <a:prstGeom prst="rect">
            <a:avLst/>
          </a:prstGeom>
          <a:noFill/>
        </p:spPr>
        <p:txBody>
          <a:bodyPr wrap="square" lIns="91440" tIns="45720" rIns="91440" bIns="45720" rtlCol="0" anchor="t">
            <a:spAutoFit/>
          </a:bodyPr>
          <a:lstStyle/>
          <a:p>
            <a:pPr algn="ctr"/>
            <a:r>
              <a:rPr lang="en-GB" dirty="0">
                <a:solidFill>
                  <a:schemeClr val="bg1">
                    <a:lumMod val="85000"/>
                  </a:schemeClr>
                </a:solidFill>
                <a:latin typeface="Arial"/>
                <a:cs typeface="Arial"/>
              </a:rPr>
              <a:t>please be mindful not to share confidential info</a:t>
            </a:r>
          </a:p>
        </p:txBody>
      </p:sp>
      <p:sp>
        <p:nvSpPr>
          <p:cNvPr id="8" name="TextBox 7">
            <a:extLst>
              <a:ext uri="{FF2B5EF4-FFF2-40B4-BE49-F238E27FC236}">
                <a16:creationId xmlns:a16="http://schemas.microsoft.com/office/drawing/2014/main" id="{0E394C2B-296D-33D5-F876-3AAB305407C3}"/>
              </a:ext>
            </a:extLst>
          </p:cNvPr>
          <p:cNvSpPr txBox="1"/>
          <p:nvPr/>
        </p:nvSpPr>
        <p:spPr>
          <a:xfrm>
            <a:off x="972353" y="3478831"/>
            <a:ext cx="5810434" cy="1938992"/>
          </a:xfrm>
          <a:prstGeom prst="rect">
            <a:avLst/>
          </a:prstGeom>
          <a:noFill/>
        </p:spPr>
        <p:txBody>
          <a:bodyPr wrap="square">
            <a:spAutoFit/>
          </a:bodyPr>
          <a:lstStyle/>
          <a:p>
            <a:pPr algn="ctr"/>
            <a:r>
              <a:rPr lang="en-GB" sz="2400" dirty="0">
                <a:solidFill>
                  <a:schemeClr val="bg1">
                    <a:lumMod val="85000"/>
                  </a:schemeClr>
                </a:solidFill>
                <a:latin typeface="Arial"/>
                <a:cs typeface="Arial"/>
              </a:rPr>
              <a:t>To participate in live polls, contribute questions and view live results access Vevox from your web browser</a:t>
            </a:r>
            <a:br>
              <a:rPr lang="en-GB" sz="2400" dirty="0">
                <a:solidFill>
                  <a:schemeClr val="bg1">
                    <a:lumMod val="85000"/>
                  </a:schemeClr>
                </a:solidFill>
                <a:latin typeface="Arial"/>
                <a:cs typeface="Arial"/>
              </a:rPr>
            </a:br>
            <a:r>
              <a:rPr lang="en-GB" sz="2400" dirty="0">
                <a:solidFill>
                  <a:schemeClr val="tx2">
                    <a:lumMod val="60000"/>
                    <a:lumOff val="40000"/>
                  </a:schemeClr>
                </a:solidFill>
                <a:latin typeface="Arial"/>
                <a:cs typeface="Arial"/>
                <a:hlinkClick r:id="rId2">
                  <a:extLst>
                    <a:ext uri="{A12FA001-AC4F-418D-AE19-62706E023703}">
                      <ahyp:hlinkClr xmlns:ahyp="http://schemas.microsoft.com/office/drawing/2018/hyperlinkcolor" val="tx"/>
                    </a:ext>
                  </a:extLst>
                </a:hlinkClick>
              </a:rPr>
              <a:t>https://vevox.app/#/m/178892579</a:t>
            </a:r>
            <a:r>
              <a:rPr lang="en-GB" sz="2400" dirty="0">
                <a:solidFill>
                  <a:schemeClr val="tx2">
                    <a:lumMod val="60000"/>
                    <a:lumOff val="40000"/>
                  </a:schemeClr>
                </a:solidFill>
                <a:latin typeface="Arial"/>
                <a:cs typeface="Arial"/>
              </a:rPr>
              <a:t> </a:t>
            </a:r>
            <a:br>
              <a:rPr lang="en-GB" sz="2400" dirty="0">
                <a:solidFill>
                  <a:schemeClr val="bg1">
                    <a:lumMod val="85000"/>
                  </a:schemeClr>
                </a:solidFill>
                <a:latin typeface="Arial"/>
                <a:cs typeface="Arial"/>
              </a:rPr>
            </a:br>
            <a:r>
              <a:rPr lang="en-GB" sz="2400" dirty="0">
                <a:solidFill>
                  <a:schemeClr val="bg1">
                    <a:lumMod val="85000"/>
                  </a:schemeClr>
                </a:solidFill>
                <a:latin typeface="Arial"/>
                <a:cs typeface="Arial"/>
              </a:rPr>
              <a:t>Session ID: 178-892-579</a:t>
            </a:r>
          </a:p>
        </p:txBody>
      </p:sp>
      <p:pic>
        <p:nvPicPr>
          <p:cNvPr id="5" name="Picture 4">
            <a:extLst>
              <a:ext uri="{FF2B5EF4-FFF2-40B4-BE49-F238E27FC236}">
                <a16:creationId xmlns:a16="http://schemas.microsoft.com/office/drawing/2014/main" id="{4FD52AF2-2C3B-4764-8FC2-B9EBFB12932B}"/>
              </a:ext>
            </a:extLst>
          </p:cNvPr>
          <p:cNvPicPr>
            <a:picLocks noChangeAspect="1"/>
          </p:cNvPicPr>
          <p:nvPr/>
        </p:nvPicPr>
        <p:blipFill>
          <a:blip r:embed="rId3"/>
          <a:stretch>
            <a:fillRect/>
          </a:stretch>
        </p:blipFill>
        <p:spPr>
          <a:xfrm>
            <a:off x="7536533" y="3625295"/>
            <a:ext cx="1615580" cy="1646063"/>
          </a:xfrm>
          <a:prstGeom prst="rect">
            <a:avLst/>
          </a:prstGeom>
        </p:spPr>
      </p:pic>
    </p:spTree>
    <p:extLst>
      <p:ext uri="{BB962C8B-B14F-4D97-AF65-F5344CB8AC3E}">
        <p14:creationId xmlns:p14="http://schemas.microsoft.com/office/powerpoint/2010/main" val="20141017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440E94-79DB-48E7-9F80-AC466B546F30}"/>
              </a:ext>
            </a:extLst>
          </p:cNvPr>
          <p:cNvSpPr txBox="1"/>
          <p:nvPr/>
        </p:nvSpPr>
        <p:spPr>
          <a:xfrm>
            <a:off x="287731" y="1113601"/>
            <a:ext cx="7500434" cy="1569660"/>
          </a:xfrm>
          <a:prstGeom prst="rect">
            <a:avLst/>
          </a:prstGeom>
          <a:solidFill>
            <a:srgbClr val="FFFFFF">
              <a:alpha val="25098"/>
            </a:srgbClr>
          </a:solidFill>
        </p:spPr>
        <p:txBody>
          <a:bodyPr wrap="square" rtlCol="0">
            <a:spAutoFit/>
          </a:bodyPr>
          <a:lstStyle/>
          <a:p>
            <a:r>
              <a:rPr lang="en-GB" sz="3200" b="1" dirty="0">
                <a:solidFill>
                  <a:srgbClr val="FFFFFF"/>
                </a:solidFill>
                <a:latin typeface="Arial"/>
                <a:cs typeface="Segoe UI"/>
              </a:rPr>
              <a:t>Special surprise from Jessy</a:t>
            </a:r>
          </a:p>
          <a:p>
            <a:endParaRPr lang="en-GB" sz="3200" b="1" dirty="0">
              <a:solidFill>
                <a:srgbClr val="FFFFFF"/>
              </a:solidFill>
              <a:latin typeface="Arial"/>
              <a:cs typeface="Segoe UI"/>
            </a:endParaRPr>
          </a:p>
          <a:p>
            <a:r>
              <a:rPr lang="en-GB" sz="3200" dirty="0">
                <a:solidFill>
                  <a:srgbClr val="FFFFFF"/>
                </a:solidFill>
                <a:latin typeface="Arial"/>
                <a:cs typeface="Segoe UI"/>
              </a:rPr>
              <a:t>Jessy Morton</a:t>
            </a:r>
            <a:endParaRPr lang="en-US" sz="3200" dirty="0"/>
          </a:p>
        </p:txBody>
      </p:sp>
    </p:spTree>
    <p:extLst>
      <p:ext uri="{BB962C8B-B14F-4D97-AF65-F5344CB8AC3E}">
        <p14:creationId xmlns:p14="http://schemas.microsoft.com/office/powerpoint/2010/main" val="21937268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3381" y="1607008"/>
            <a:ext cx="7304688" cy="3478709"/>
          </a:xfrm>
          <a:prstGeom prst="rect">
            <a:avLst/>
          </a:prstGeom>
          <a:solidFill>
            <a:srgbClr val="FFFFFF">
              <a:alpha val="25098"/>
            </a:srgbClr>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6402"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NDPCHS Christmas Party</a:t>
            </a:r>
          </a:p>
          <a:p>
            <a:pPr marL="0" marR="0" lvl="0" indent="0" algn="l" defTabSz="432100" rtl="0" eaLnBrk="1" fontAlgn="auto" latinLnBrk="0" hangingPunct="1">
              <a:lnSpc>
                <a:spcPct val="100000"/>
              </a:lnSpc>
              <a:spcBef>
                <a:spcPts val="0"/>
              </a:spcBef>
              <a:spcAft>
                <a:spcPts val="0"/>
              </a:spcAft>
              <a:buClrTx/>
              <a:buSzTx/>
              <a:buFontTx/>
              <a:buNone/>
              <a:tabLst/>
              <a:defRPr/>
            </a:pPr>
            <a:endParaRPr kumimoji="0" lang="en-US" sz="1867"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Save the Date!</a:t>
            </a:r>
          </a:p>
          <a:p>
            <a:pPr marL="0" marR="0" lvl="0" indent="0" algn="l" defTabSz="432100" rtl="0" eaLnBrk="1" fontAlgn="auto" latinLnBrk="0" hangingPunct="1">
              <a:lnSpc>
                <a:spcPct val="100000"/>
              </a:lnSpc>
              <a:spcBef>
                <a:spcPts val="0"/>
              </a:spcBef>
              <a:spcAft>
                <a:spcPts val="0"/>
              </a:spcAft>
              <a:buClrTx/>
              <a:buSzTx/>
              <a:buFontTx/>
              <a:buNone/>
              <a:tabLst/>
              <a:defRPr/>
            </a:pPr>
            <a:endParaRPr kumimoji="0" lang="en-US" sz="1867"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432100" rtl="0" eaLnBrk="1" fontAlgn="auto" latinLnBrk="0" hangingPunct="1">
              <a:lnSpc>
                <a:spcPct val="100000"/>
              </a:lnSpc>
              <a:spcBef>
                <a:spcPts val="0"/>
              </a:spcBef>
              <a:spcAft>
                <a:spcPts val="0"/>
              </a:spcAft>
              <a:buClrTx/>
              <a:buSzTx/>
              <a:buFontTx/>
              <a:buNone/>
              <a:tabLst/>
              <a:defRPr/>
            </a:pPr>
            <a:endParaRPr kumimoji="0" lang="en-US" sz="1867"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655244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18628" y="2593499"/>
            <a:ext cx="7661025" cy="769441"/>
          </a:xfrm>
          <a:prstGeom prst="rect">
            <a:avLst/>
          </a:prstGeom>
          <a:no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This year’s theme is…</a:t>
            </a:r>
          </a:p>
        </p:txBody>
      </p:sp>
    </p:spTree>
    <p:extLst>
      <p:ext uri="{BB962C8B-B14F-4D97-AF65-F5344CB8AC3E}">
        <p14:creationId xmlns:p14="http://schemas.microsoft.com/office/powerpoint/2010/main" val="21638081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806824"/>
            <a:ext cx="11525250" cy="5676526"/>
          </a:xfrm>
          <a:prstGeom prst="rect">
            <a:avLst/>
          </a:prstGeom>
          <a:gradFill flip="none" rotWithShape="1">
            <a:gsLst>
              <a:gs pos="0">
                <a:schemeClr val="tx1">
                  <a:lumMod val="95000"/>
                  <a:lumOff val="5000"/>
                </a:schemeClr>
              </a:gs>
              <a:gs pos="92920">
                <a:schemeClr val="tx1"/>
              </a:gs>
              <a:gs pos="59000">
                <a:schemeClr val="tx1">
                  <a:lumMod val="85000"/>
                  <a:lumOff val="15000"/>
                </a:schemeClr>
              </a:gs>
            </a:gsLst>
            <a:lin ang="135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32100" rtl="0" eaLnBrk="1" fontAlgn="auto" latinLnBrk="0" hangingPunct="1">
              <a:lnSpc>
                <a:spcPct val="100000"/>
              </a:lnSpc>
              <a:spcBef>
                <a:spcPts val="0"/>
              </a:spcBef>
              <a:spcAft>
                <a:spcPts val="0"/>
              </a:spcAft>
              <a:buClrTx/>
              <a:buSzTx/>
              <a:buFontTx/>
              <a:buNone/>
              <a:tabLst/>
              <a:defRPr/>
            </a:pPr>
            <a:endParaRPr kumimoji="0" lang="en-GB" sz="1700" b="0" i="0" u="none" strike="noStrike" kern="1200" cap="none" spc="0" normalizeH="0" baseline="0" noProof="0">
              <a:ln>
                <a:noFill/>
              </a:ln>
              <a:solidFill>
                <a:prstClr val="white"/>
              </a:solidFill>
              <a:effectLst/>
              <a:uLnTx/>
              <a:uFillTx/>
              <a:latin typeface="Calibri"/>
              <a:ea typeface="+mn-ea"/>
              <a:cs typeface="+mn-cs"/>
            </a:endParaRPr>
          </a:p>
        </p:txBody>
      </p:sp>
      <p:pic>
        <p:nvPicPr>
          <p:cNvPr id="4" name="Picture 3"/>
          <p:cNvPicPr>
            <a:picLocks noChangeAspect="1"/>
          </p:cNvPicPr>
          <p:nvPr/>
        </p:nvPicPr>
        <p:blipFill>
          <a:blip r:embed="rId2"/>
          <a:stretch>
            <a:fillRect/>
          </a:stretch>
        </p:blipFill>
        <p:spPr>
          <a:xfrm>
            <a:off x="591671" y="806824"/>
            <a:ext cx="10103223" cy="569002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5306750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32918"/>
            <a:ext cx="11525251" cy="5652667"/>
          </a:xfrm>
          <a:prstGeom prst="rect">
            <a:avLst/>
          </a:prstGeom>
        </p:spPr>
      </p:pic>
      <p:pic>
        <p:nvPicPr>
          <p:cNvPr id="3" name="Picture 2"/>
          <p:cNvPicPr>
            <a:picLocks noChangeAspect="1"/>
          </p:cNvPicPr>
          <p:nvPr/>
        </p:nvPicPr>
        <p:blipFill rotWithShape="1">
          <a:blip r:embed="rId3"/>
          <a:srcRect l="2633" t="1876" r="2514" b="2519"/>
          <a:stretch/>
        </p:blipFill>
        <p:spPr>
          <a:xfrm>
            <a:off x="641744" y="1429014"/>
            <a:ext cx="4165600" cy="36430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4942160" y="2365026"/>
            <a:ext cx="5600960" cy="461665"/>
          </a:xfrm>
          <a:prstGeom prst="rect">
            <a:avLst/>
          </a:prstGeom>
          <a:gradFill flip="none" rotWithShape="1">
            <a:gsLst>
              <a:gs pos="0">
                <a:schemeClr val="bg2">
                  <a:lumMod val="10000"/>
                </a:schemeClr>
              </a:gs>
              <a:gs pos="91150">
                <a:schemeClr val="tx1">
                  <a:lumMod val="50000"/>
                  <a:lumOff val="50000"/>
                </a:schemeClr>
              </a:gs>
              <a:gs pos="64608">
                <a:schemeClr val="tx1">
                  <a:lumMod val="65000"/>
                  <a:lumOff val="35000"/>
                </a:schemeClr>
              </a:gs>
              <a:gs pos="50000">
                <a:schemeClr val="bg2">
                  <a:lumMod val="25000"/>
                </a:schemeClr>
              </a:gs>
              <a:gs pos="100000">
                <a:schemeClr val="tx1">
                  <a:lumMod val="50000"/>
                  <a:lumOff val="50000"/>
                </a:schemeClr>
              </a:gs>
            </a:gsLst>
            <a:lin ang="16200000" scaled="1"/>
            <a:tileRect/>
          </a:gra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When: Friday 8</a:t>
            </a:r>
            <a:r>
              <a:rPr kumimoji="0" lang="en-US" sz="2400" b="0" i="0" u="none" strike="noStrike" kern="1200" cap="none" spc="0" normalizeH="0" baseline="30000" noProof="0" dirty="0">
                <a:ln>
                  <a:noFill/>
                </a:ln>
                <a:solidFill>
                  <a:prstClr val="white"/>
                </a:solidFill>
                <a:effectLst/>
                <a:uLnTx/>
                <a:uFillTx/>
                <a:latin typeface="Arial Black" panose="020B0A04020102020204" pitchFamily="34" charset="0"/>
                <a:ea typeface="+mn-ea"/>
                <a:cs typeface="Arial" panose="020B0604020202020204" pitchFamily="34" charset="0"/>
              </a:rPr>
              <a:t>th</a:t>
            </a: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 December 2023</a:t>
            </a:r>
          </a:p>
        </p:txBody>
      </p:sp>
      <p:sp>
        <p:nvSpPr>
          <p:cNvPr id="5" name="TextBox 4"/>
          <p:cNvSpPr txBox="1"/>
          <p:nvPr/>
        </p:nvSpPr>
        <p:spPr>
          <a:xfrm>
            <a:off x="4942160" y="3019726"/>
            <a:ext cx="5600960" cy="461665"/>
          </a:xfrm>
          <a:prstGeom prst="rect">
            <a:avLst/>
          </a:prstGeom>
          <a:gradFill flip="none" rotWithShape="1">
            <a:gsLst>
              <a:gs pos="0">
                <a:schemeClr val="bg2">
                  <a:lumMod val="10000"/>
                </a:schemeClr>
              </a:gs>
              <a:gs pos="91150">
                <a:schemeClr val="tx1">
                  <a:lumMod val="50000"/>
                  <a:lumOff val="50000"/>
                </a:schemeClr>
              </a:gs>
              <a:gs pos="64608">
                <a:schemeClr val="tx1">
                  <a:lumMod val="65000"/>
                  <a:lumOff val="35000"/>
                </a:schemeClr>
              </a:gs>
              <a:gs pos="50000">
                <a:schemeClr val="bg2">
                  <a:lumMod val="25000"/>
                </a:schemeClr>
              </a:gs>
              <a:gs pos="100000">
                <a:schemeClr val="tx1">
                  <a:lumMod val="50000"/>
                  <a:lumOff val="50000"/>
                </a:schemeClr>
              </a:gs>
            </a:gsLst>
            <a:lin ang="16200000" scaled="1"/>
            <a:tileRect/>
          </a:gra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Time: 7:00 pm until midnight</a:t>
            </a:r>
          </a:p>
        </p:txBody>
      </p:sp>
      <p:sp>
        <p:nvSpPr>
          <p:cNvPr id="6" name="TextBox 5"/>
          <p:cNvSpPr txBox="1"/>
          <p:nvPr/>
        </p:nvSpPr>
        <p:spPr>
          <a:xfrm>
            <a:off x="4942161" y="3659251"/>
            <a:ext cx="3699816" cy="1200329"/>
          </a:xfrm>
          <a:prstGeom prst="rect">
            <a:avLst/>
          </a:prstGeom>
          <a:gradFill flip="none" rotWithShape="1">
            <a:gsLst>
              <a:gs pos="0">
                <a:schemeClr val="bg2">
                  <a:lumMod val="10000"/>
                </a:schemeClr>
              </a:gs>
              <a:gs pos="91150">
                <a:schemeClr val="tx1">
                  <a:lumMod val="50000"/>
                  <a:lumOff val="50000"/>
                </a:schemeClr>
              </a:gs>
              <a:gs pos="64608">
                <a:schemeClr val="tx1">
                  <a:lumMod val="65000"/>
                  <a:lumOff val="35000"/>
                </a:schemeClr>
              </a:gs>
              <a:gs pos="50000">
                <a:schemeClr val="bg2">
                  <a:lumMod val="25000"/>
                </a:schemeClr>
              </a:gs>
              <a:gs pos="100000">
                <a:schemeClr val="tx1">
                  <a:lumMod val="50000"/>
                  <a:lumOff val="50000"/>
                </a:schemeClr>
              </a:gs>
            </a:gsLst>
            <a:lin ang="16200000" scaled="1"/>
            <a:tileRect/>
          </a:gra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Venue: Teddy Hall</a:t>
            </a: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(St Edmunds Hall)</a:t>
            </a: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Queens Lane, Oxford</a:t>
            </a:r>
          </a:p>
        </p:txBody>
      </p:sp>
    </p:spTree>
    <p:extLst>
      <p:ext uri="{BB962C8B-B14F-4D97-AF65-F5344CB8AC3E}">
        <p14:creationId xmlns:p14="http://schemas.microsoft.com/office/powerpoint/2010/main" val="9158069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32918"/>
            <a:ext cx="11525251" cy="5652667"/>
          </a:xfrm>
          <a:prstGeom prst="rect">
            <a:avLst/>
          </a:prstGeom>
        </p:spPr>
      </p:pic>
      <p:sp>
        <p:nvSpPr>
          <p:cNvPr id="3" name="TextBox 2"/>
          <p:cNvSpPr txBox="1"/>
          <p:nvPr/>
        </p:nvSpPr>
        <p:spPr>
          <a:xfrm>
            <a:off x="2244551" y="-83122"/>
            <a:ext cx="7727576" cy="1015663"/>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solidFill>
                  <a:srgbClr val="CC9900"/>
                </a:solidFill>
                <a:effectLst/>
                <a:uLnTx/>
                <a:uFillTx/>
                <a:latin typeface="Calibri"/>
                <a:ea typeface="+mn-ea"/>
                <a:cs typeface="+mn-cs"/>
              </a:rPr>
              <a:t>Gold Gowns </a:t>
            </a:r>
            <a:r>
              <a:rPr kumimoji="0" lang="en-GB" sz="4000" b="1" i="0" u="none" strike="noStrike" kern="1200" cap="none" spc="0" normalizeH="0" baseline="0" noProof="0" dirty="0">
                <a:ln/>
                <a:solidFill>
                  <a:srgbClr val="CC9900"/>
                </a:solidFill>
                <a:effectLst/>
                <a:uLnTx/>
                <a:uFillTx/>
                <a:latin typeface="Calibri"/>
                <a:ea typeface="+mn-ea"/>
                <a:cs typeface="+mn-cs"/>
              </a:rPr>
              <a:t>&amp;</a:t>
            </a:r>
            <a:r>
              <a:rPr kumimoji="0" lang="en-GB" sz="6000" b="1" i="0" u="none" strike="noStrike" kern="1200" cap="none" spc="0" normalizeH="0" baseline="0" noProof="0" dirty="0">
                <a:ln/>
                <a:solidFill>
                  <a:srgbClr val="CC9900"/>
                </a:solidFill>
                <a:effectLst/>
                <a:uLnTx/>
                <a:uFillTx/>
                <a:latin typeface="Calibri"/>
                <a:ea typeface="+mn-ea"/>
                <a:cs typeface="+mn-cs"/>
              </a:rPr>
              <a:t> Crowns</a:t>
            </a:r>
          </a:p>
        </p:txBody>
      </p:sp>
      <p:grpSp>
        <p:nvGrpSpPr>
          <p:cNvPr id="18" name="Group 17"/>
          <p:cNvGrpSpPr/>
          <p:nvPr/>
        </p:nvGrpSpPr>
        <p:grpSpPr>
          <a:xfrm>
            <a:off x="8262099" y="2001687"/>
            <a:ext cx="3263151" cy="4188093"/>
            <a:chOff x="8262099" y="2001687"/>
            <a:chExt cx="3263151" cy="4188093"/>
          </a:xfrm>
        </p:grpSpPr>
        <p:pic>
          <p:nvPicPr>
            <p:cNvPr id="4" name="Picture 3"/>
            <p:cNvPicPr>
              <a:picLocks noChangeAspect="1"/>
            </p:cNvPicPr>
            <p:nvPr/>
          </p:nvPicPr>
          <p:blipFill>
            <a:blip r:embed="rId3"/>
            <a:stretch>
              <a:fillRect/>
            </a:stretch>
          </p:blipFill>
          <p:spPr>
            <a:xfrm>
              <a:off x="8262099" y="2001687"/>
              <a:ext cx="3263151" cy="4188093"/>
            </a:xfrm>
            <a:prstGeom prst="rect">
              <a:avLst/>
            </a:prstGeom>
          </p:spPr>
        </p:pic>
        <p:sp>
          <p:nvSpPr>
            <p:cNvPr id="5" name="TextBox 4"/>
            <p:cNvSpPr txBox="1"/>
            <p:nvPr/>
          </p:nvSpPr>
          <p:spPr>
            <a:xfrm>
              <a:off x="8695764" y="4751294"/>
              <a:ext cx="833719" cy="584775"/>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Athena Swan</a:t>
              </a:r>
            </a:p>
          </p:txBody>
        </p:sp>
      </p:grpSp>
      <p:grpSp>
        <p:nvGrpSpPr>
          <p:cNvPr id="19" name="Group 18"/>
          <p:cNvGrpSpPr/>
          <p:nvPr/>
        </p:nvGrpSpPr>
        <p:grpSpPr>
          <a:xfrm>
            <a:off x="613997" y="2011443"/>
            <a:ext cx="1741362" cy="2909128"/>
            <a:chOff x="613997" y="2011443"/>
            <a:chExt cx="1741362" cy="2909128"/>
          </a:xfrm>
        </p:grpSpPr>
        <p:pic>
          <p:nvPicPr>
            <p:cNvPr id="6" name="Picture 5"/>
            <p:cNvPicPr>
              <a:picLocks noChangeAspect="1"/>
            </p:cNvPicPr>
            <p:nvPr/>
          </p:nvPicPr>
          <p:blipFill>
            <a:blip r:embed="rId4"/>
            <a:stretch>
              <a:fillRect/>
            </a:stretch>
          </p:blipFill>
          <p:spPr>
            <a:xfrm>
              <a:off x="621567" y="2011443"/>
              <a:ext cx="1733792" cy="2648320"/>
            </a:xfrm>
            <a:prstGeom prst="rect">
              <a:avLst/>
            </a:prstGeom>
          </p:spPr>
        </p:pic>
        <p:sp>
          <p:nvSpPr>
            <p:cNvPr id="7" name="TextBox 6"/>
            <p:cNvSpPr txBox="1"/>
            <p:nvPr/>
          </p:nvSpPr>
          <p:spPr>
            <a:xfrm>
              <a:off x="613997" y="4582017"/>
              <a:ext cx="1504209" cy="338554"/>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Glam Cleopatra</a:t>
              </a:r>
            </a:p>
          </p:txBody>
        </p:sp>
      </p:grpSp>
      <p:grpSp>
        <p:nvGrpSpPr>
          <p:cNvPr id="17" name="Group 16"/>
          <p:cNvGrpSpPr/>
          <p:nvPr/>
        </p:nvGrpSpPr>
        <p:grpSpPr>
          <a:xfrm>
            <a:off x="3819608" y="1020024"/>
            <a:ext cx="4098734" cy="2524477"/>
            <a:chOff x="3819608" y="1020024"/>
            <a:chExt cx="4098734" cy="2524477"/>
          </a:xfrm>
        </p:grpSpPr>
        <p:pic>
          <p:nvPicPr>
            <p:cNvPr id="8" name="Picture 7"/>
            <p:cNvPicPr>
              <a:picLocks noChangeAspect="1"/>
            </p:cNvPicPr>
            <p:nvPr/>
          </p:nvPicPr>
          <p:blipFill>
            <a:blip r:embed="rId5"/>
            <a:stretch>
              <a:fillRect/>
            </a:stretch>
          </p:blipFill>
          <p:spPr>
            <a:xfrm>
              <a:off x="6108339" y="1067655"/>
              <a:ext cx="1810003" cy="2476846"/>
            </a:xfrm>
            <a:prstGeom prst="rect">
              <a:avLst/>
            </a:prstGeom>
          </p:spPr>
        </p:pic>
        <p:sp>
          <p:nvSpPr>
            <p:cNvPr id="9" name="TextBox 8"/>
            <p:cNvSpPr txBox="1"/>
            <p:nvPr/>
          </p:nvSpPr>
          <p:spPr>
            <a:xfrm>
              <a:off x="6110545" y="2139599"/>
              <a:ext cx="627983" cy="338554"/>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Zeus</a:t>
              </a:r>
            </a:p>
          </p:txBody>
        </p:sp>
        <p:pic>
          <p:nvPicPr>
            <p:cNvPr id="10" name="Picture 9"/>
            <p:cNvPicPr>
              <a:picLocks noChangeAspect="1"/>
            </p:cNvPicPr>
            <p:nvPr/>
          </p:nvPicPr>
          <p:blipFill>
            <a:blip r:embed="rId6"/>
            <a:stretch>
              <a:fillRect/>
            </a:stretch>
          </p:blipFill>
          <p:spPr>
            <a:xfrm>
              <a:off x="4343992" y="1020024"/>
              <a:ext cx="1324160" cy="2524477"/>
            </a:xfrm>
            <a:prstGeom prst="rect">
              <a:avLst/>
            </a:prstGeom>
          </p:spPr>
        </p:pic>
        <p:sp>
          <p:nvSpPr>
            <p:cNvPr id="11" name="TextBox 10"/>
            <p:cNvSpPr txBox="1"/>
            <p:nvPr/>
          </p:nvSpPr>
          <p:spPr>
            <a:xfrm>
              <a:off x="3819608" y="2136801"/>
              <a:ext cx="868692" cy="338554"/>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Hermes</a:t>
              </a:r>
            </a:p>
          </p:txBody>
        </p:sp>
      </p:grpSp>
      <p:pic>
        <p:nvPicPr>
          <p:cNvPr id="12" name="Picture 11"/>
          <p:cNvPicPr>
            <a:picLocks noChangeAspect="1"/>
          </p:cNvPicPr>
          <p:nvPr/>
        </p:nvPicPr>
        <p:blipFill>
          <a:blip r:embed="rId7"/>
          <a:stretch>
            <a:fillRect/>
          </a:stretch>
        </p:blipFill>
        <p:spPr>
          <a:xfrm>
            <a:off x="3139178" y="3881860"/>
            <a:ext cx="1810128" cy="1936050"/>
          </a:xfrm>
          <a:prstGeom prst="rect">
            <a:avLst/>
          </a:prstGeom>
        </p:spPr>
      </p:pic>
      <p:sp>
        <p:nvSpPr>
          <p:cNvPr id="13" name="TextBox 12"/>
          <p:cNvSpPr txBox="1"/>
          <p:nvPr/>
        </p:nvSpPr>
        <p:spPr>
          <a:xfrm>
            <a:off x="4678702" y="5419944"/>
            <a:ext cx="1674891" cy="338554"/>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DIY budget idea</a:t>
            </a:r>
          </a:p>
        </p:txBody>
      </p:sp>
    </p:spTree>
    <p:extLst>
      <p:ext uri="{BB962C8B-B14F-4D97-AF65-F5344CB8AC3E}">
        <p14:creationId xmlns:p14="http://schemas.microsoft.com/office/powerpoint/2010/main" val="3228474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p:cTn id="17" dur="500" fill="hold"/>
                                        <p:tgtEl>
                                          <p:spTgt spid="17"/>
                                        </p:tgtEl>
                                        <p:attrNameLst>
                                          <p:attrName>ppt_w</p:attrName>
                                        </p:attrNameLst>
                                      </p:cBhvr>
                                      <p:tavLst>
                                        <p:tav tm="0">
                                          <p:val>
                                            <p:fltVal val="0"/>
                                          </p:val>
                                        </p:tav>
                                        <p:tav tm="100000">
                                          <p:val>
                                            <p:strVal val="#ppt_w"/>
                                          </p:val>
                                        </p:tav>
                                      </p:tavLst>
                                    </p:anim>
                                    <p:anim calcmode="lin" valueType="num">
                                      <p:cBhvr>
                                        <p:cTn id="18" dur="500" fill="hold"/>
                                        <p:tgtEl>
                                          <p:spTgt spid="17"/>
                                        </p:tgtEl>
                                        <p:attrNameLst>
                                          <p:attrName>ppt_h</p:attrName>
                                        </p:attrNameLst>
                                      </p:cBhvr>
                                      <p:tavLst>
                                        <p:tav tm="0">
                                          <p:val>
                                            <p:fltVal val="0"/>
                                          </p:val>
                                        </p:tav>
                                        <p:tav tm="100000">
                                          <p:val>
                                            <p:strVal val="#ppt_h"/>
                                          </p:val>
                                        </p:tav>
                                      </p:tavLst>
                                    </p:anim>
                                    <p:animEffect transition="in" filter="fade">
                                      <p:cBhvr>
                                        <p:cTn id="19" dur="500"/>
                                        <p:tgtEl>
                                          <p:spTgt spid="17"/>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circle(in)">
                                      <p:cBhvr>
                                        <p:cTn id="24" dur="20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32918"/>
            <a:ext cx="11525251" cy="5652667"/>
          </a:xfrm>
          <a:prstGeom prst="rect">
            <a:avLst/>
          </a:prstGeom>
        </p:spPr>
      </p:pic>
      <p:sp>
        <p:nvSpPr>
          <p:cNvPr id="7" name="TextBox 6"/>
          <p:cNvSpPr txBox="1"/>
          <p:nvPr/>
        </p:nvSpPr>
        <p:spPr>
          <a:xfrm>
            <a:off x="3899648" y="-89648"/>
            <a:ext cx="5674657" cy="1015663"/>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solidFill>
                  <a:srgbClr val="CC9900"/>
                </a:solidFill>
                <a:effectLst/>
                <a:uLnTx/>
                <a:uFillTx/>
                <a:latin typeface="Calibri"/>
                <a:ea typeface="+mn-ea"/>
                <a:cs typeface="+mn-cs"/>
              </a:rPr>
              <a:t>Glam Rock</a:t>
            </a:r>
          </a:p>
        </p:txBody>
      </p:sp>
      <p:pic>
        <p:nvPicPr>
          <p:cNvPr id="11" name="Picture 10"/>
          <p:cNvPicPr>
            <a:picLocks noChangeAspect="1"/>
          </p:cNvPicPr>
          <p:nvPr/>
        </p:nvPicPr>
        <p:blipFill rotWithShape="1">
          <a:blip r:embed="rId3"/>
          <a:srcRect t="3065"/>
          <a:stretch/>
        </p:blipFill>
        <p:spPr>
          <a:xfrm>
            <a:off x="5762624" y="4099895"/>
            <a:ext cx="3166838" cy="2098721"/>
          </a:xfrm>
          <a:prstGeom prst="rect">
            <a:avLst/>
          </a:prstGeom>
        </p:spPr>
      </p:pic>
      <p:grpSp>
        <p:nvGrpSpPr>
          <p:cNvPr id="15" name="Group 14"/>
          <p:cNvGrpSpPr/>
          <p:nvPr/>
        </p:nvGrpSpPr>
        <p:grpSpPr>
          <a:xfrm>
            <a:off x="4457051" y="997128"/>
            <a:ext cx="3063701" cy="3031654"/>
            <a:chOff x="4457051" y="997128"/>
            <a:chExt cx="3063701" cy="3031654"/>
          </a:xfrm>
        </p:grpSpPr>
        <p:pic>
          <p:nvPicPr>
            <p:cNvPr id="12" name="Picture 11"/>
            <p:cNvPicPr>
              <a:picLocks noChangeAspect="1"/>
            </p:cNvPicPr>
            <p:nvPr/>
          </p:nvPicPr>
          <p:blipFill>
            <a:blip r:embed="rId4"/>
            <a:stretch>
              <a:fillRect/>
            </a:stretch>
          </p:blipFill>
          <p:spPr>
            <a:xfrm>
              <a:off x="4457051" y="997128"/>
              <a:ext cx="3063701" cy="3031654"/>
            </a:xfrm>
            <a:prstGeom prst="rect">
              <a:avLst/>
            </a:prstGeom>
          </p:spPr>
        </p:pic>
        <p:sp>
          <p:nvSpPr>
            <p:cNvPr id="3" name="TextBox 2"/>
            <p:cNvSpPr txBox="1"/>
            <p:nvPr/>
          </p:nvSpPr>
          <p:spPr>
            <a:xfrm>
              <a:off x="6624106" y="3507451"/>
              <a:ext cx="896646" cy="400110"/>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a:ea typeface="+mn-ea"/>
                  <a:cs typeface="+mn-cs"/>
                </a:rPr>
                <a:t>1970’s</a:t>
              </a:r>
            </a:p>
          </p:txBody>
        </p:sp>
      </p:grpSp>
      <p:grpSp>
        <p:nvGrpSpPr>
          <p:cNvPr id="16" name="Group 15"/>
          <p:cNvGrpSpPr/>
          <p:nvPr/>
        </p:nvGrpSpPr>
        <p:grpSpPr>
          <a:xfrm>
            <a:off x="866436" y="3707506"/>
            <a:ext cx="3505689" cy="2429214"/>
            <a:chOff x="866436" y="3707506"/>
            <a:chExt cx="3505689" cy="2429214"/>
          </a:xfrm>
        </p:grpSpPr>
        <p:pic>
          <p:nvPicPr>
            <p:cNvPr id="9" name="Picture 8"/>
            <p:cNvPicPr>
              <a:picLocks noChangeAspect="1"/>
            </p:cNvPicPr>
            <p:nvPr/>
          </p:nvPicPr>
          <p:blipFill>
            <a:blip r:embed="rId5"/>
            <a:stretch>
              <a:fillRect/>
            </a:stretch>
          </p:blipFill>
          <p:spPr>
            <a:xfrm>
              <a:off x="866436" y="3707506"/>
              <a:ext cx="3505689" cy="2429214"/>
            </a:xfrm>
            <a:prstGeom prst="rect">
              <a:avLst/>
            </a:prstGeom>
          </p:spPr>
        </p:pic>
        <p:sp>
          <p:nvSpPr>
            <p:cNvPr id="4" name="TextBox 3"/>
            <p:cNvSpPr txBox="1"/>
            <p:nvPr/>
          </p:nvSpPr>
          <p:spPr>
            <a:xfrm>
              <a:off x="3449001" y="5770485"/>
              <a:ext cx="901294" cy="366235"/>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Big hair</a:t>
              </a:r>
            </a:p>
          </p:txBody>
        </p:sp>
      </p:grpSp>
      <p:grpSp>
        <p:nvGrpSpPr>
          <p:cNvPr id="17" name="Group 16"/>
          <p:cNvGrpSpPr/>
          <p:nvPr/>
        </p:nvGrpSpPr>
        <p:grpSpPr>
          <a:xfrm>
            <a:off x="676659" y="1133163"/>
            <a:ext cx="3267531" cy="2476846"/>
            <a:chOff x="676659" y="1133163"/>
            <a:chExt cx="3267531" cy="2476846"/>
          </a:xfrm>
        </p:grpSpPr>
        <p:pic>
          <p:nvPicPr>
            <p:cNvPr id="8" name="Picture 7"/>
            <p:cNvPicPr>
              <a:picLocks noChangeAspect="1"/>
            </p:cNvPicPr>
            <p:nvPr/>
          </p:nvPicPr>
          <p:blipFill>
            <a:blip r:embed="rId6"/>
            <a:stretch>
              <a:fillRect/>
            </a:stretch>
          </p:blipFill>
          <p:spPr>
            <a:xfrm>
              <a:off x="676659" y="1133163"/>
              <a:ext cx="3267531" cy="2476846"/>
            </a:xfrm>
            <a:prstGeom prst="rect">
              <a:avLst/>
            </a:prstGeom>
          </p:spPr>
        </p:pic>
        <p:sp>
          <p:nvSpPr>
            <p:cNvPr id="5" name="TextBox 4"/>
            <p:cNvSpPr txBox="1"/>
            <p:nvPr/>
          </p:nvSpPr>
          <p:spPr>
            <a:xfrm>
              <a:off x="2142298" y="3240138"/>
              <a:ext cx="1801892"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Matching groups</a:t>
              </a:r>
            </a:p>
          </p:txBody>
        </p:sp>
      </p:grpSp>
      <p:grpSp>
        <p:nvGrpSpPr>
          <p:cNvPr id="14" name="Group 13"/>
          <p:cNvGrpSpPr/>
          <p:nvPr/>
        </p:nvGrpSpPr>
        <p:grpSpPr>
          <a:xfrm>
            <a:off x="8642555" y="1848581"/>
            <a:ext cx="1965329" cy="2978801"/>
            <a:chOff x="8642555" y="1848581"/>
            <a:chExt cx="1965329" cy="2978801"/>
          </a:xfrm>
        </p:grpSpPr>
        <p:pic>
          <p:nvPicPr>
            <p:cNvPr id="10" name="Picture 9"/>
            <p:cNvPicPr>
              <a:picLocks noChangeAspect="1"/>
            </p:cNvPicPr>
            <p:nvPr/>
          </p:nvPicPr>
          <p:blipFill>
            <a:blip r:embed="rId7"/>
            <a:stretch>
              <a:fillRect/>
            </a:stretch>
          </p:blipFill>
          <p:spPr>
            <a:xfrm>
              <a:off x="8642555" y="2006838"/>
              <a:ext cx="1863499" cy="2820544"/>
            </a:xfrm>
            <a:prstGeom prst="rect">
              <a:avLst/>
            </a:prstGeom>
          </p:spPr>
        </p:pic>
        <p:sp>
          <p:nvSpPr>
            <p:cNvPr id="6" name="TextBox 5"/>
            <p:cNvSpPr txBox="1"/>
            <p:nvPr/>
          </p:nvSpPr>
          <p:spPr>
            <a:xfrm>
              <a:off x="9574304" y="1848581"/>
              <a:ext cx="1033580" cy="61555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Space Odyssey</a:t>
              </a:r>
            </a:p>
          </p:txBody>
        </p:sp>
      </p:grpSp>
    </p:spTree>
    <p:extLst>
      <p:ext uri="{BB962C8B-B14F-4D97-AF65-F5344CB8AC3E}">
        <p14:creationId xmlns:p14="http://schemas.microsoft.com/office/powerpoint/2010/main" val="1269637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p:cTn id="19" dur="500" fill="hold"/>
                                        <p:tgtEl>
                                          <p:spTgt spid="14"/>
                                        </p:tgtEl>
                                        <p:attrNameLst>
                                          <p:attrName>ppt_w</p:attrName>
                                        </p:attrNameLst>
                                      </p:cBhvr>
                                      <p:tavLst>
                                        <p:tav tm="0">
                                          <p:val>
                                            <p:fltVal val="0"/>
                                          </p:val>
                                        </p:tav>
                                        <p:tav tm="100000">
                                          <p:val>
                                            <p:strVal val="#ppt_w"/>
                                          </p:val>
                                        </p:tav>
                                      </p:tavLst>
                                    </p:anim>
                                    <p:anim calcmode="lin" valueType="num">
                                      <p:cBhvr>
                                        <p:cTn id="20" dur="500" fill="hold"/>
                                        <p:tgtEl>
                                          <p:spTgt spid="14"/>
                                        </p:tgtEl>
                                        <p:attrNameLst>
                                          <p:attrName>ppt_h</p:attrName>
                                        </p:attrNameLst>
                                      </p:cBhvr>
                                      <p:tavLst>
                                        <p:tav tm="0">
                                          <p:val>
                                            <p:fltVal val="0"/>
                                          </p:val>
                                        </p:tav>
                                        <p:tav tm="100000">
                                          <p:val>
                                            <p:strVal val="#ppt_h"/>
                                          </p:val>
                                        </p:tav>
                                      </p:tavLst>
                                    </p:anim>
                                    <p:animEffect transition="in" filter="fade">
                                      <p:cBhvr>
                                        <p:cTn id="21" dur="500"/>
                                        <p:tgtEl>
                                          <p:spTgt spid="14"/>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1000"/>
                                        <p:tgtEl>
                                          <p:spTgt spid="16"/>
                                        </p:tgtEl>
                                      </p:cBhvr>
                                    </p:animEffect>
                                    <p:anim calcmode="lin" valueType="num">
                                      <p:cBhvr>
                                        <p:cTn id="27" dur="1000" fill="hold"/>
                                        <p:tgtEl>
                                          <p:spTgt spid="16"/>
                                        </p:tgtEl>
                                        <p:attrNameLst>
                                          <p:attrName>ppt_x</p:attrName>
                                        </p:attrNameLst>
                                      </p:cBhvr>
                                      <p:tavLst>
                                        <p:tav tm="0">
                                          <p:val>
                                            <p:strVal val="#ppt_x"/>
                                          </p:val>
                                        </p:tav>
                                        <p:tav tm="100000">
                                          <p:val>
                                            <p:strVal val="#ppt_x"/>
                                          </p:val>
                                        </p:tav>
                                      </p:tavLst>
                                    </p:anim>
                                    <p:anim calcmode="lin" valueType="num">
                                      <p:cBhvr>
                                        <p:cTn id="28"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heel(1)">
                                      <p:cBhvr>
                                        <p:cTn id="33"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32918"/>
            <a:ext cx="11525251" cy="5652667"/>
          </a:xfrm>
          <a:prstGeom prst="rect">
            <a:avLst/>
          </a:prstGeom>
        </p:spPr>
      </p:pic>
      <p:sp>
        <p:nvSpPr>
          <p:cNvPr id="3" name="TextBox 2"/>
          <p:cNvSpPr txBox="1"/>
          <p:nvPr/>
        </p:nvSpPr>
        <p:spPr>
          <a:xfrm>
            <a:off x="3899649" y="-89648"/>
            <a:ext cx="3594846" cy="1015663"/>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solidFill>
                  <a:srgbClr val="CC9900"/>
                </a:solidFill>
                <a:effectLst/>
                <a:uLnTx/>
                <a:uFillTx/>
                <a:latin typeface="Calibri"/>
                <a:ea typeface="+mn-ea"/>
                <a:cs typeface="+mn-cs"/>
              </a:rPr>
              <a:t>Eurovision</a:t>
            </a:r>
          </a:p>
        </p:txBody>
      </p:sp>
      <p:pic>
        <p:nvPicPr>
          <p:cNvPr id="5" name="Picture 4"/>
          <p:cNvPicPr>
            <a:picLocks noChangeAspect="1"/>
          </p:cNvPicPr>
          <p:nvPr/>
        </p:nvPicPr>
        <p:blipFill>
          <a:blip r:embed="rId3"/>
          <a:stretch>
            <a:fillRect/>
          </a:stretch>
        </p:blipFill>
        <p:spPr>
          <a:xfrm>
            <a:off x="432150" y="926015"/>
            <a:ext cx="3735803" cy="2382971"/>
          </a:xfrm>
          <a:prstGeom prst="rect">
            <a:avLst/>
          </a:prstGeom>
        </p:spPr>
      </p:pic>
      <p:pic>
        <p:nvPicPr>
          <p:cNvPr id="6" name="Picture 5"/>
          <p:cNvPicPr>
            <a:picLocks noChangeAspect="1"/>
          </p:cNvPicPr>
          <p:nvPr/>
        </p:nvPicPr>
        <p:blipFill>
          <a:blip r:embed="rId4"/>
          <a:stretch>
            <a:fillRect/>
          </a:stretch>
        </p:blipFill>
        <p:spPr>
          <a:xfrm>
            <a:off x="1075763" y="3528177"/>
            <a:ext cx="3308265" cy="2479554"/>
          </a:xfrm>
          <a:prstGeom prst="rect">
            <a:avLst/>
          </a:prstGeom>
        </p:spPr>
      </p:pic>
      <p:pic>
        <p:nvPicPr>
          <p:cNvPr id="8" name="Picture 7"/>
          <p:cNvPicPr>
            <a:picLocks noChangeAspect="1"/>
          </p:cNvPicPr>
          <p:nvPr/>
        </p:nvPicPr>
        <p:blipFill>
          <a:blip r:embed="rId5"/>
          <a:stretch>
            <a:fillRect/>
          </a:stretch>
        </p:blipFill>
        <p:spPr>
          <a:xfrm>
            <a:off x="8653961" y="1967194"/>
            <a:ext cx="2836213" cy="2800760"/>
          </a:xfrm>
          <a:prstGeom prst="rect">
            <a:avLst/>
          </a:prstGeom>
        </p:spPr>
      </p:pic>
      <p:grpSp>
        <p:nvGrpSpPr>
          <p:cNvPr id="12" name="Group 11"/>
          <p:cNvGrpSpPr/>
          <p:nvPr/>
        </p:nvGrpSpPr>
        <p:grpSpPr>
          <a:xfrm>
            <a:off x="4467080" y="996443"/>
            <a:ext cx="2750466" cy="2894079"/>
            <a:chOff x="4467080" y="996443"/>
            <a:chExt cx="2750466" cy="2894079"/>
          </a:xfrm>
        </p:grpSpPr>
        <p:pic>
          <p:nvPicPr>
            <p:cNvPr id="4" name="Picture 3"/>
            <p:cNvPicPr>
              <a:picLocks noChangeAspect="1"/>
            </p:cNvPicPr>
            <p:nvPr/>
          </p:nvPicPr>
          <p:blipFill rotWithShape="1">
            <a:blip r:embed="rId6"/>
            <a:srcRect t="2336"/>
            <a:stretch/>
          </p:blipFill>
          <p:spPr>
            <a:xfrm>
              <a:off x="4467080" y="996443"/>
              <a:ext cx="2325039" cy="2894079"/>
            </a:xfrm>
            <a:prstGeom prst="rect">
              <a:avLst/>
            </a:prstGeom>
          </p:spPr>
        </p:pic>
        <p:sp>
          <p:nvSpPr>
            <p:cNvPr id="10" name="TextBox 9"/>
            <p:cNvSpPr txBox="1"/>
            <p:nvPr/>
          </p:nvSpPr>
          <p:spPr>
            <a:xfrm>
              <a:off x="6090082" y="2290439"/>
              <a:ext cx="1127464" cy="61555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Conchita Wurst</a:t>
              </a:r>
            </a:p>
          </p:txBody>
        </p:sp>
      </p:grpSp>
      <p:grpSp>
        <p:nvGrpSpPr>
          <p:cNvPr id="11" name="Group 10"/>
          <p:cNvGrpSpPr/>
          <p:nvPr/>
        </p:nvGrpSpPr>
        <p:grpSpPr>
          <a:xfrm>
            <a:off x="5857830" y="3273926"/>
            <a:ext cx="2760343" cy="3006127"/>
            <a:chOff x="5857830" y="3273926"/>
            <a:chExt cx="2760343" cy="3006127"/>
          </a:xfrm>
        </p:grpSpPr>
        <p:pic>
          <p:nvPicPr>
            <p:cNvPr id="7" name="Picture 6"/>
            <p:cNvPicPr>
              <a:picLocks noChangeAspect="1"/>
            </p:cNvPicPr>
            <p:nvPr/>
          </p:nvPicPr>
          <p:blipFill>
            <a:blip r:embed="rId7"/>
            <a:stretch>
              <a:fillRect/>
            </a:stretch>
          </p:blipFill>
          <p:spPr>
            <a:xfrm>
              <a:off x="5857830" y="3273926"/>
              <a:ext cx="2760343" cy="3006127"/>
            </a:xfrm>
            <a:prstGeom prst="rect">
              <a:avLst/>
            </a:prstGeom>
          </p:spPr>
        </p:pic>
        <p:sp>
          <p:nvSpPr>
            <p:cNvPr id="9" name="TextBox 8"/>
            <p:cNvSpPr txBox="1"/>
            <p:nvPr/>
          </p:nvSpPr>
          <p:spPr>
            <a:xfrm>
              <a:off x="7494495" y="5851905"/>
              <a:ext cx="1091953"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JeDward</a:t>
              </a:r>
            </a:p>
          </p:txBody>
        </p:sp>
      </p:grpSp>
    </p:spTree>
    <p:extLst>
      <p:ext uri="{BB962C8B-B14F-4D97-AF65-F5344CB8AC3E}">
        <p14:creationId xmlns:p14="http://schemas.microsoft.com/office/powerpoint/2010/main" val="2434073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1000"/>
                                        <p:tgtEl>
                                          <p:spTgt spid="8"/>
                                        </p:tgtEl>
                                      </p:cBhvr>
                                    </p:animEffect>
                                    <p:anim calcmode="lin" valueType="num">
                                      <p:cBhvr>
                                        <p:cTn id="31" dur="1000" fill="hold"/>
                                        <p:tgtEl>
                                          <p:spTgt spid="8"/>
                                        </p:tgtEl>
                                        <p:attrNameLst>
                                          <p:attrName>ppt_x</p:attrName>
                                        </p:attrNameLst>
                                      </p:cBhvr>
                                      <p:tavLst>
                                        <p:tav tm="0">
                                          <p:val>
                                            <p:strVal val="#ppt_x"/>
                                          </p:val>
                                        </p:tav>
                                        <p:tav tm="100000">
                                          <p:val>
                                            <p:strVal val="#ppt_x"/>
                                          </p:val>
                                        </p:tav>
                                      </p:tavLst>
                                    </p:anim>
                                    <p:anim calcmode="lin" valueType="num">
                                      <p:cBhvr>
                                        <p:cTn id="3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32918"/>
            <a:ext cx="11525251" cy="5652667"/>
          </a:xfrm>
          <a:prstGeom prst="rect">
            <a:avLst/>
          </a:prstGeom>
        </p:spPr>
      </p:pic>
      <p:sp>
        <p:nvSpPr>
          <p:cNvPr id="3" name="TextBox 2"/>
          <p:cNvSpPr txBox="1"/>
          <p:nvPr/>
        </p:nvSpPr>
        <p:spPr>
          <a:xfrm>
            <a:off x="3662088" y="-58668"/>
            <a:ext cx="4201072" cy="1015663"/>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solidFill>
                  <a:srgbClr val="CC9900"/>
                </a:solidFill>
                <a:effectLst/>
                <a:uLnTx/>
                <a:uFillTx/>
                <a:latin typeface="Calibri"/>
                <a:ea typeface="+mn-ea"/>
                <a:cs typeface="+mn-cs"/>
              </a:rPr>
              <a:t>Power Suits</a:t>
            </a:r>
          </a:p>
        </p:txBody>
      </p:sp>
      <p:pic>
        <p:nvPicPr>
          <p:cNvPr id="4" name="Picture 3"/>
          <p:cNvPicPr>
            <a:picLocks noChangeAspect="1"/>
          </p:cNvPicPr>
          <p:nvPr/>
        </p:nvPicPr>
        <p:blipFill>
          <a:blip r:embed="rId3"/>
          <a:stretch>
            <a:fillRect/>
          </a:stretch>
        </p:blipFill>
        <p:spPr>
          <a:xfrm>
            <a:off x="7083646" y="3471136"/>
            <a:ext cx="1894979" cy="2848143"/>
          </a:xfrm>
          <a:prstGeom prst="rect">
            <a:avLst/>
          </a:prstGeom>
        </p:spPr>
      </p:pic>
      <p:pic>
        <p:nvPicPr>
          <p:cNvPr id="7" name="Picture 6"/>
          <p:cNvPicPr>
            <a:picLocks noChangeAspect="1"/>
          </p:cNvPicPr>
          <p:nvPr/>
        </p:nvPicPr>
        <p:blipFill>
          <a:blip r:embed="rId4"/>
          <a:stretch>
            <a:fillRect/>
          </a:stretch>
        </p:blipFill>
        <p:spPr>
          <a:xfrm>
            <a:off x="2007515" y="1096964"/>
            <a:ext cx="1877716" cy="1849049"/>
          </a:xfrm>
          <a:prstGeom prst="rect">
            <a:avLst/>
          </a:prstGeom>
        </p:spPr>
      </p:pic>
      <p:pic>
        <p:nvPicPr>
          <p:cNvPr id="11" name="Picture 10"/>
          <p:cNvPicPr>
            <a:picLocks noChangeAspect="1"/>
          </p:cNvPicPr>
          <p:nvPr/>
        </p:nvPicPr>
        <p:blipFill>
          <a:blip r:embed="rId5"/>
          <a:stretch>
            <a:fillRect/>
          </a:stretch>
        </p:blipFill>
        <p:spPr>
          <a:xfrm>
            <a:off x="1455557" y="3569327"/>
            <a:ext cx="2086266" cy="2781688"/>
          </a:xfrm>
          <a:prstGeom prst="rect">
            <a:avLst/>
          </a:prstGeom>
        </p:spPr>
      </p:pic>
      <p:pic>
        <p:nvPicPr>
          <p:cNvPr id="12" name="Picture 11"/>
          <p:cNvPicPr>
            <a:picLocks noChangeAspect="1"/>
          </p:cNvPicPr>
          <p:nvPr/>
        </p:nvPicPr>
        <p:blipFill rotWithShape="1">
          <a:blip r:embed="rId6"/>
          <a:srcRect l="2455" b="2460"/>
          <a:stretch/>
        </p:blipFill>
        <p:spPr>
          <a:xfrm>
            <a:off x="4309542" y="1112216"/>
            <a:ext cx="3087231" cy="2111766"/>
          </a:xfrm>
          <a:prstGeom prst="rect">
            <a:avLst/>
          </a:prstGeom>
        </p:spPr>
      </p:pic>
      <p:grpSp>
        <p:nvGrpSpPr>
          <p:cNvPr id="14" name="Group 13"/>
          <p:cNvGrpSpPr/>
          <p:nvPr/>
        </p:nvGrpSpPr>
        <p:grpSpPr>
          <a:xfrm>
            <a:off x="152738" y="1477376"/>
            <a:ext cx="10555984" cy="4943182"/>
            <a:chOff x="152738" y="1477376"/>
            <a:chExt cx="10555984" cy="4943182"/>
          </a:xfrm>
        </p:grpSpPr>
        <p:grpSp>
          <p:nvGrpSpPr>
            <p:cNvPr id="8" name="Group 7"/>
            <p:cNvGrpSpPr/>
            <p:nvPr/>
          </p:nvGrpSpPr>
          <p:grpSpPr>
            <a:xfrm>
              <a:off x="170948" y="1477376"/>
              <a:ext cx="10537774" cy="4943182"/>
              <a:chOff x="170948" y="1477376"/>
              <a:chExt cx="10537774" cy="4943182"/>
            </a:xfrm>
          </p:grpSpPr>
          <p:pic>
            <p:nvPicPr>
              <p:cNvPr id="6" name="Picture 5"/>
              <p:cNvPicPr>
                <a:picLocks noChangeAspect="1"/>
              </p:cNvPicPr>
              <p:nvPr/>
            </p:nvPicPr>
            <p:blipFill rotWithShape="1">
              <a:blip r:embed="rId7"/>
              <a:srcRect l="21631" t="4545" r="15402" b="20328"/>
              <a:stretch/>
            </p:blipFill>
            <p:spPr>
              <a:xfrm>
                <a:off x="9558931" y="4428796"/>
                <a:ext cx="1149791" cy="1991762"/>
              </a:xfrm>
              <a:prstGeom prst="rect">
                <a:avLst/>
              </a:prstGeom>
              <a:ln w="9525">
                <a:solidFill>
                  <a:schemeClr val="tx1"/>
                </a:solidFill>
              </a:ln>
            </p:spPr>
          </p:pic>
          <p:pic>
            <p:nvPicPr>
              <p:cNvPr id="5" name="Picture 4"/>
              <p:cNvPicPr>
                <a:picLocks noChangeAspect="1"/>
              </p:cNvPicPr>
              <p:nvPr/>
            </p:nvPicPr>
            <p:blipFill>
              <a:blip r:embed="rId8"/>
              <a:stretch>
                <a:fillRect/>
              </a:stretch>
            </p:blipFill>
            <p:spPr>
              <a:xfrm>
                <a:off x="170948" y="1477376"/>
                <a:ext cx="1412256" cy="2091951"/>
              </a:xfrm>
              <a:prstGeom prst="rect">
                <a:avLst/>
              </a:prstGeom>
              <a:ln w="12700">
                <a:solidFill>
                  <a:schemeClr val="tx1"/>
                </a:solidFill>
              </a:ln>
            </p:spPr>
          </p:pic>
        </p:grpSp>
        <p:sp>
          <p:nvSpPr>
            <p:cNvPr id="13" name="TextBox 12"/>
            <p:cNvSpPr txBox="1"/>
            <p:nvPr/>
          </p:nvSpPr>
          <p:spPr>
            <a:xfrm>
              <a:off x="152738" y="3471136"/>
              <a:ext cx="878508" cy="61555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Power Ranger</a:t>
              </a:r>
            </a:p>
          </p:txBody>
        </p:sp>
      </p:grpSp>
      <p:grpSp>
        <p:nvGrpSpPr>
          <p:cNvPr id="21" name="Group 20"/>
          <p:cNvGrpSpPr/>
          <p:nvPr/>
        </p:nvGrpSpPr>
        <p:grpSpPr>
          <a:xfrm>
            <a:off x="4531876" y="3471136"/>
            <a:ext cx="1819529" cy="2830789"/>
            <a:chOff x="4531876" y="3471136"/>
            <a:chExt cx="1819529" cy="2830789"/>
          </a:xfrm>
        </p:grpSpPr>
        <p:pic>
          <p:nvPicPr>
            <p:cNvPr id="10" name="Picture 9"/>
            <p:cNvPicPr>
              <a:picLocks noChangeAspect="1"/>
            </p:cNvPicPr>
            <p:nvPr/>
          </p:nvPicPr>
          <p:blipFill>
            <a:blip r:embed="rId9"/>
            <a:stretch>
              <a:fillRect/>
            </a:stretch>
          </p:blipFill>
          <p:spPr>
            <a:xfrm>
              <a:off x="4531876" y="3471136"/>
              <a:ext cx="1819529" cy="2476846"/>
            </a:xfrm>
            <a:prstGeom prst="rect">
              <a:avLst/>
            </a:prstGeom>
          </p:spPr>
        </p:pic>
        <p:sp>
          <p:nvSpPr>
            <p:cNvPr id="15" name="TextBox 14"/>
            <p:cNvSpPr txBox="1"/>
            <p:nvPr/>
          </p:nvSpPr>
          <p:spPr>
            <a:xfrm>
              <a:off x="5065486" y="5947982"/>
              <a:ext cx="1285919"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Lady Gaga</a:t>
              </a:r>
            </a:p>
          </p:txBody>
        </p:sp>
      </p:grpSp>
      <p:grpSp>
        <p:nvGrpSpPr>
          <p:cNvPr id="20" name="Group 19"/>
          <p:cNvGrpSpPr/>
          <p:nvPr/>
        </p:nvGrpSpPr>
        <p:grpSpPr>
          <a:xfrm>
            <a:off x="9241090" y="1899473"/>
            <a:ext cx="2130734" cy="2464297"/>
            <a:chOff x="9241090" y="1899473"/>
            <a:chExt cx="2130734" cy="2464297"/>
          </a:xfrm>
        </p:grpSpPr>
        <p:pic>
          <p:nvPicPr>
            <p:cNvPr id="9" name="Picture 8"/>
            <p:cNvPicPr>
              <a:picLocks noChangeAspect="1"/>
            </p:cNvPicPr>
            <p:nvPr/>
          </p:nvPicPr>
          <p:blipFill>
            <a:blip r:embed="rId10"/>
            <a:stretch>
              <a:fillRect/>
            </a:stretch>
          </p:blipFill>
          <p:spPr>
            <a:xfrm>
              <a:off x="9241090" y="1899473"/>
              <a:ext cx="1785475" cy="2464297"/>
            </a:xfrm>
            <a:prstGeom prst="rect">
              <a:avLst/>
            </a:prstGeom>
          </p:spPr>
        </p:pic>
        <p:sp>
          <p:nvSpPr>
            <p:cNvPr id="16" name="TextBox 15"/>
            <p:cNvSpPr txBox="1"/>
            <p:nvPr/>
          </p:nvSpPr>
          <p:spPr>
            <a:xfrm>
              <a:off x="9842310" y="3865369"/>
              <a:ext cx="1529514"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Austin Powers</a:t>
              </a:r>
            </a:p>
          </p:txBody>
        </p:sp>
      </p:grpSp>
      <p:sp>
        <p:nvSpPr>
          <p:cNvPr id="17" name="TextBox 16"/>
          <p:cNvSpPr txBox="1"/>
          <p:nvPr/>
        </p:nvSpPr>
        <p:spPr>
          <a:xfrm>
            <a:off x="431252" y="5947982"/>
            <a:ext cx="1745891"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Senior Academic</a:t>
            </a:r>
          </a:p>
        </p:txBody>
      </p:sp>
      <p:sp>
        <p:nvSpPr>
          <p:cNvPr id="18" name="TextBox 17"/>
          <p:cNvSpPr txBox="1"/>
          <p:nvPr/>
        </p:nvSpPr>
        <p:spPr>
          <a:xfrm>
            <a:off x="2007515" y="2860872"/>
            <a:ext cx="1745891"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Office Manager</a:t>
            </a:r>
          </a:p>
        </p:txBody>
      </p:sp>
      <p:sp>
        <p:nvSpPr>
          <p:cNvPr id="19" name="TextBox 18"/>
          <p:cNvSpPr txBox="1"/>
          <p:nvPr/>
        </p:nvSpPr>
        <p:spPr>
          <a:xfrm>
            <a:off x="5700095" y="2870039"/>
            <a:ext cx="1745891"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Coffee Break!</a:t>
            </a:r>
          </a:p>
        </p:txBody>
      </p:sp>
    </p:spTree>
    <p:extLst>
      <p:ext uri="{BB962C8B-B14F-4D97-AF65-F5344CB8AC3E}">
        <p14:creationId xmlns:p14="http://schemas.microsoft.com/office/powerpoint/2010/main" val="334223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1000"/>
                                        <p:tgtEl>
                                          <p:spTgt spid="20"/>
                                        </p:tgtEl>
                                      </p:cBhvr>
                                    </p:animEffect>
                                    <p:anim calcmode="lin" valueType="num">
                                      <p:cBhvr>
                                        <p:cTn id="13" dur="1000" fill="hold"/>
                                        <p:tgtEl>
                                          <p:spTgt spid="20"/>
                                        </p:tgtEl>
                                        <p:attrNameLst>
                                          <p:attrName>ppt_x</p:attrName>
                                        </p:attrNameLst>
                                      </p:cBhvr>
                                      <p:tavLst>
                                        <p:tav tm="0">
                                          <p:val>
                                            <p:strVal val="#ppt_x"/>
                                          </p:val>
                                        </p:tav>
                                        <p:tav tm="100000">
                                          <p:val>
                                            <p:strVal val="#ppt_x"/>
                                          </p:val>
                                        </p:tav>
                                      </p:tavLst>
                                    </p:anim>
                                    <p:anim calcmode="lin" valueType="num">
                                      <p:cBhvr>
                                        <p:cTn id="1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1000"/>
                                        <p:tgtEl>
                                          <p:spTgt spid="21"/>
                                        </p:tgtEl>
                                      </p:cBhvr>
                                    </p:animEffect>
                                    <p:anim calcmode="lin" valueType="num">
                                      <p:cBhvr>
                                        <p:cTn id="20" dur="1000" fill="hold"/>
                                        <p:tgtEl>
                                          <p:spTgt spid="21"/>
                                        </p:tgtEl>
                                        <p:attrNameLst>
                                          <p:attrName>ppt_x</p:attrName>
                                        </p:attrNameLst>
                                      </p:cBhvr>
                                      <p:tavLst>
                                        <p:tav tm="0">
                                          <p:val>
                                            <p:strVal val="#ppt_x"/>
                                          </p:val>
                                        </p:tav>
                                        <p:tav tm="100000">
                                          <p:val>
                                            <p:strVal val="#ppt_x"/>
                                          </p:val>
                                        </p:tav>
                                      </p:tavLst>
                                    </p:anim>
                                    <p:anim calcmode="lin" valueType="num">
                                      <p:cBhvr>
                                        <p:cTn id="21"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wipe(down)">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18"/>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nodeType="clickEffect">
                                  <p:stCondLst>
                                    <p:cond delay="0"/>
                                  </p:stCondLst>
                                  <p:childTnLst>
                                    <p:set>
                                      <p:cBhvr>
                                        <p:cTn id="49" dur="1" fill="hold">
                                          <p:stCondLst>
                                            <p:cond delay="0"/>
                                          </p:stCondLst>
                                        </p:cTn>
                                        <p:tgtEl>
                                          <p:spTgt spid="12"/>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fade">
                                      <p:cBhvr>
                                        <p:cTn id="54" dur="1000"/>
                                        <p:tgtEl>
                                          <p:spTgt spid="19"/>
                                        </p:tgtEl>
                                      </p:cBhvr>
                                    </p:animEffect>
                                    <p:anim calcmode="lin" valueType="num">
                                      <p:cBhvr>
                                        <p:cTn id="55" dur="1000" fill="hold"/>
                                        <p:tgtEl>
                                          <p:spTgt spid="19"/>
                                        </p:tgtEl>
                                        <p:attrNameLst>
                                          <p:attrName>ppt_x</p:attrName>
                                        </p:attrNameLst>
                                      </p:cBhvr>
                                      <p:tavLst>
                                        <p:tav tm="0">
                                          <p:val>
                                            <p:strVal val="#ppt_x"/>
                                          </p:val>
                                        </p:tav>
                                        <p:tav tm="100000">
                                          <p:val>
                                            <p:strVal val="#ppt_x"/>
                                          </p:val>
                                        </p:tav>
                                      </p:tavLst>
                                    </p:anim>
                                    <p:anim calcmode="lin" valueType="num">
                                      <p:cBhvr>
                                        <p:cTn id="5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32918"/>
            <a:ext cx="11525251" cy="5652667"/>
          </a:xfrm>
          <a:prstGeom prst="rect">
            <a:avLst/>
          </a:prstGeom>
        </p:spPr>
      </p:pic>
      <p:sp>
        <p:nvSpPr>
          <p:cNvPr id="5" name="TextBox 4"/>
          <p:cNvSpPr txBox="1"/>
          <p:nvPr/>
        </p:nvSpPr>
        <p:spPr>
          <a:xfrm>
            <a:off x="3937296" y="-161514"/>
            <a:ext cx="4201072" cy="1015663"/>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solidFill>
                  <a:srgbClr val="CC9900"/>
                </a:solidFill>
                <a:effectLst/>
                <a:uLnTx/>
                <a:uFillTx/>
                <a:latin typeface="Calibri"/>
                <a:ea typeface="+mn-ea"/>
                <a:cs typeface="+mn-cs"/>
              </a:rPr>
              <a:t>Memorable</a:t>
            </a:r>
          </a:p>
        </p:txBody>
      </p:sp>
      <p:pic>
        <p:nvPicPr>
          <p:cNvPr id="7" name="Picture 6"/>
          <p:cNvPicPr>
            <a:picLocks noChangeAspect="1"/>
          </p:cNvPicPr>
          <p:nvPr/>
        </p:nvPicPr>
        <p:blipFill>
          <a:blip r:embed="rId3"/>
          <a:stretch>
            <a:fillRect/>
          </a:stretch>
        </p:blipFill>
        <p:spPr>
          <a:xfrm>
            <a:off x="8512634" y="2411302"/>
            <a:ext cx="1838582" cy="2495898"/>
          </a:xfrm>
          <a:prstGeom prst="rect">
            <a:avLst/>
          </a:prstGeom>
        </p:spPr>
      </p:pic>
      <p:pic>
        <p:nvPicPr>
          <p:cNvPr id="8" name="Picture 7"/>
          <p:cNvPicPr>
            <a:picLocks noChangeAspect="1"/>
          </p:cNvPicPr>
          <p:nvPr/>
        </p:nvPicPr>
        <p:blipFill>
          <a:blip r:embed="rId4"/>
          <a:stretch>
            <a:fillRect/>
          </a:stretch>
        </p:blipFill>
        <p:spPr>
          <a:xfrm>
            <a:off x="2507991" y="1161247"/>
            <a:ext cx="1009791" cy="2391109"/>
          </a:xfrm>
          <a:prstGeom prst="rect">
            <a:avLst/>
          </a:prstGeom>
        </p:spPr>
      </p:pic>
      <p:pic>
        <p:nvPicPr>
          <p:cNvPr id="9" name="Picture 8"/>
          <p:cNvPicPr>
            <a:picLocks noChangeAspect="1"/>
          </p:cNvPicPr>
          <p:nvPr/>
        </p:nvPicPr>
        <p:blipFill>
          <a:blip r:embed="rId5"/>
          <a:stretch>
            <a:fillRect/>
          </a:stretch>
        </p:blipFill>
        <p:spPr>
          <a:xfrm>
            <a:off x="4708889" y="3776837"/>
            <a:ext cx="3429479" cy="2591162"/>
          </a:xfrm>
          <a:prstGeom prst="rect">
            <a:avLst/>
          </a:prstGeom>
        </p:spPr>
      </p:pic>
      <p:pic>
        <p:nvPicPr>
          <p:cNvPr id="10" name="Picture 9"/>
          <p:cNvPicPr>
            <a:picLocks noChangeAspect="1"/>
          </p:cNvPicPr>
          <p:nvPr/>
        </p:nvPicPr>
        <p:blipFill rotWithShape="1">
          <a:blip r:embed="rId6"/>
          <a:srcRect t="1967"/>
          <a:stretch/>
        </p:blipFill>
        <p:spPr>
          <a:xfrm>
            <a:off x="1322007" y="4049572"/>
            <a:ext cx="3012616" cy="2045691"/>
          </a:xfrm>
          <a:prstGeom prst="rect">
            <a:avLst/>
          </a:prstGeom>
        </p:spPr>
      </p:pic>
      <p:pic>
        <p:nvPicPr>
          <p:cNvPr id="11" name="Picture 10"/>
          <p:cNvPicPr>
            <a:picLocks noChangeAspect="1"/>
          </p:cNvPicPr>
          <p:nvPr/>
        </p:nvPicPr>
        <p:blipFill>
          <a:blip r:embed="rId7"/>
          <a:stretch>
            <a:fillRect/>
          </a:stretch>
        </p:blipFill>
        <p:spPr>
          <a:xfrm>
            <a:off x="423075" y="1400661"/>
            <a:ext cx="1312938" cy="2376176"/>
          </a:xfrm>
          <a:prstGeom prst="rect">
            <a:avLst/>
          </a:prstGeom>
        </p:spPr>
      </p:pic>
      <p:pic>
        <p:nvPicPr>
          <p:cNvPr id="12" name="Picture 11"/>
          <p:cNvPicPr>
            <a:picLocks noChangeAspect="1"/>
          </p:cNvPicPr>
          <p:nvPr/>
        </p:nvPicPr>
        <p:blipFill>
          <a:blip r:embed="rId8"/>
          <a:stretch>
            <a:fillRect/>
          </a:stretch>
        </p:blipFill>
        <p:spPr>
          <a:xfrm>
            <a:off x="4033472" y="1024249"/>
            <a:ext cx="2130376" cy="2528107"/>
          </a:xfrm>
          <a:prstGeom prst="rect">
            <a:avLst/>
          </a:prstGeom>
        </p:spPr>
      </p:pic>
      <p:pic>
        <p:nvPicPr>
          <p:cNvPr id="13" name="Picture 12"/>
          <p:cNvPicPr>
            <a:picLocks noChangeAspect="1"/>
          </p:cNvPicPr>
          <p:nvPr/>
        </p:nvPicPr>
        <p:blipFill>
          <a:blip r:embed="rId9"/>
          <a:stretch>
            <a:fillRect/>
          </a:stretch>
        </p:blipFill>
        <p:spPr>
          <a:xfrm>
            <a:off x="6218659" y="1024249"/>
            <a:ext cx="2099718" cy="2523699"/>
          </a:xfrm>
          <a:prstGeom prst="rect">
            <a:avLst/>
          </a:prstGeom>
        </p:spPr>
      </p:pic>
      <p:sp>
        <p:nvSpPr>
          <p:cNvPr id="3" name="TextBox 2"/>
          <p:cNvSpPr txBox="1"/>
          <p:nvPr/>
        </p:nvSpPr>
        <p:spPr>
          <a:xfrm>
            <a:off x="762576" y="5741320"/>
            <a:ext cx="1745415"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Networking idea</a:t>
            </a:r>
          </a:p>
        </p:txBody>
      </p:sp>
    </p:spTree>
    <p:extLst>
      <p:ext uri="{BB962C8B-B14F-4D97-AF65-F5344CB8AC3E}">
        <p14:creationId xmlns:p14="http://schemas.microsoft.com/office/powerpoint/2010/main" val="3955421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heel(1)">
                                      <p:cBhvr>
                                        <p:cTn id="18" dur="20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p:cTn id="23" dur="500" fill="hold"/>
                                        <p:tgtEl>
                                          <p:spTgt spid="8"/>
                                        </p:tgtEl>
                                        <p:attrNameLst>
                                          <p:attrName>ppt_w</p:attrName>
                                        </p:attrNameLst>
                                      </p:cBhvr>
                                      <p:tavLst>
                                        <p:tav tm="0">
                                          <p:val>
                                            <p:fltVal val="0"/>
                                          </p:val>
                                        </p:tav>
                                        <p:tav tm="100000">
                                          <p:val>
                                            <p:strVal val="#ppt_w"/>
                                          </p:val>
                                        </p:tav>
                                      </p:tavLst>
                                    </p:anim>
                                    <p:anim calcmode="lin" valueType="num">
                                      <p:cBhvr>
                                        <p:cTn id="24" dur="500" fill="hold"/>
                                        <p:tgtEl>
                                          <p:spTgt spid="8"/>
                                        </p:tgtEl>
                                        <p:attrNameLst>
                                          <p:attrName>ppt_h</p:attrName>
                                        </p:attrNameLst>
                                      </p:cBhvr>
                                      <p:tavLst>
                                        <p:tav tm="0">
                                          <p:val>
                                            <p:fltVal val="0"/>
                                          </p:val>
                                        </p:tav>
                                        <p:tav tm="100000">
                                          <p:val>
                                            <p:strVal val="#ppt_h"/>
                                          </p:val>
                                        </p:tav>
                                      </p:tavLst>
                                    </p:anim>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wheel(1)">
                                      <p:cBhvr>
                                        <p:cTn id="30" dur="20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anim calcmode="lin" valueType="num">
                                      <p:cBhvr additive="base">
                                        <p:cTn id="39" dur="500" fill="hold"/>
                                        <p:tgtEl>
                                          <p:spTgt spid="3"/>
                                        </p:tgtEl>
                                        <p:attrNameLst>
                                          <p:attrName>ppt_x</p:attrName>
                                        </p:attrNameLst>
                                      </p:cBhvr>
                                      <p:tavLst>
                                        <p:tav tm="0">
                                          <p:val>
                                            <p:strVal val="#ppt_x"/>
                                          </p:val>
                                        </p:tav>
                                        <p:tav tm="100000">
                                          <p:val>
                                            <p:strVal val="#ppt_x"/>
                                          </p:val>
                                        </p:tav>
                                      </p:tavLst>
                                    </p:anim>
                                    <p:anim calcmode="lin" valueType="num">
                                      <p:cBhvr additive="base">
                                        <p:cTn id="4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1" presetClass="entr" presetSubtype="1" fill="hold"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wheel(1)">
                                      <p:cBhvr>
                                        <p:cTn id="45"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232" y="830683"/>
            <a:ext cx="11525251" cy="5652667"/>
          </a:xfrm>
          <a:prstGeom prst="rect">
            <a:avLst/>
          </a:prstGeom>
        </p:spPr>
      </p:pic>
      <p:sp>
        <p:nvSpPr>
          <p:cNvPr id="3" name="TextBox 2"/>
          <p:cNvSpPr txBox="1"/>
          <p:nvPr/>
        </p:nvSpPr>
        <p:spPr>
          <a:xfrm>
            <a:off x="3937296" y="-161514"/>
            <a:ext cx="4201072" cy="1015663"/>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solidFill>
                  <a:srgbClr val="CC9900"/>
                </a:solidFill>
                <a:effectLst/>
                <a:uLnTx/>
                <a:uFillTx/>
                <a:latin typeface="Calibri"/>
                <a:ea typeface="+mn-ea"/>
                <a:cs typeface="+mn-cs"/>
              </a:rPr>
              <a:t>Fairy tale</a:t>
            </a:r>
          </a:p>
        </p:txBody>
      </p:sp>
      <p:pic>
        <p:nvPicPr>
          <p:cNvPr id="4" name="Picture 3"/>
          <p:cNvPicPr>
            <a:picLocks noChangeAspect="1"/>
          </p:cNvPicPr>
          <p:nvPr/>
        </p:nvPicPr>
        <p:blipFill>
          <a:blip r:embed="rId3"/>
          <a:stretch>
            <a:fillRect/>
          </a:stretch>
        </p:blipFill>
        <p:spPr>
          <a:xfrm>
            <a:off x="2911753" y="2513669"/>
            <a:ext cx="2154142" cy="2708425"/>
          </a:xfrm>
          <a:prstGeom prst="rect">
            <a:avLst/>
          </a:prstGeom>
        </p:spPr>
      </p:pic>
      <p:pic>
        <p:nvPicPr>
          <p:cNvPr id="5" name="Picture 4"/>
          <p:cNvPicPr>
            <a:picLocks noChangeAspect="1"/>
          </p:cNvPicPr>
          <p:nvPr/>
        </p:nvPicPr>
        <p:blipFill>
          <a:blip r:embed="rId4"/>
          <a:stretch>
            <a:fillRect/>
          </a:stretch>
        </p:blipFill>
        <p:spPr>
          <a:xfrm>
            <a:off x="8787410" y="2198753"/>
            <a:ext cx="2270818" cy="2614081"/>
          </a:xfrm>
          <a:prstGeom prst="rect">
            <a:avLst/>
          </a:prstGeom>
        </p:spPr>
      </p:pic>
      <p:pic>
        <p:nvPicPr>
          <p:cNvPr id="6" name="Picture 5"/>
          <p:cNvPicPr>
            <a:picLocks noChangeAspect="1"/>
          </p:cNvPicPr>
          <p:nvPr/>
        </p:nvPicPr>
        <p:blipFill rotWithShape="1">
          <a:blip r:embed="rId5"/>
          <a:srcRect t="1632"/>
          <a:stretch/>
        </p:blipFill>
        <p:spPr>
          <a:xfrm>
            <a:off x="527240" y="1827793"/>
            <a:ext cx="1969605" cy="2985041"/>
          </a:xfrm>
          <a:prstGeom prst="rect">
            <a:avLst/>
          </a:prstGeom>
        </p:spPr>
      </p:pic>
      <p:pic>
        <p:nvPicPr>
          <p:cNvPr id="8" name="Picture 7"/>
          <p:cNvPicPr>
            <a:picLocks noChangeAspect="1"/>
          </p:cNvPicPr>
          <p:nvPr/>
        </p:nvPicPr>
        <p:blipFill>
          <a:blip r:embed="rId6"/>
          <a:stretch>
            <a:fillRect/>
          </a:stretch>
        </p:blipFill>
        <p:spPr>
          <a:xfrm>
            <a:off x="5444515" y="3674480"/>
            <a:ext cx="2543530" cy="2419688"/>
          </a:xfrm>
          <a:prstGeom prst="rect">
            <a:avLst/>
          </a:prstGeom>
        </p:spPr>
      </p:pic>
      <p:pic>
        <p:nvPicPr>
          <p:cNvPr id="9" name="Picture 8"/>
          <p:cNvPicPr>
            <a:picLocks noChangeAspect="1"/>
          </p:cNvPicPr>
          <p:nvPr/>
        </p:nvPicPr>
        <p:blipFill>
          <a:blip r:embed="rId7"/>
          <a:stretch>
            <a:fillRect/>
          </a:stretch>
        </p:blipFill>
        <p:spPr>
          <a:xfrm>
            <a:off x="5776858" y="1114441"/>
            <a:ext cx="2381233" cy="2168623"/>
          </a:xfrm>
          <a:prstGeom prst="rect">
            <a:avLst/>
          </a:prstGeom>
        </p:spPr>
      </p:pic>
      <p:sp>
        <p:nvSpPr>
          <p:cNvPr id="7" name="TextBox 6"/>
          <p:cNvSpPr txBox="1"/>
          <p:nvPr/>
        </p:nvSpPr>
        <p:spPr>
          <a:xfrm>
            <a:off x="2801620" y="1650821"/>
            <a:ext cx="2771841"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Fairies, Gold, Egg and Bears</a:t>
            </a:r>
          </a:p>
        </p:txBody>
      </p:sp>
    </p:spTree>
    <p:extLst>
      <p:ext uri="{BB962C8B-B14F-4D97-AF65-F5344CB8AC3E}">
        <p14:creationId xmlns:p14="http://schemas.microsoft.com/office/powerpoint/2010/main" val="937175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1" presetClass="entr" presetSubtype="1" fill="hold" nodeType="click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wheel(1)">
                                      <p:cBhvr>
                                        <p:cTn id="34"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76461"/>
            <a:ext cx="11525251" cy="5652667"/>
          </a:xfrm>
          <a:prstGeom prst="rect">
            <a:avLst/>
          </a:prstGeom>
        </p:spPr>
      </p:pic>
      <p:pic>
        <p:nvPicPr>
          <p:cNvPr id="3" name="Picture 2"/>
          <p:cNvPicPr>
            <a:picLocks noChangeAspect="1"/>
          </p:cNvPicPr>
          <p:nvPr/>
        </p:nvPicPr>
        <p:blipFill>
          <a:blip r:embed="rId3"/>
          <a:stretch>
            <a:fillRect/>
          </a:stretch>
        </p:blipFill>
        <p:spPr>
          <a:xfrm>
            <a:off x="635647" y="1109266"/>
            <a:ext cx="4734639" cy="3144138"/>
          </a:xfrm>
          <a:prstGeom prst="rect">
            <a:avLst/>
          </a:prstGeom>
        </p:spPr>
      </p:pic>
      <p:pic>
        <p:nvPicPr>
          <p:cNvPr id="4" name="Picture 3"/>
          <p:cNvPicPr>
            <a:picLocks noChangeAspect="1"/>
          </p:cNvPicPr>
          <p:nvPr/>
        </p:nvPicPr>
        <p:blipFill>
          <a:blip r:embed="rId4"/>
          <a:stretch>
            <a:fillRect/>
          </a:stretch>
        </p:blipFill>
        <p:spPr>
          <a:xfrm>
            <a:off x="5581650" y="1867606"/>
            <a:ext cx="4576416" cy="4315480"/>
          </a:xfrm>
          <a:prstGeom prst="rect">
            <a:avLst/>
          </a:prstGeom>
        </p:spPr>
      </p:pic>
      <p:sp>
        <p:nvSpPr>
          <p:cNvPr id="5" name="TextBox 4"/>
          <p:cNvSpPr txBox="1"/>
          <p:nvPr/>
        </p:nvSpPr>
        <p:spPr>
          <a:xfrm>
            <a:off x="3937296" y="-139202"/>
            <a:ext cx="4887390" cy="1015663"/>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solidFill>
                  <a:srgbClr val="CC9900"/>
                </a:solidFill>
                <a:effectLst/>
                <a:uLnTx/>
                <a:uFillTx/>
                <a:latin typeface="Calibri"/>
                <a:ea typeface="+mn-ea"/>
                <a:cs typeface="+mn-cs"/>
              </a:rPr>
              <a:t>Previous year</a:t>
            </a:r>
          </a:p>
        </p:txBody>
      </p:sp>
    </p:spTree>
    <p:extLst>
      <p:ext uri="{BB962C8B-B14F-4D97-AF65-F5344CB8AC3E}">
        <p14:creationId xmlns:p14="http://schemas.microsoft.com/office/powerpoint/2010/main" val="2768796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76461"/>
            <a:ext cx="11525251" cy="5652667"/>
          </a:xfrm>
          <a:prstGeom prst="rect">
            <a:avLst/>
          </a:prstGeom>
        </p:spPr>
      </p:pic>
      <p:pic>
        <p:nvPicPr>
          <p:cNvPr id="3" name="Picture 2"/>
          <p:cNvPicPr>
            <a:picLocks noChangeAspect="1"/>
          </p:cNvPicPr>
          <p:nvPr/>
        </p:nvPicPr>
        <p:blipFill>
          <a:blip r:embed="rId3"/>
          <a:stretch>
            <a:fillRect/>
          </a:stretch>
        </p:blipFill>
        <p:spPr>
          <a:xfrm>
            <a:off x="1559899" y="1892124"/>
            <a:ext cx="7693550" cy="4241849"/>
          </a:xfrm>
          <a:prstGeom prst="rect">
            <a:avLst/>
          </a:prstGeom>
        </p:spPr>
      </p:pic>
      <p:sp>
        <p:nvSpPr>
          <p:cNvPr id="4" name="TextBox 3"/>
          <p:cNvSpPr txBox="1"/>
          <p:nvPr/>
        </p:nvSpPr>
        <p:spPr>
          <a:xfrm>
            <a:off x="2264229" y="-118747"/>
            <a:ext cx="7213600" cy="1015663"/>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solidFill>
                  <a:srgbClr val="CC9900"/>
                </a:solidFill>
                <a:effectLst/>
                <a:uLnTx/>
                <a:uFillTx/>
                <a:latin typeface="Calibri"/>
                <a:ea typeface="+mn-ea"/>
                <a:cs typeface="+mn-cs"/>
              </a:rPr>
              <a:t>Art &amp; Literature 2022</a:t>
            </a:r>
          </a:p>
        </p:txBody>
      </p:sp>
    </p:spTree>
    <p:extLst>
      <p:ext uri="{BB962C8B-B14F-4D97-AF65-F5344CB8AC3E}">
        <p14:creationId xmlns:p14="http://schemas.microsoft.com/office/powerpoint/2010/main" val="322636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30683"/>
            <a:ext cx="11525251" cy="5652667"/>
          </a:xfrm>
          <a:prstGeom prst="rect">
            <a:avLst/>
          </a:prstGeom>
        </p:spPr>
      </p:pic>
      <p:pic>
        <p:nvPicPr>
          <p:cNvPr id="3" name="Picture 2"/>
          <p:cNvPicPr>
            <a:picLocks noChangeAspect="1"/>
          </p:cNvPicPr>
          <p:nvPr/>
        </p:nvPicPr>
        <p:blipFill>
          <a:blip r:embed="rId3"/>
          <a:stretch>
            <a:fillRect/>
          </a:stretch>
        </p:blipFill>
        <p:spPr>
          <a:xfrm>
            <a:off x="767483" y="1037670"/>
            <a:ext cx="3014249" cy="2541244"/>
          </a:xfrm>
          <a:prstGeom prst="rect">
            <a:avLst/>
          </a:prstGeom>
        </p:spPr>
      </p:pic>
      <p:pic>
        <p:nvPicPr>
          <p:cNvPr id="4" name="Picture 3"/>
          <p:cNvPicPr>
            <a:picLocks noChangeAspect="1"/>
          </p:cNvPicPr>
          <p:nvPr/>
        </p:nvPicPr>
        <p:blipFill>
          <a:blip r:embed="rId4"/>
          <a:stretch>
            <a:fillRect/>
          </a:stretch>
        </p:blipFill>
        <p:spPr>
          <a:xfrm>
            <a:off x="7788128" y="3318968"/>
            <a:ext cx="3153555" cy="2313084"/>
          </a:xfrm>
          <a:prstGeom prst="rect">
            <a:avLst/>
          </a:prstGeom>
        </p:spPr>
      </p:pic>
      <p:pic>
        <p:nvPicPr>
          <p:cNvPr id="5" name="Picture 4"/>
          <p:cNvPicPr>
            <a:picLocks noChangeAspect="1"/>
          </p:cNvPicPr>
          <p:nvPr/>
        </p:nvPicPr>
        <p:blipFill>
          <a:blip r:embed="rId5"/>
          <a:stretch>
            <a:fillRect/>
          </a:stretch>
        </p:blipFill>
        <p:spPr>
          <a:xfrm>
            <a:off x="4006396" y="2385974"/>
            <a:ext cx="3301111" cy="2403287"/>
          </a:xfrm>
          <a:prstGeom prst="rect">
            <a:avLst/>
          </a:prstGeom>
        </p:spPr>
      </p:pic>
      <p:sp>
        <p:nvSpPr>
          <p:cNvPr id="6" name="TextBox 5"/>
          <p:cNvSpPr txBox="1"/>
          <p:nvPr/>
        </p:nvSpPr>
        <p:spPr>
          <a:xfrm>
            <a:off x="2264229" y="-118747"/>
            <a:ext cx="7213600" cy="1015663"/>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solidFill>
                  <a:srgbClr val="CC9900"/>
                </a:solidFill>
                <a:effectLst/>
                <a:uLnTx/>
                <a:uFillTx/>
                <a:latin typeface="Calibri"/>
                <a:ea typeface="+mn-ea"/>
                <a:cs typeface="+mn-cs"/>
              </a:rPr>
              <a:t>We really go for it…</a:t>
            </a:r>
          </a:p>
        </p:txBody>
      </p:sp>
      <p:sp>
        <p:nvSpPr>
          <p:cNvPr id="7" name="TextBox 6"/>
          <p:cNvSpPr txBox="1"/>
          <p:nvPr/>
        </p:nvSpPr>
        <p:spPr>
          <a:xfrm>
            <a:off x="1233714" y="3657016"/>
            <a:ext cx="1262743" cy="61555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70s disco theme</a:t>
            </a:r>
          </a:p>
        </p:txBody>
      </p:sp>
      <p:sp>
        <p:nvSpPr>
          <p:cNvPr id="8" name="TextBox 7"/>
          <p:cNvSpPr txBox="1"/>
          <p:nvPr/>
        </p:nvSpPr>
        <p:spPr>
          <a:xfrm>
            <a:off x="4006396" y="4912502"/>
            <a:ext cx="1610633"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Sci-fi &amp; Cosplay</a:t>
            </a:r>
          </a:p>
        </p:txBody>
      </p:sp>
      <p:sp>
        <p:nvSpPr>
          <p:cNvPr id="9" name="TextBox 8"/>
          <p:cNvSpPr txBox="1"/>
          <p:nvPr/>
        </p:nvSpPr>
        <p:spPr>
          <a:xfrm>
            <a:off x="7307507" y="5752622"/>
            <a:ext cx="1610633" cy="353943"/>
          </a:xfrm>
          <a:prstGeom prst="rect">
            <a:avLst/>
          </a:prstGeom>
          <a:solidFill>
            <a:schemeClr val="bg2"/>
          </a:soli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a:ea typeface="+mn-ea"/>
                <a:cs typeface="+mn-cs"/>
              </a:rPr>
              <a:t>At the Cinema</a:t>
            </a:r>
          </a:p>
        </p:txBody>
      </p:sp>
    </p:spTree>
    <p:extLst>
      <p:ext uri="{BB962C8B-B14F-4D97-AF65-F5344CB8AC3E}">
        <p14:creationId xmlns:p14="http://schemas.microsoft.com/office/powerpoint/2010/main" val="2612098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randombar(horizontal)">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32918"/>
            <a:ext cx="11525251" cy="5652667"/>
          </a:xfrm>
          <a:prstGeom prst="rect">
            <a:avLst/>
          </a:prstGeom>
        </p:spPr>
      </p:pic>
      <p:pic>
        <p:nvPicPr>
          <p:cNvPr id="3" name="Picture 2"/>
          <p:cNvPicPr>
            <a:picLocks noChangeAspect="1"/>
          </p:cNvPicPr>
          <p:nvPr/>
        </p:nvPicPr>
        <p:blipFill rotWithShape="1">
          <a:blip r:embed="rId3"/>
          <a:srcRect l="2633" t="1876" r="2514" b="2519"/>
          <a:stretch/>
        </p:blipFill>
        <p:spPr>
          <a:xfrm>
            <a:off x="641744" y="1429014"/>
            <a:ext cx="4165600" cy="36430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4942160" y="2365026"/>
            <a:ext cx="5600960" cy="461665"/>
          </a:xfrm>
          <a:prstGeom prst="rect">
            <a:avLst/>
          </a:prstGeom>
          <a:gradFill flip="none" rotWithShape="1">
            <a:gsLst>
              <a:gs pos="0">
                <a:schemeClr val="bg2">
                  <a:lumMod val="10000"/>
                </a:schemeClr>
              </a:gs>
              <a:gs pos="91150">
                <a:schemeClr val="tx1">
                  <a:lumMod val="50000"/>
                  <a:lumOff val="50000"/>
                </a:schemeClr>
              </a:gs>
              <a:gs pos="64608">
                <a:schemeClr val="tx1">
                  <a:lumMod val="65000"/>
                  <a:lumOff val="35000"/>
                </a:schemeClr>
              </a:gs>
              <a:gs pos="50000">
                <a:schemeClr val="bg2">
                  <a:lumMod val="25000"/>
                </a:schemeClr>
              </a:gs>
              <a:gs pos="100000">
                <a:schemeClr val="tx1">
                  <a:lumMod val="50000"/>
                  <a:lumOff val="50000"/>
                </a:schemeClr>
              </a:gs>
            </a:gsLst>
            <a:lin ang="16200000" scaled="1"/>
            <a:tileRect/>
          </a:gra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When: Friday 8</a:t>
            </a:r>
            <a:r>
              <a:rPr kumimoji="0" lang="en-US" sz="2400" b="0" i="0" u="none" strike="noStrike" kern="1200" cap="none" spc="0" normalizeH="0" baseline="30000" noProof="0" dirty="0">
                <a:ln>
                  <a:noFill/>
                </a:ln>
                <a:solidFill>
                  <a:prstClr val="white"/>
                </a:solidFill>
                <a:effectLst/>
                <a:uLnTx/>
                <a:uFillTx/>
                <a:latin typeface="Arial Black" panose="020B0A04020102020204" pitchFamily="34" charset="0"/>
                <a:ea typeface="+mn-ea"/>
                <a:cs typeface="Arial" panose="020B0604020202020204" pitchFamily="34" charset="0"/>
              </a:rPr>
              <a:t>th</a:t>
            </a: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 December 2023</a:t>
            </a:r>
          </a:p>
        </p:txBody>
      </p:sp>
      <p:sp>
        <p:nvSpPr>
          <p:cNvPr id="5" name="TextBox 4"/>
          <p:cNvSpPr txBox="1"/>
          <p:nvPr/>
        </p:nvSpPr>
        <p:spPr>
          <a:xfrm>
            <a:off x="4942160" y="3019726"/>
            <a:ext cx="5600960" cy="461665"/>
          </a:xfrm>
          <a:prstGeom prst="rect">
            <a:avLst/>
          </a:prstGeom>
          <a:gradFill flip="none" rotWithShape="1">
            <a:gsLst>
              <a:gs pos="0">
                <a:schemeClr val="bg2">
                  <a:lumMod val="10000"/>
                </a:schemeClr>
              </a:gs>
              <a:gs pos="91150">
                <a:schemeClr val="tx1">
                  <a:lumMod val="50000"/>
                  <a:lumOff val="50000"/>
                </a:schemeClr>
              </a:gs>
              <a:gs pos="64608">
                <a:schemeClr val="tx1">
                  <a:lumMod val="65000"/>
                  <a:lumOff val="35000"/>
                </a:schemeClr>
              </a:gs>
              <a:gs pos="50000">
                <a:schemeClr val="bg2">
                  <a:lumMod val="25000"/>
                </a:schemeClr>
              </a:gs>
              <a:gs pos="100000">
                <a:schemeClr val="tx1">
                  <a:lumMod val="50000"/>
                  <a:lumOff val="50000"/>
                </a:schemeClr>
              </a:gs>
            </a:gsLst>
            <a:lin ang="16200000" scaled="1"/>
            <a:tileRect/>
          </a:gra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Time: 7:00 pm until midnight</a:t>
            </a:r>
          </a:p>
        </p:txBody>
      </p:sp>
      <p:sp>
        <p:nvSpPr>
          <p:cNvPr id="6" name="TextBox 5"/>
          <p:cNvSpPr txBox="1"/>
          <p:nvPr/>
        </p:nvSpPr>
        <p:spPr>
          <a:xfrm>
            <a:off x="4942161" y="3659251"/>
            <a:ext cx="3699816" cy="1200329"/>
          </a:xfrm>
          <a:prstGeom prst="rect">
            <a:avLst/>
          </a:prstGeom>
          <a:gradFill flip="none" rotWithShape="1">
            <a:gsLst>
              <a:gs pos="0">
                <a:schemeClr val="bg2">
                  <a:lumMod val="10000"/>
                </a:schemeClr>
              </a:gs>
              <a:gs pos="91150">
                <a:schemeClr val="tx1">
                  <a:lumMod val="50000"/>
                  <a:lumOff val="50000"/>
                </a:schemeClr>
              </a:gs>
              <a:gs pos="64608">
                <a:schemeClr val="tx1">
                  <a:lumMod val="65000"/>
                  <a:lumOff val="35000"/>
                </a:schemeClr>
              </a:gs>
              <a:gs pos="50000">
                <a:schemeClr val="bg2">
                  <a:lumMod val="25000"/>
                </a:schemeClr>
              </a:gs>
              <a:gs pos="100000">
                <a:schemeClr val="tx1">
                  <a:lumMod val="50000"/>
                  <a:lumOff val="50000"/>
                </a:schemeClr>
              </a:gs>
            </a:gsLst>
            <a:lin ang="16200000" scaled="1"/>
            <a:tileRect/>
          </a:gra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Venue: Teddy Hall</a:t>
            </a: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(St Edmunds Hall)</a:t>
            </a: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Queens Lane, Oxford</a:t>
            </a:r>
          </a:p>
        </p:txBody>
      </p:sp>
    </p:spTree>
    <p:extLst>
      <p:ext uri="{BB962C8B-B14F-4D97-AF65-F5344CB8AC3E}">
        <p14:creationId xmlns:p14="http://schemas.microsoft.com/office/powerpoint/2010/main" val="343116259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32918"/>
            <a:ext cx="11525251" cy="5652667"/>
          </a:xfrm>
          <a:prstGeom prst="rect">
            <a:avLst/>
          </a:prstGeom>
        </p:spPr>
      </p:pic>
      <p:pic>
        <p:nvPicPr>
          <p:cNvPr id="3" name="Picture 2"/>
          <p:cNvPicPr>
            <a:picLocks noChangeAspect="1"/>
          </p:cNvPicPr>
          <p:nvPr/>
        </p:nvPicPr>
        <p:blipFill>
          <a:blip r:embed="rId2"/>
          <a:stretch>
            <a:fillRect/>
          </a:stretch>
        </p:blipFill>
        <p:spPr>
          <a:xfrm>
            <a:off x="0" y="920003"/>
            <a:ext cx="11525251" cy="5652667"/>
          </a:xfrm>
          <a:prstGeom prst="rect">
            <a:avLst/>
          </a:prstGeom>
        </p:spPr>
      </p:pic>
      <p:sp>
        <p:nvSpPr>
          <p:cNvPr id="4" name="TextBox 3"/>
          <p:cNvSpPr txBox="1"/>
          <p:nvPr/>
        </p:nvSpPr>
        <p:spPr>
          <a:xfrm>
            <a:off x="3092252" y="2120737"/>
            <a:ext cx="5456661" cy="1938992"/>
          </a:xfrm>
          <a:prstGeom prst="rect">
            <a:avLst/>
          </a:prstGeom>
          <a:gradFill flip="none" rotWithShape="1">
            <a:gsLst>
              <a:gs pos="0">
                <a:schemeClr val="bg2">
                  <a:lumMod val="10000"/>
                </a:schemeClr>
              </a:gs>
              <a:gs pos="91150">
                <a:schemeClr val="tx1">
                  <a:lumMod val="50000"/>
                  <a:lumOff val="50000"/>
                </a:schemeClr>
              </a:gs>
              <a:gs pos="64608">
                <a:schemeClr val="tx1">
                  <a:lumMod val="65000"/>
                  <a:lumOff val="35000"/>
                </a:schemeClr>
              </a:gs>
              <a:gs pos="50000">
                <a:schemeClr val="bg2">
                  <a:lumMod val="25000"/>
                </a:schemeClr>
              </a:gs>
              <a:gs pos="100000">
                <a:schemeClr val="tx1">
                  <a:lumMod val="50000"/>
                  <a:lumOff val="50000"/>
                </a:schemeClr>
              </a:gs>
            </a:gsLst>
            <a:lin ang="16200000" scaled="1"/>
            <a:tileRect/>
          </a:gradFill>
        </p:spPr>
        <p:txBody>
          <a:bodyPr wrap="square" rtlCol="0">
            <a:spAutoFit/>
          </a:bodyPr>
          <a:lstStyle/>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Limited places available</a:t>
            </a:r>
          </a:p>
          <a:p>
            <a:pPr marL="0" marR="0" lvl="0" indent="0" algn="l" defTabSz="4321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endParaRP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There will be a waiting list too </a:t>
            </a:r>
          </a:p>
          <a:p>
            <a:pPr marL="0" marR="0" lvl="0" indent="0" algn="l" defTabSz="4321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endParaRPr>
          </a:p>
          <a:p>
            <a:pPr marL="0" marR="0" lvl="0" indent="0" algn="l" defTabSz="4321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rPr>
              <a:t>Booking will open </a:t>
            </a:r>
            <a:r>
              <a:rPr kumimoji="0" lang="en-US" sz="2400" b="0" i="0" u="none" strike="noStrike" kern="1200" cap="none" spc="0" normalizeH="0" baseline="0" noProof="0">
                <a:ln>
                  <a:noFill/>
                </a:ln>
                <a:solidFill>
                  <a:prstClr val="white"/>
                </a:solidFill>
                <a:effectLst/>
                <a:uLnTx/>
                <a:uFillTx/>
                <a:latin typeface="Arial Black" panose="020B0A04020102020204" pitchFamily="34" charset="0"/>
                <a:ea typeface="+mn-ea"/>
                <a:cs typeface="Arial" panose="020B0604020202020204" pitchFamily="34" charset="0"/>
              </a:rPr>
              <a:t>Next week.</a:t>
            </a:r>
            <a:endParaRPr kumimoji="0" lang="en-US"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Arial" panose="020B0604020202020204" pitchFamily="34" charset="0"/>
            </a:endParaRPr>
          </a:p>
        </p:txBody>
      </p:sp>
    </p:spTree>
    <p:extLst>
      <p:ext uri="{BB962C8B-B14F-4D97-AF65-F5344CB8AC3E}">
        <p14:creationId xmlns:p14="http://schemas.microsoft.com/office/powerpoint/2010/main" val="332115625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832918"/>
            <a:ext cx="11525251" cy="5652667"/>
          </a:xfrm>
          <a:prstGeom prst="rect">
            <a:avLst/>
          </a:prstGeom>
        </p:spPr>
      </p:pic>
    </p:spTree>
    <p:extLst>
      <p:ext uri="{BB962C8B-B14F-4D97-AF65-F5344CB8AC3E}">
        <p14:creationId xmlns:p14="http://schemas.microsoft.com/office/powerpoint/2010/main" val="392273589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806836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252258-20E8-4B27-92A3-99FBE110CAF3}"/>
              </a:ext>
            </a:extLst>
          </p:cNvPr>
          <p:cNvSpPr txBox="1"/>
          <p:nvPr/>
        </p:nvSpPr>
        <p:spPr>
          <a:xfrm>
            <a:off x="676641" y="1416922"/>
            <a:ext cx="10171968" cy="4462760"/>
          </a:xfrm>
          <a:prstGeom prst="rect">
            <a:avLst/>
          </a:prstGeom>
          <a:noFill/>
        </p:spPr>
        <p:txBody>
          <a:bodyPr wrap="square">
            <a:spAutoFit/>
          </a:bodyPr>
          <a:lstStyle/>
          <a:p>
            <a:r>
              <a:rPr lang="en-GB" sz="3600" dirty="0">
                <a:solidFill>
                  <a:schemeClr val="bg1"/>
                </a:solidFill>
              </a:rPr>
              <a:t>Our Christmas Open meeting is </a:t>
            </a:r>
            <a:r>
              <a:rPr lang="en-GB" sz="3600" b="1" dirty="0">
                <a:solidFill>
                  <a:schemeClr val="bg1"/>
                </a:solidFill>
              </a:rPr>
              <a:t>Tuesday 5 December </a:t>
            </a:r>
            <a:r>
              <a:rPr lang="en-GB" sz="3600" dirty="0">
                <a:solidFill>
                  <a:schemeClr val="bg1"/>
                </a:solidFill>
              </a:rPr>
              <a:t>here at St Anne’s! </a:t>
            </a:r>
          </a:p>
          <a:p>
            <a:r>
              <a:rPr lang="en-GB" sz="2000" dirty="0">
                <a:solidFill>
                  <a:schemeClr val="bg1"/>
                </a:solidFill>
              </a:rPr>
              <a:t>It is an annual tradition of light-hearted fun and interesting talks in the style of the BMJ's Christmas Papers! If you have an idea for a</a:t>
            </a:r>
            <a:r>
              <a:rPr lang="en-GB" sz="2000" dirty="0">
                <a:solidFill>
                  <a:srgbClr val="444444"/>
                </a:solidFill>
                <a:effectLst/>
                <a:latin typeface="Arial" panose="020B0604020202020204" pitchFamily="34" charset="0"/>
                <a:ea typeface="Calibri" panose="020F0502020204030204" pitchFamily="34" charset="0"/>
              </a:rPr>
              <a:t> </a:t>
            </a:r>
            <a:r>
              <a:rPr lang="en-GB" sz="2000" dirty="0">
                <a:solidFill>
                  <a:schemeClr val="bg1"/>
                </a:solidFill>
              </a:rPr>
              <a:t>tongue and cheek presentation for this year’s meeting, please let Kathryn Ungerer and Hayley Mills know. </a:t>
            </a:r>
          </a:p>
          <a:p>
            <a:endParaRPr lang="en-GB" sz="3600" dirty="0">
              <a:solidFill>
                <a:schemeClr val="bg1"/>
              </a:solidFill>
            </a:endParaRPr>
          </a:p>
          <a:p>
            <a:endParaRPr lang="en-GB" sz="3600" dirty="0">
              <a:solidFill>
                <a:schemeClr val="bg1"/>
              </a:solidFill>
            </a:endParaRPr>
          </a:p>
          <a:p>
            <a:r>
              <a:rPr lang="en-GB" sz="4400" dirty="0">
                <a:solidFill>
                  <a:schemeClr val="bg1"/>
                </a:solidFill>
              </a:rPr>
              <a:t>Please join us for refreshments in Foyer A</a:t>
            </a:r>
          </a:p>
          <a:p>
            <a:endParaRPr lang="en-GB" sz="3600" dirty="0">
              <a:solidFill>
                <a:schemeClr val="bg1"/>
              </a:solidFill>
            </a:endParaRPr>
          </a:p>
        </p:txBody>
      </p:sp>
    </p:spTree>
    <p:extLst>
      <p:ext uri="{BB962C8B-B14F-4D97-AF65-F5344CB8AC3E}">
        <p14:creationId xmlns:p14="http://schemas.microsoft.com/office/powerpoint/2010/main" val="4178655073"/>
      </p:ext>
    </p:extLst>
  </p:cSld>
  <p:clrMapOvr>
    <a:masterClrMapping/>
  </p:clrMapOvr>
</p:sld>
</file>

<file path=ppt/theme/theme1.xml><?xml version="1.0" encoding="utf-8"?>
<a:theme xmlns:a="http://schemas.openxmlformats.org/drawingml/2006/main" name="Opening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pening slide alternativ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Text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Text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Text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3F46D077191524789927868CF947692" ma:contentTypeVersion="12" ma:contentTypeDescription="Create a new document." ma:contentTypeScope="" ma:versionID="da732ae91eaf7bd945a7aa1acf2559f5">
  <xsd:schema xmlns:xsd="http://www.w3.org/2001/XMLSchema" xmlns:xs="http://www.w3.org/2001/XMLSchema" xmlns:p="http://schemas.microsoft.com/office/2006/metadata/properties" xmlns:ns3="2bb55023-286f-46d7-8b8e-5a79189d33e9" xmlns:ns4="adcfa805-e237-4af0-86e0-efffb5656f00" targetNamespace="http://schemas.microsoft.com/office/2006/metadata/properties" ma:root="true" ma:fieldsID="aef2955d68d6f16aeb0a79b0c458cab7" ns3:_="" ns4:_="">
    <xsd:import namespace="2bb55023-286f-46d7-8b8e-5a79189d33e9"/>
    <xsd:import namespace="adcfa805-e237-4af0-86e0-efffb5656f0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b55023-286f-46d7-8b8e-5a79189d33e9"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dcfa805-e237-4af0-86e0-efffb5656f0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4C5BDD-6D7B-41EB-8756-A1B3504C87D5}">
  <ds:schemaRefs>
    <ds:schemaRef ds:uri="adcfa805-e237-4af0-86e0-efffb5656f00"/>
    <ds:schemaRef ds:uri="http://purl.org/dc/terms/"/>
    <ds:schemaRef ds:uri="http://www.w3.org/XML/1998/namespace"/>
    <ds:schemaRef ds:uri="http://purl.org/dc/elements/1.1/"/>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2bb55023-286f-46d7-8b8e-5a79189d33e9"/>
    <ds:schemaRef ds:uri="http://purl.org/dc/dcmitype/"/>
  </ds:schemaRefs>
</ds:datastoreItem>
</file>

<file path=customXml/itemProps2.xml><?xml version="1.0" encoding="utf-8"?>
<ds:datastoreItem xmlns:ds="http://schemas.openxmlformats.org/officeDocument/2006/customXml" ds:itemID="{26307893-25F4-4016-BCA3-0BC588E3736D}">
  <ds:schemaRefs>
    <ds:schemaRef ds:uri="http://schemas.microsoft.com/sharepoint/v3/contenttype/forms"/>
  </ds:schemaRefs>
</ds:datastoreItem>
</file>

<file path=customXml/itemProps3.xml><?xml version="1.0" encoding="utf-8"?>
<ds:datastoreItem xmlns:ds="http://schemas.openxmlformats.org/officeDocument/2006/customXml" ds:itemID="{BF78E9E7-BB31-4C02-90EF-50AD27F80E71}">
  <ds:schemaRefs>
    <ds:schemaRef ds:uri="2bb55023-286f-46d7-8b8e-5a79189d33e9"/>
    <ds:schemaRef ds:uri="adcfa805-e237-4af0-86e0-efffb5656f0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215</TotalTime>
  <Words>3559</Words>
  <Application>Microsoft Office PowerPoint</Application>
  <PresentationFormat>Custom</PresentationFormat>
  <Paragraphs>574</Paragraphs>
  <Slides>69</Slides>
  <Notes>35</Notes>
  <HiddenSlides>3</HiddenSlides>
  <MMClips>1</MMClips>
  <ScaleCrop>false</ScaleCrop>
  <HeadingPairs>
    <vt:vector size="6" baseType="variant">
      <vt:variant>
        <vt:lpstr>Fonts Used</vt:lpstr>
      </vt:variant>
      <vt:variant>
        <vt:i4>10</vt:i4>
      </vt:variant>
      <vt:variant>
        <vt:lpstr>Theme</vt:lpstr>
      </vt:variant>
      <vt:variant>
        <vt:i4>7</vt:i4>
      </vt:variant>
      <vt:variant>
        <vt:lpstr>Slide Titles</vt:lpstr>
      </vt:variant>
      <vt:variant>
        <vt:i4>69</vt:i4>
      </vt:variant>
    </vt:vector>
  </HeadingPairs>
  <TitlesOfParts>
    <vt:vector size="86" baseType="lpstr">
      <vt:lpstr>Arial</vt:lpstr>
      <vt:lpstr>Arial Black</vt:lpstr>
      <vt:lpstr>Calibri</vt:lpstr>
      <vt:lpstr>Calibri Light</vt:lpstr>
      <vt:lpstr>Century Gothic</vt:lpstr>
      <vt:lpstr>Helvetica Neue</vt:lpstr>
      <vt:lpstr>inherit</vt:lpstr>
      <vt:lpstr>interfaceregular</vt:lpstr>
      <vt:lpstr>Source Sans Pro</vt:lpstr>
      <vt:lpstr>Symbol</vt:lpstr>
      <vt:lpstr>Opening slide</vt:lpstr>
      <vt:lpstr>Opening slide alternative</vt:lpstr>
      <vt:lpstr>Text slide</vt:lpstr>
      <vt:lpstr>1_Text slide</vt:lpstr>
      <vt:lpstr>Office Theme</vt:lpstr>
      <vt:lpstr>2_Office Theme</vt:lpstr>
      <vt:lpstr>2_Text slide</vt:lpstr>
      <vt:lpstr>PowerPoint Presentation</vt:lpstr>
      <vt:lpstr>PowerPoint Presentation</vt:lpstr>
      <vt:lpstr>PowerPoint Presentation</vt:lpstr>
      <vt:lpstr>PowerPoint Presentation</vt:lpstr>
      <vt:lpstr>Progress and priorities for risk stratification  (with tests) in Primary Care</vt:lpstr>
      <vt:lpstr>PowerPoint Presentation</vt:lpstr>
      <vt:lpstr>PowerPoint Presentation</vt:lpstr>
      <vt:lpstr>PowerPoint Presentation</vt:lpstr>
      <vt:lpstr>Patients attend with symptoms not cancers</vt:lpstr>
      <vt:lpstr>10% increase each year  in urgent GP cancer referrals</vt:lpstr>
      <vt:lpstr>PowerPoint Presentation</vt:lpstr>
      <vt:lpstr>Multiple cancers detected  in patients with non-specific symptoms</vt:lpstr>
      <vt:lpstr>PowerPoint Presentation</vt:lpstr>
      <vt:lpstr>PowerPoint Presentation</vt:lpstr>
      <vt:lpstr>Few simple tests strongly predict cancer</vt:lpstr>
      <vt:lpstr>Available specific tests miss cancers if used as currently recommended</vt:lpstr>
      <vt:lpstr>Lessons from symptomatic Faecal Immunochemical Testing </vt:lpstr>
      <vt:lpstr>PowerPoint Presentation</vt:lpstr>
      <vt:lpstr>PowerPoint Presentation</vt:lpstr>
      <vt:lpstr>Ways forwards.  Should we incorporating blood test trend?</vt:lpstr>
      <vt:lpstr>Ways forwards.  Biobanking from cancer pathways</vt:lpstr>
      <vt:lpstr>Ways forwards.  Multi Cancer Early Detection Testing</vt:lpstr>
      <vt:lpstr>SYMPLIFY study of Galleri® MCED</vt:lpstr>
      <vt:lpstr>Cancers Diagnosed by Cancer Pathway</vt:lpstr>
      <vt:lpstr>The Galleri® MCED Test  Developed for Asymptomatic Population</vt:lpstr>
      <vt:lpstr>Primary Objective:  To evaluate the performance of a MCED test for the detection of invasive cancer.</vt:lpstr>
      <vt:lpstr>Primary Objective:  To evaluate the performance of a MCED test for the detection of invasive cancer.</vt:lpstr>
      <vt:lpstr>PowerPoint Presentation</vt:lpstr>
      <vt:lpstr>PowerPoint Presentation</vt:lpstr>
      <vt:lpstr>Accuracy of  Predicted Cancer Signal Origin </vt:lpstr>
      <vt:lpstr>MCED performance alongside existing primary care tests</vt:lpstr>
      <vt:lpstr>Why we need Early Detection studies  (in primary care)</vt:lpstr>
      <vt:lpstr>PowerPoint Presentation</vt:lpstr>
      <vt:lpstr>PowerPoint Presentation</vt:lpstr>
      <vt:lpstr>PowerPoint Presentation</vt:lpstr>
      <vt:lpstr>PowerPoint Presentation</vt:lpstr>
      <vt:lpstr>PowerPoint Presentation</vt:lpstr>
      <vt:lpstr>PowerPoint Presentation</vt:lpstr>
      <vt:lpstr>Webinar: Conflict, an opportunity for growth Mediation and informal conflict resolution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UofO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Chinn</dc:creator>
  <cp:lastModifiedBy>Hayley Mills</cp:lastModifiedBy>
  <cp:revision>226</cp:revision>
  <cp:lastPrinted>2021-10-13T15:38:51Z</cp:lastPrinted>
  <dcterms:created xsi:type="dcterms:W3CDTF">2014-03-20T14:30:16Z</dcterms:created>
  <dcterms:modified xsi:type="dcterms:W3CDTF">2023-10-19T08:45:07Z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0x01010043F46D077191524789927868CF947692</vt:lpwstr>
  </property>
</Properties>
</file>