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FF"/>
    <a:srgbClr val="E5E577"/>
    <a:srgbClr val="E98300"/>
    <a:srgbClr val="D7A900"/>
    <a:srgbClr val="005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344E-EF68-468F-9805-36EEC5FAF5D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C646-EAB6-4263-B7B8-A78A8CE69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4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3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1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6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0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2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2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70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3E3D-5EDF-4A37-9BC5-D2E36E6D196C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3228692" y="3747157"/>
            <a:ext cx="0" cy="8045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2374958" y="3761201"/>
            <a:ext cx="9384" cy="138879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01FE83D-4C7F-4A21-95AF-6C8E62C2AC06}"/>
              </a:ext>
            </a:extLst>
          </p:cNvPr>
          <p:cNvCxnSpPr>
            <a:cxnSpLocks/>
          </p:cNvCxnSpPr>
          <p:nvPr/>
        </p:nvCxnSpPr>
        <p:spPr>
          <a:xfrm>
            <a:off x="1493730" y="1024706"/>
            <a:ext cx="4737" cy="595359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01FE83D-4C7F-4A21-95AF-6C8E62C2AC06}"/>
              </a:ext>
            </a:extLst>
          </p:cNvPr>
          <p:cNvCxnSpPr>
            <a:cxnSpLocks/>
          </p:cNvCxnSpPr>
          <p:nvPr/>
        </p:nvCxnSpPr>
        <p:spPr>
          <a:xfrm>
            <a:off x="2420862" y="1024706"/>
            <a:ext cx="4737" cy="5953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1963883" y="877673"/>
            <a:ext cx="2523365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572000" y="2246811"/>
            <a:ext cx="0" cy="43705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176606" y="2683573"/>
            <a:ext cx="0" cy="9964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83732" y="2848"/>
            <a:ext cx="5656298" cy="51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NDPCHS </a:t>
            </a:r>
            <a:r>
              <a:rPr lang="en-GB" altLang="en-US" sz="1400" dirty="0" smtClean="0">
                <a:solidFill>
                  <a:schemeClr val="bg1">
                    <a:lumMod val="50000"/>
                  </a:schemeClr>
                </a:solidFill>
              </a:rPr>
              <a:t>Admin Org Chart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40327" y="1757342"/>
            <a:ext cx="1689016" cy="55334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55" tIns="8255" rIns="8255" bIns="8255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Head </a:t>
            </a:r>
            <a:r>
              <a:rPr lang="en-GB" sz="900" dirty="0">
                <a:solidFill>
                  <a:schemeClr val="tx1"/>
                </a:solidFill>
              </a:rPr>
              <a:t>of Administration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Small)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79992" y="16108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 rot="10800000" flipV="1">
            <a:off x="4484835" y="555445"/>
            <a:ext cx="2516609" cy="61748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</a:rPr>
              <a:t>Head of Department</a:t>
            </a: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 smtClean="0">
                <a:solidFill>
                  <a:schemeClr val="tx1"/>
                </a:solidFill>
              </a:rPr>
              <a:t>(Professor Richard Hobbs)</a:t>
            </a:r>
            <a:endParaRPr lang="en-GB" sz="1000" i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572000" y="1161983"/>
            <a:ext cx="0" cy="59682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 rot="10800000" flipV="1">
            <a:off x="498271" y="2901182"/>
            <a:ext cx="1318949" cy="51711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HR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(Clare Wickings)</a:t>
            </a:r>
            <a:endParaRPr lang="en-GB" sz="900" i="1" dirty="0"/>
          </a:p>
        </p:txBody>
      </p:sp>
      <p:sp>
        <p:nvSpPr>
          <p:cNvPr id="69" name="Rounded Rectangle 68"/>
          <p:cNvSpPr/>
          <p:nvPr/>
        </p:nvSpPr>
        <p:spPr>
          <a:xfrm rot="10800000" flipV="1">
            <a:off x="1331230" y="735129"/>
            <a:ext cx="1296554" cy="5343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EA to the Research Lead, HOD and </a:t>
            </a:r>
            <a:r>
              <a:rPr lang="en-GB" sz="900" dirty="0" err="1" smtClean="0">
                <a:solidFill>
                  <a:schemeClr val="tx1"/>
                </a:solidFill>
              </a:rPr>
              <a:t>HoA</a:t>
            </a:r>
            <a:r>
              <a:rPr lang="en-GB" sz="900" dirty="0" smtClean="0">
                <a:solidFill>
                  <a:schemeClr val="tx1"/>
                </a:solidFill>
              </a:rPr>
              <a:t>                      </a:t>
            </a:r>
            <a:r>
              <a:rPr lang="en-GB" sz="900" i="1" dirty="0" smtClean="0">
                <a:solidFill>
                  <a:schemeClr val="tx1"/>
                </a:solidFill>
              </a:rPr>
              <a:t>(Lucy Curtin)</a:t>
            </a:r>
            <a:endParaRPr lang="en-US" sz="900" i="1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cxnSpLocks/>
          </p:cNvCxnSpPr>
          <p:nvPr/>
        </p:nvCxnSpPr>
        <p:spPr>
          <a:xfrm flipH="1">
            <a:off x="1170869" y="2692508"/>
            <a:ext cx="6857515" cy="20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885672" y="2679243"/>
            <a:ext cx="3573" cy="106791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F628814-0E1E-4C45-AAC6-091031EBF735}"/>
              </a:ext>
            </a:extLst>
          </p:cNvPr>
          <p:cNvCxnSpPr>
            <a:endCxn id="89" idx="0"/>
          </p:cNvCxnSpPr>
          <p:nvPr/>
        </p:nvCxnSpPr>
        <p:spPr>
          <a:xfrm flipH="1">
            <a:off x="5326487" y="2689825"/>
            <a:ext cx="11217" cy="97409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13BBB9E-8E54-4BE9-897D-8106CA07F4B1}"/>
              </a:ext>
            </a:extLst>
          </p:cNvPr>
          <p:cNvCxnSpPr/>
          <p:nvPr/>
        </p:nvCxnSpPr>
        <p:spPr>
          <a:xfrm>
            <a:off x="4043023" y="2702338"/>
            <a:ext cx="0" cy="1980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1987574" y="2904688"/>
            <a:ext cx="1330785" cy="49972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Communications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(Jo Gearing)</a:t>
            </a:r>
            <a:endParaRPr lang="en-GB" sz="900" i="1" dirty="0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6082214" y="2875615"/>
            <a:ext cx="1298098" cy="528795"/>
          </a:xfrm>
          <a:prstGeom prst="round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IT, IG and Facilities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(John Briggs)</a:t>
            </a:r>
            <a:endParaRPr lang="en-GB" sz="900" i="1" dirty="0"/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BF921CDE-BD05-4B28-8E82-C7C34A684272}"/>
              </a:ext>
            </a:extLst>
          </p:cNvPr>
          <p:cNvSpPr/>
          <p:nvPr/>
        </p:nvSpPr>
        <p:spPr>
          <a:xfrm rot="10800000" flipV="1">
            <a:off x="4692639" y="2881453"/>
            <a:ext cx="1277706" cy="484443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Head of Finance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(Felicity Peachell)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E87F606-370C-4CC4-A400-50EAF3AB4B99}"/>
              </a:ext>
            </a:extLst>
          </p:cNvPr>
          <p:cNvSpPr/>
          <p:nvPr/>
        </p:nvSpPr>
        <p:spPr>
          <a:xfrm rot="10800000" flipV="1">
            <a:off x="4759593" y="3663919"/>
            <a:ext cx="1133789" cy="5007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</a:rPr>
              <a:t>FINANCE AND GRANTS TEAM</a:t>
            </a:r>
          </a:p>
          <a:p>
            <a:pPr algn="ctr">
              <a:defRPr/>
            </a:pPr>
            <a:r>
              <a:rPr lang="en-GB" sz="900" i="1" dirty="0"/>
              <a:t>(PTO</a:t>
            </a:r>
            <a:r>
              <a:rPr lang="en-GB" sz="900" i="1" dirty="0" smtClean="0"/>
              <a:t>)</a:t>
            </a:r>
            <a:endParaRPr lang="en-GB" sz="900" i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38716B7-DEB2-455A-AE8E-C27798FA6D89}"/>
              </a:ext>
            </a:extLst>
          </p:cNvPr>
          <p:cNvSpPr txBox="1"/>
          <p:nvPr/>
        </p:nvSpPr>
        <p:spPr>
          <a:xfrm>
            <a:off x="7596336" y="108559"/>
            <a:ext cx="1423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t>APRL 2022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995A6F7B-3C38-4D24-A8FA-409A8CE49F8C}"/>
              </a:ext>
            </a:extLst>
          </p:cNvPr>
          <p:cNvSpPr/>
          <p:nvPr/>
        </p:nvSpPr>
        <p:spPr>
          <a:xfrm rot="10800000" flipV="1">
            <a:off x="1022542" y="1563787"/>
            <a:ext cx="802538" cy="2470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PAs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3422820" y="2890105"/>
            <a:ext cx="1178142" cy="49972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Engagement &amp; Projects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(Kathryn Jennings)</a:t>
            </a:r>
            <a:endParaRPr lang="en-GB" sz="900" i="1" dirty="0"/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855663AC-872E-4C56-B146-810E9208EB13}"/>
              </a:ext>
            </a:extLst>
          </p:cNvPr>
          <p:cNvSpPr/>
          <p:nvPr/>
        </p:nvSpPr>
        <p:spPr>
          <a:xfrm rot="10800000" flipV="1">
            <a:off x="7958330" y="3674665"/>
            <a:ext cx="1133454" cy="5495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Graduate Studies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(Daniel Long)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/>
          </a:p>
        </p:txBody>
      </p:sp>
      <p:sp>
        <p:nvSpPr>
          <p:cNvPr id="82" name="Rounded Rectangle 81"/>
          <p:cNvSpPr/>
          <p:nvPr/>
        </p:nvSpPr>
        <p:spPr>
          <a:xfrm rot="10800000" flipV="1">
            <a:off x="626045" y="3687827"/>
            <a:ext cx="1089647" cy="385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/>
              <a:t>HR TEAM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(PTO)</a:t>
            </a:r>
            <a:endParaRPr lang="en-GB" sz="900" i="1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2384342" y="3747157"/>
            <a:ext cx="841223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577618" y="4564096"/>
            <a:ext cx="1344971" cy="47491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Communications Manager </a:t>
            </a:r>
            <a:r>
              <a:rPr lang="en-GB" sz="900" i="1" dirty="0" smtClean="0"/>
              <a:t>(Gavin Hubbard)</a:t>
            </a:r>
            <a:endParaRPr lang="en-GB" sz="900" i="1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2964286" y="4527507"/>
            <a:ext cx="1384016" cy="54502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Postgraduate Marketing Manager</a:t>
            </a:r>
            <a:endParaRPr lang="en-GB" sz="9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(Megan Carter)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995A6F7B-3C38-4D24-A8FA-409A8CE49F8C}"/>
              </a:ext>
            </a:extLst>
          </p:cNvPr>
          <p:cNvSpPr/>
          <p:nvPr/>
        </p:nvSpPr>
        <p:spPr>
          <a:xfrm rot="10800000" flipV="1">
            <a:off x="1935583" y="1574109"/>
            <a:ext cx="1005060" cy="57235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PA to the HOD and </a:t>
            </a:r>
            <a:r>
              <a:rPr lang="en-GB" sz="900" dirty="0" err="1" smtClean="0">
                <a:solidFill>
                  <a:schemeClr val="tx1"/>
                </a:solidFill>
              </a:rPr>
              <a:t>HoA</a:t>
            </a:r>
            <a:endParaRPr lang="en-GB" sz="9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(Claire Garbett)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  <a:stCxn id="80" idx="2"/>
            <a:endCxn id="81" idx="0"/>
          </p:cNvCxnSpPr>
          <p:nvPr/>
        </p:nvCxnSpPr>
        <p:spPr>
          <a:xfrm flipH="1">
            <a:off x="7520935" y="5221144"/>
            <a:ext cx="862497" cy="25804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 rot="10800000" flipV="1">
            <a:off x="498270" y="5863057"/>
            <a:ext cx="1318949" cy="51711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Thick border indicates Deputy Head of Admin</a:t>
            </a:r>
            <a:endParaRPr lang="en-GB" sz="900" i="1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 flipH="1">
            <a:off x="6444709" y="4331869"/>
            <a:ext cx="2743" cy="21195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5520365" y="4768552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IT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/>
              <a:t>(</a:t>
            </a:r>
            <a:r>
              <a:rPr lang="en-GB" sz="900" dirty="0" smtClean="0"/>
              <a:t>Amanda Pryce</a:t>
            </a:r>
            <a:r>
              <a:rPr lang="en-GB" sz="900" i="1" dirty="0" smtClean="0"/>
              <a:t>)</a:t>
            </a:r>
            <a:endParaRPr lang="en-GB" sz="900" i="1" dirty="0"/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6664244" y="4728955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IT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(Shadi Alsamhouri)</a:t>
            </a:r>
            <a:endParaRPr lang="en-GB" sz="900" i="1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5175545" y="4452930"/>
            <a:ext cx="1812073" cy="912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7822214" y="4743425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Office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(Jessy Morton)</a:t>
            </a:r>
            <a:endParaRPr lang="en-GB" sz="900" i="1" dirty="0"/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7001444" y="5479190"/>
            <a:ext cx="1038983" cy="642714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Receptionists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(Stephanie Deacon, Lee Mahon)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855663AC-872E-4C56-B146-810E9208EB13}"/>
              </a:ext>
            </a:extLst>
          </p:cNvPr>
          <p:cNvSpPr/>
          <p:nvPr/>
        </p:nvSpPr>
        <p:spPr>
          <a:xfrm rot="10800000" flipV="1">
            <a:off x="7473700" y="2899816"/>
            <a:ext cx="1133454" cy="5495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Programmes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(Judy Irving)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4383837" y="4672278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IG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(Phil Nieri)</a:t>
            </a:r>
            <a:endParaRPr lang="en-GB" sz="900" i="1" dirty="0"/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603557" y="5178519"/>
            <a:ext cx="1384016" cy="54502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Communications Assistant (vacancy)</a:t>
            </a:r>
            <a:endParaRPr lang="en-GB" sz="900" i="1" dirty="0" smtClean="0"/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2193664" y="5150998"/>
            <a:ext cx="1384016" cy="65638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CTU Communications Officers </a:t>
            </a:r>
            <a:endParaRPr lang="en-GB" sz="9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(Jean Balchin and Jane </a:t>
            </a:r>
            <a:r>
              <a:rPr lang="en-GB" sz="900" i="1" dirty="0" smtClean="0"/>
              <a:t>Warne)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6717309" y="3799296"/>
            <a:ext cx="1237277" cy="54502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Programme Co-Ordinator (Fiona Eddleston)</a:t>
            </a:r>
            <a:endParaRPr lang="en-GB" sz="900" i="1" dirty="0" smtClean="0"/>
          </a:p>
        </p:txBody>
      </p:sp>
      <p:cxnSp>
        <p:nvCxnSpPr>
          <p:cNvPr id="5" name="Straight Connector 4"/>
          <p:cNvCxnSpPr>
            <a:endCxn id="83" idx="0"/>
          </p:cNvCxnSpPr>
          <p:nvPr/>
        </p:nvCxnSpPr>
        <p:spPr>
          <a:xfrm>
            <a:off x="8028384" y="2702338"/>
            <a:ext cx="12043" cy="197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83" idx="2"/>
          </p:cNvCxnSpPr>
          <p:nvPr/>
        </p:nvCxnSpPr>
        <p:spPr>
          <a:xfrm>
            <a:off x="8040427" y="3449415"/>
            <a:ext cx="0" cy="214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253469" y="3687827"/>
            <a:ext cx="701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44709" y="3449415"/>
            <a:ext cx="0" cy="894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76843" y="4462055"/>
            <a:ext cx="0" cy="17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01443" y="4475401"/>
            <a:ext cx="0" cy="174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987618" y="4452930"/>
            <a:ext cx="1395814" cy="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92860" y="4479282"/>
            <a:ext cx="0" cy="172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81581" y="4462055"/>
            <a:ext cx="0" cy="21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22" idx="2"/>
            <a:endCxn id="52" idx="0"/>
          </p:cNvCxnSpPr>
          <p:nvPr/>
        </p:nvCxnSpPr>
        <p:spPr>
          <a:xfrm>
            <a:off x="1250103" y="5039010"/>
            <a:ext cx="45462" cy="139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157745" y="4422633"/>
            <a:ext cx="1192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22" idx="0"/>
          </p:cNvCxnSpPr>
          <p:nvPr/>
        </p:nvCxnSpPr>
        <p:spPr>
          <a:xfrm>
            <a:off x="1170868" y="4437846"/>
            <a:ext cx="79235" cy="12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72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>
            <a:off x="1728314" y="3617556"/>
            <a:ext cx="479" cy="4723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DB51DDC-C7A7-476E-A10E-A7C0A254CBCD}"/>
              </a:ext>
            </a:extLst>
          </p:cNvPr>
          <p:cNvCxnSpPr>
            <a:cxnSpLocks/>
          </p:cNvCxnSpPr>
          <p:nvPr/>
        </p:nvCxnSpPr>
        <p:spPr>
          <a:xfrm flipH="1">
            <a:off x="468974" y="2636611"/>
            <a:ext cx="8215" cy="4323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81368" y="1621515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>
            <a:off x="3957635" y="3619674"/>
            <a:ext cx="479" cy="4723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4712934" y="2500925"/>
            <a:ext cx="3082" cy="111663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 flipH="1">
            <a:off x="6623893" y="3625467"/>
            <a:ext cx="1" cy="30838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605570" y="2262415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69082" y="1202998"/>
            <a:ext cx="8313" cy="4046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83732" y="2848"/>
            <a:ext cx="5656298" cy="51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NDPCHS </a:t>
            </a:r>
            <a:r>
              <a:rPr lang="en-GB" altLang="en-US" sz="1400" dirty="0" smtClean="0">
                <a:solidFill>
                  <a:schemeClr val="bg1">
                    <a:lumMod val="50000"/>
                  </a:schemeClr>
                </a:solidFill>
              </a:rPr>
              <a:t>Admin Org Chart cont.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79992" y="16108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 rot="10800000" flipV="1">
            <a:off x="3807525" y="819647"/>
            <a:ext cx="1523114" cy="49111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Head </a:t>
            </a:r>
            <a:r>
              <a:rPr lang="en-GB" sz="900" dirty="0">
                <a:solidFill>
                  <a:schemeClr val="tx1"/>
                </a:solidFill>
              </a:rPr>
              <a:t>of Administration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Small)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BF921CDE-BD05-4B28-8E82-C7C34A684272}"/>
              </a:ext>
            </a:extLst>
          </p:cNvPr>
          <p:cNvSpPr/>
          <p:nvPr/>
        </p:nvSpPr>
        <p:spPr>
          <a:xfrm rot="10800000" flipV="1">
            <a:off x="5933023" y="1799827"/>
            <a:ext cx="1393673" cy="4533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Head of Finance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(Felicity Peachell)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4716016" y="2493819"/>
            <a:ext cx="3330705" cy="1421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8040867" y="2491130"/>
            <a:ext cx="5854" cy="112642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E87F606-370C-4CC4-A400-50EAF3AB4B99}"/>
              </a:ext>
            </a:extLst>
          </p:cNvPr>
          <p:cNvSpPr/>
          <p:nvPr/>
        </p:nvSpPr>
        <p:spPr>
          <a:xfrm rot="10800000" flipV="1">
            <a:off x="5816399" y="2748628"/>
            <a:ext cx="1152128" cy="471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Manager              </a:t>
            </a:r>
            <a:r>
              <a:rPr lang="en-GB" sz="900" i="1" dirty="0" smtClean="0">
                <a:solidFill>
                  <a:schemeClr val="tx1"/>
                </a:solidFill>
              </a:rPr>
              <a:t>(Emma Brant)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7428799" y="2743945"/>
            <a:ext cx="1224135" cy="47590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Manager           </a:t>
            </a:r>
            <a:r>
              <a:rPr lang="en-GB" sz="900" i="1" dirty="0" smtClean="0">
                <a:solidFill>
                  <a:schemeClr val="tx1"/>
                </a:solidFill>
              </a:rPr>
              <a:t>(Kristy Smitten)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4644101" y="3978382"/>
            <a:ext cx="1307645" cy="46361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&amp; Administrative Officer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(Jacqui Belcher)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CE433A1-A698-4D04-8D41-6678DFBD94FC}"/>
              </a:ext>
            </a:extLst>
          </p:cNvPr>
          <p:cNvCxnSpPr>
            <a:cxnSpLocks/>
          </p:cNvCxnSpPr>
          <p:nvPr/>
        </p:nvCxnSpPr>
        <p:spPr>
          <a:xfrm flipH="1">
            <a:off x="3953471" y="3617556"/>
            <a:ext cx="1344453" cy="211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A7C0028-2350-4183-8EBB-BB511E15A5C6}"/>
              </a:ext>
            </a:extLst>
          </p:cNvPr>
          <p:cNvCxnSpPr>
            <a:cxnSpLocks/>
          </p:cNvCxnSpPr>
          <p:nvPr/>
        </p:nvCxnSpPr>
        <p:spPr>
          <a:xfrm flipH="1" flipV="1">
            <a:off x="6629859" y="3623921"/>
            <a:ext cx="1998882" cy="809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 flipH="1">
            <a:off x="8628741" y="3632017"/>
            <a:ext cx="1" cy="23534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7428778" y="3890562"/>
            <a:ext cx="1625810" cy="107936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Officers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(Edward Bond, Lewis Butler (Kristen Thomas, Ana Mendez-Franco)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6103965" y="3948752"/>
            <a:ext cx="1172595" cy="56625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(Dawn Evans)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4073053" y="2763173"/>
            <a:ext cx="1224871" cy="45653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Operations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(Tom White)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3374185" y="3973785"/>
            <a:ext cx="1216745" cy="46821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(Helen Matkin)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 rot="10800000" flipV="1">
            <a:off x="611560" y="1859658"/>
            <a:ext cx="1454631" cy="5171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HR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(Clare Wickings)</a:t>
            </a:r>
            <a:endParaRPr lang="en-GB" sz="900" i="1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 flipV="1">
            <a:off x="1619672" y="1621515"/>
            <a:ext cx="4761696" cy="728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619672" y="1630943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355223" y="2386567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476822" y="2626822"/>
            <a:ext cx="2016996" cy="43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76630" y="2886011"/>
            <a:ext cx="1186079" cy="60065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Operations and Resources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Webb)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DB51DDC-C7A7-476E-A10E-A7C0A254CBCD}"/>
              </a:ext>
            </a:extLst>
          </p:cNvPr>
          <p:cNvCxnSpPr>
            <a:cxnSpLocks/>
          </p:cNvCxnSpPr>
          <p:nvPr/>
        </p:nvCxnSpPr>
        <p:spPr>
          <a:xfrm flipH="1">
            <a:off x="2488256" y="2626822"/>
            <a:ext cx="3292" cy="167556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2607157" y="2896712"/>
            <a:ext cx="1393363" cy="5996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Deputy HR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(Kat Hadirampela) (Cover: Nicola Webb)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2246000" y="3933852"/>
            <a:ext cx="1139183" cy="9214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(Pamela Lee Villasenor)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(Maternity cover: Kay </a:t>
            </a:r>
            <a:r>
              <a:rPr lang="en-GB" sz="900" i="1" dirty="0" err="1" smtClean="0">
                <a:solidFill>
                  <a:schemeClr val="tx1"/>
                </a:solidFill>
              </a:rPr>
              <a:t>Ahere</a:t>
            </a:r>
            <a:endParaRPr lang="en-GB" sz="900" i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1042715" y="4058522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(Evie Winchester)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CE433A1-A698-4D04-8D41-6678DFBD94FC}"/>
              </a:ext>
            </a:extLst>
          </p:cNvPr>
          <p:cNvCxnSpPr>
            <a:cxnSpLocks/>
          </p:cNvCxnSpPr>
          <p:nvPr/>
        </p:nvCxnSpPr>
        <p:spPr>
          <a:xfrm flipH="1">
            <a:off x="1734646" y="3619674"/>
            <a:ext cx="75361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381368" y="2500925"/>
            <a:ext cx="0" cy="243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95" idx="0"/>
          </p:cNvCxnSpPr>
          <p:nvPr/>
        </p:nvCxnSpPr>
        <p:spPr>
          <a:xfrm>
            <a:off x="5297923" y="3617556"/>
            <a:ext cx="0" cy="36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-58021" y="4069872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(Rachel Kilbee)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70874" y="3632017"/>
            <a:ext cx="1002673" cy="8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9669" y="3627969"/>
            <a:ext cx="0" cy="461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1325305" y="2952648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Departmental Project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(Gemma Webb)</a:t>
            </a:r>
            <a:endParaRPr lang="en-GB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079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7bcaab5-9158-4176-a8d2-deab1fc6732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320</Words>
  <Application>Microsoft Office PowerPoint</Application>
  <PresentationFormat>On-screen Show (4:3)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Serena Briant</dc:creator>
  <cp:lastModifiedBy>Lucy Curtin</cp:lastModifiedBy>
  <cp:revision>157</cp:revision>
  <cp:lastPrinted>2018-04-17T08:01:44Z</cp:lastPrinted>
  <dcterms:created xsi:type="dcterms:W3CDTF">2016-07-04T14:45:04Z</dcterms:created>
  <dcterms:modified xsi:type="dcterms:W3CDTF">2022-04-07T14:49:06Z</dcterms:modified>
</cp:coreProperties>
</file>