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42808525" cy="30279975"/>
  <p:notesSz cx="9144000" cy="6858000"/>
  <p:defaultTextStyle>
    <a:defPPr>
      <a:defRPr lang="en-US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7" userDrawn="1">
          <p15:clr>
            <a:srgbClr val="A4A3A4"/>
          </p15:clr>
        </p15:guide>
        <p15:guide id="2" pos="13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B54"/>
    <a:srgbClr val="002147"/>
    <a:srgbClr val="872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7" d="100"/>
          <a:sy n="17" d="100"/>
        </p:scale>
        <p:origin x="840" y="72"/>
      </p:cViewPr>
      <p:guideLst>
        <p:guide orient="horz" pos="9537"/>
        <p:guide pos="13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0641" y="9406422"/>
            <a:ext cx="36387247" cy="64905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279" y="17158652"/>
            <a:ext cx="29965968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931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0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036181" y="1212605"/>
            <a:ext cx="9631918" cy="2583610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0429" y="1212605"/>
            <a:ext cx="28182279" cy="2583610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3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21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1581" y="19457690"/>
            <a:ext cx="36387247" cy="601393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1581" y="12833948"/>
            <a:ext cx="36387247" cy="662374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17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35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52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7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087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05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22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48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0428" y="7065330"/>
            <a:ext cx="18907099" cy="19983384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761002" y="7065330"/>
            <a:ext cx="18907099" cy="19983384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81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6" y="6777952"/>
            <a:ext cx="18914533" cy="282472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175" indent="0">
              <a:buNone/>
              <a:defRPr sz="9100" b="1"/>
            </a:lvl2pPr>
            <a:lvl3pPr marL="4176350" indent="0">
              <a:buNone/>
              <a:defRPr sz="8200" b="1"/>
            </a:lvl3pPr>
            <a:lvl4pPr marL="6264526" indent="0">
              <a:buNone/>
              <a:defRPr sz="7300" b="1"/>
            </a:lvl4pPr>
            <a:lvl5pPr marL="8352700" indent="0">
              <a:buNone/>
              <a:defRPr sz="7300" b="1"/>
            </a:lvl5pPr>
            <a:lvl6pPr marL="10440875" indent="0">
              <a:buNone/>
              <a:defRPr sz="7300" b="1"/>
            </a:lvl6pPr>
            <a:lvl7pPr marL="12529051" indent="0">
              <a:buNone/>
              <a:defRPr sz="7300" b="1"/>
            </a:lvl7pPr>
            <a:lvl8pPr marL="14617225" indent="0">
              <a:buNone/>
              <a:defRPr sz="7300" b="1"/>
            </a:lvl8pPr>
            <a:lvl9pPr marL="16705400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0426" y="9602677"/>
            <a:ext cx="18914533" cy="17446034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6138" y="6777952"/>
            <a:ext cx="18921963" cy="282472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175" indent="0">
              <a:buNone/>
              <a:defRPr sz="9100" b="1"/>
            </a:lvl2pPr>
            <a:lvl3pPr marL="4176350" indent="0">
              <a:buNone/>
              <a:defRPr sz="8200" b="1"/>
            </a:lvl3pPr>
            <a:lvl4pPr marL="6264526" indent="0">
              <a:buNone/>
              <a:defRPr sz="7300" b="1"/>
            </a:lvl4pPr>
            <a:lvl5pPr marL="8352700" indent="0">
              <a:buNone/>
              <a:defRPr sz="7300" b="1"/>
            </a:lvl5pPr>
            <a:lvl6pPr marL="10440875" indent="0">
              <a:buNone/>
              <a:defRPr sz="7300" b="1"/>
            </a:lvl6pPr>
            <a:lvl7pPr marL="12529051" indent="0">
              <a:buNone/>
              <a:defRPr sz="7300" b="1"/>
            </a:lvl7pPr>
            <a:lvl8pPr marL="14617225" indent="0">
              <a:buNone/>
              <a:defRPr sz="7300" b="1"/>
            </a:lvl8pPr>
            <a:lvl9pPr marL="16705400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6138" y="9602677"/>
            <a:ext cx="18921963" cy="17446034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692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344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559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0430" y="1205591"/>
            <a:ext cx="14083710" cy="5130774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946" y="1205594"/>
            <a:ext cx="23931154" cy="25843120"/>
          </a:xfrm>
        </p:spPr>
        <p:txBody>
          <a:bodyPr/>
          <a:lstStyle>
            <a:lvl1pPr>
              <a:defRPr sz="14599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0430" y="6336367"/>
            <a:ext cx="14083710" cy="20712346"/>
          </a:xfrm>
        </p:spPr>
        <p:txBody>
          <a:bodyPr/>
          <a:lstStyle>
            <a:lvl1pPr marL="0" indent="0">
              <a:buNone/>
              <a:defRPr sz="6400"/>
            </a:lvl1pPr>
            <a:lvl2pPr marL="2088175" indent="0">
              <a:buNone/>
              <a:defRPr sz="5500"/>
            </a:lvl2pPr>
            <a:lvl3pPr marL="4176350" indent="0">
              <a:buNone/>
              <a:defRPr sz="4600"/>
            </a:lvl3pPr>
            <a:lvl4pPr marL="6264526" indent="0">
              <a:buNone/>
              <a:defRPr sz="4100"/>
            </a:lvl4pPr>
            <a:lvl5pPr marL="8352700" indent="0">
              <a:buNone/>
              <a:defRPr sz="4100"/>
            </a:lvl5pPr>
            <a:lvl6pPr marL="10440875" indent="0">
              <a:buNone/>
              <a:defRPr sz="4100"/>
            </a:lvl6pPr>
            <a:lvl7pPr marL="12529051" indent="0">
              <a:buNone/>
              <a:defRPr sz="4100"/>
            </a:lvl7pPr>
            <a:lvl8pPr marL="14617225" indent="0">
              <a:buNone/>
              <a:defRPr sz="4100"/>
            </a:lvl8pPr>
            <a:lvl9pPr marL="16705400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91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774" y="21195982"/>
            <a:ext cx="25685115" cy="2502306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0774" y="2705574"/>
            <a:ext cx="25685115" cy="18167985"/>
          </a:xfrm>
        </p:spPr>
        <p:txBody>
          <a:bodyPr/>
          <a:lstStyle>
            <a:lvl1pPr marL="0" indent="0">
              <a:buNone/>
              <a:defRPr sz="14599"/>
            </a:lvl1pPr>
            <a:lvl2pPr marL="2088175" indent="0">
              <a:buNone/>
              <a:defRPr sz="12800"/>
            </a:lvl2pPr>
            <a:lvl3pPr marL="4176350" indent="0">
              <a:buNone/>
              <a:defRPr sz="11000"/>
            </a:lvl3pPr>
            <a:lvl4pPr marL="6264526" indent="0">
              <a:buNone/>
              <a:defRPr sz="9100"/>
            </a:lvl4pPr>
            <a:lvl5pPr marL="8352700" indent="0">
              <a:buNone/>
              <a:defRPr sz="9100"/>
            </a:lvl5pPr>
            <a:lvl6pPr marL="10440875" indent="0">
              <a:buNone/>
              <a:defRPr sz="9100"/>
            </a:lvl6pPr>
            <a:lvl7pPr marL="12529051" indent="0">
              <a:buNone/>
              <a:defRPr sz="9100"/>
            </a:lvl7pPr>
            <a:lvl8pPr marL="14617225" indent="0">
              <a:buNone/>
              <a:defRPr sz="9100"/>
            </a:lvl8pPr>
            <a:lvl9pPr marL="16705400" indent="0">
              <a:buNone/>
              <a:defRPr sz="91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774" y="23698290"/>
            <a:ext cx="25685115" cy="3553689"/>
          </a:xfrm>
        </p:spPr>
        <p:txBody>
          <a:bodyPr/>
          <a:lstStyle>
            <a:lvl1pPr marL="0" indent="0">
              <a:buNone/>
              <a:defRPr sz="6400"/>
            </a:lvl1pPr>
            <a:lvl2pPr marL="2088175" indent="0">
              <a:buNone/>
              <a:defRPr sz="5500"/>
            </a:lvl2pPr>
            <a:lvl3pPr marL="4176350" indent="0">
              <a:buNone/>
              <a:defRPr sz="4600"/>
            </a:lvl3pPr>
            <a:lvl4pPr marL="6264526" indent="0">
              <a:buNone/>
              <a:defRPr sz="4100"/>
            </a:lvl4pPr>
            <a:lvl5pPr marL="8352700" indent="0">
              <a:buNone/>
              <a:defRPr sz="4100"/>
            </a:lvl5pPr>
            <a:lvl6pPr marL="10440875" indent="0">
              <a:buNone/>
              <a:defRPr sz="4100"/>
            </a:lvl6pPr>
            <a:lvl7pPr marL="12529051" indent="0">
              <a:buNone/>
              <a:defRPr sz="4100"/>
            </a:lvl7pPr>
            <a:lvl8pPr marL="14617225" indent="0">
              <a:buNone/>
              <a:defRPr sz="4100"/>
            </a:lvl8pPr>
            <a:lvl9pPr marL="16705400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70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0428" y="1212605"/>
            <a:ext cx="38527673" cy="5046663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8" y="7065330"/>
            <a:ext cx="38527673" cy="19983384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0425" y="28065054"/>
            <a:ext cx="9988657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A8DBD-5A99-4837-A73D-650F8A5B5429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26248" y="28065054"/>
            <a:ext cx="13556033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79443" y="28065054"/>
            <a:ext cx="9988657" cy="161212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A9E7D-30B1-42AD-BA6B-325DA8AC9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834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350" rtl="0" eaLnBrk="1" latinLnBrk="0" hangingPunct="1">
        <a:spcBef>
          <a:spcPct val="0"/>
        </a:spcBef>
        <a:buNone/>
        <a:defRPr sz="200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31" indent="-1566131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599" kern="1200">
          <a:solidFill>
            <a:schemeClr val="tx1"/>
          </a:solidFill>
          <a:latin typeface="+mn-lt"/>
          <a:ea typeface="+mn-ea"/>
          <a:cs typeface="+mn-cs"/>
        </a:defRPr>
      </a:lvl1pPr>
      <a:lvl2pPr marL="3393284" indent="-1305110" algn="l" defTabSz="4176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43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612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78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4963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13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313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488" indent="-1044088" algn="l" defTabSz="4176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17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35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526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70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87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051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225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400" algn="l" defTabSz="417635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0" y="4596399"/>
            <a:ext cx="42816282" cy="256835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mtClean="0"/>
              <a:t>\</a:t>
            </a:r>
            <a:endParaRPr lang="en-GB" dirty="0"/>
          </a:p>
        </p:txBody>
      </p:sp>
      <p:sp>
        <p:nvSpPr>
          <p:cNvPr id="26" name="Rectangle 25"/>
          <p:cNvSpPr/>
          <p:nvPr/>
        </p:nvSpPr>
        <p:spPr>
          <a:xfrm>
            <a:off x="12230749" y="26874241"/>
            <a:ext cx="30577776" cy="34612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600"/>
          </a:p>
        </p:txBody>
      </p:sp>
      <p:sp>
        <p:nvSpPr>
          <p:cNvPr id="57" name="Rectangle 56"/>
          <p:cNvSpPr/>
          <p:nvPr/>
        </p:nvSpPr>
        <p:spPr>
          <a:xfrm>
            <a:off x="506362" y="5096447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500"/>
          </a:p>
        </p:txBody>
      </p:sp>
      <p:sp>
        <p:nvSpPr>
          <p:cNvPr id="7" name="Rectangle 6"/>
          <p:cNvSpPr/>
          <p:nvPr/>
        </p:nvSpPr>
        <p:spPr>
          <a:xfrm>
            <a:off x="-35050" y="-53700"/>
            <a:ext cx="42843576" cy="4610667"/>
          </a:xfrm>
          <a:prstGeom prst="rect">
            <a:avLst/>
          </a:prstGeom>
          <a:solidFill>
            <a:srgbClr val="001B5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82" y="633962"/>
            <a:ext cx="10058400" cy="15525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043224" y="234331"/>
            <a:ext cx="29955327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of</a:t>
            </a:r>
          </a:p>
          <a:p>
            <a:r>
              <a:rPr lang="en-GB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study/poster</a:t>
            </a:r>
            <a:endParaRPr lang="en-GB" sz="8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43222" y="3140940"/>
            <a:ext cx="29667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name, associates, collaborators. </a:t>
            </a:r>
            <a:b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Nuffield Department of Primary Care Health Sciences, University of Oxford</a:t>
            </a:r>
            <a:r>
              <a:rPr lang="en-GB" sz="3600" dirty="0">
                <a:solidFill>
                  <a:schemeClr val="bg1"/>
                </a:solidFill>
                <a:latin typeface="FoundrySterling-Bold" panose="02000700000000000000" pitchFamily="2" charset="0"/>
                <a:cs typeface="Arial" panose="020B0604020202020204" pitchFamily="34" charset="0"/>
              </a:rPr>
              <a:t>. </a:t>
            </a:r>
            <a:endParaRPr lang="en-GB" sz="3600" dirty="0">
              <a:solidFill>
                <a:schemeClr val="bg1"/>
              </a:solidFill>
              <a:latin typeface="FoundrySterling-Bold" panose="02000700000000000000" pitchFamily="2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48961" y="3698202"/>
            <a:ext cx="9210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GB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oxprimarycare</a:t>
            </a: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www.phc.ox.ac.uk</a:t>
            </a:r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814658" y="28749499"/>
            <a:ext cx="21046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project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is funded by the NIHR 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[name of research programme].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views expressed are 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those of 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author(s) and not necessarily those of the </a:t>
            </a: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NHS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NIHR or the Department of Health.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244380" y="28146027"/>
            <a:ext cx="64219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Other logos here</a:t>
            </a:r>
          </a:p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e.g. partner institutions</a:t>
            </a:r>
            <a:endParaRPr lang="en-GB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9975" y="5418908"/>
            <a:ext cx="1051316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findings 44 bold, red to highlight</a:t>
            </a:r>
          </a:p>
          <a:p>
            <a:endParaRPr lang="en-GB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857233" indent="-857233">
              <a:buFont typeface="Wingdings" panose="05000000000000000000" pitchFamily="2" charset="2"/>
              <a:buChar char="§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06362" y="13771835"/>
            <a:ext cx="11081976" cy="1616260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12814656" y="27303242"/>
            <a:ext cx="104541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Contact: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details to include telephone/email address, twitter, LinkedIn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etc</a:t>
            </a:r>
            <a:r>
              <a:rPr lang="en-GB" sz="24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2194493" y="5130875"/>
            <a:ext cx="18354784" cy="10729192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12547280" y="5418908"/>
            <a:ext cx="11881319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tips: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graphic elements, like boxes, to highlight each section of your poster.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space to create emphasis.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no more than 2-3 colours, and dark type on a light background.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first, keep them short and to the point in the upper left-hand corner.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graphs are effective graphs.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 text big enough to read.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Foundry Sterling font if you can, otherwise Arial.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left align the text. 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your headings the same size and style throughout.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chaos, keep the layout easy for the eye to follow.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and graphs say more than words, so keep your poster visual.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using a photo, avoid web images – use at least 150 dpi, but no more than 300 dpi.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forget your funder (bottom right) and other logos where necessary.</a:t>
            </a: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2978" indent="-1142978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1125344" y="5130875"/>
            <a:ext cx="11081976" cy="7992888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TextBox 39"/>
          <p:cNvSpPr txBox="1"/>
          <p:nvPr/>
        </p:nvSpPr>
        <p:spPr>
          <a:xfrm>
            <a:off x="31557390" y="5418907"/>
            <a:ext cx="1134156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Suggested text sizes: (don’t go smaller than these)</a:t>
            </a:r>
          </a:p>
          <a:p>
            <a:endParaRPr lang="en-GB" sz="3600" b="1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85pt</a:t>
            </a:r>
            <a:b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Authors: 36 </a:t>
            </a:r>
            <a:r>
              <a:rPr lang="en-GB" sz="2400" dirty="0" err="1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Sub-headings: 36pt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text: 24pt</a:t>
            </a:r>
          </a:p>
          <a:p>
            <a:r>
              <a:rPr lang="en-GB" sz="2400" dirty="0">
                <a:solidFill>
                  <a:srgbClr val="001B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Captions: 18pt</a:t>
            </a:r>
          </a:p>
          <a:p>
            <a:endParaRPr lang="en-GB" sz="24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2230749" y="26833022"/>
            <a:ext cx="30585534" cy="2004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 dirty="0">
              <a:solidFill>
                <a:srgbClr val="001B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1125344" y="13767429"/>
            <a:ext cx="11081976" cy="12677815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/>
          <p:cNvSpPr/>
          <p:nvPr/>
        </p:nvSpPr>
        <p:spPr>
          <a:xfrm>
            <a:off x="12230749" y="16400127"/>
            <a:ext cx="18354784" cy="10045116"/>
          </a:xfrm>
          <a:prstGeom prst="rect">
            <a:avLst/>
          </a:prstGeom>
          <a:solidFill>
            <a:schemeClr val="bg1"/>
          </a:solidFill>
          <a:ln w="1905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6778" y="27088908"/>
            <a:ext cx="4860541" cy="324036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42" y="3679803"/>
            <a:ext cx="730992" cy="73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17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265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FoundrySterling-Bold</vt:lpstr>
      <vt:lpstr>Wingdings</vt:lpstr>
      <vt:lpstr>Office Theme</vt:lpstr>
      <vt:lpstr>PowerPoint Presentation</vt:lpstr>
    </vt:vector>
  </TitlesOfParts>
  <Company>University of Oxford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P Richards-Doran</dc:creator>
  <cp:lastModifiedBy>Dan Richards-Doran</cp:lastModifiedBy>
  <cp:revision>21</cp:revision>
  <dcterms:created xsi:type="dcterms:W3CDTF">2015-10-12T13:01:34Z</dcterms:created>
  <dcterms:modified xsi:type="dcterms:W3CDTF">2016-04-21T10:03:48Z</dcterms:modified>
</cp:coreProperties>
</file>