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30275213" cy="42803763"/>
  <p:notesSz cx="6858000" cy="9144000"/>
  <p:defaultTextStyle>
    <a:defPPr>
      <a:defRPr lang="en-US"/>
    </a:defPPr>
    <a:lvl1pPr marL="0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1pPr>
    <a:lvl2pPr marL="1753865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2pPr>
    <a:lvl3pPr marL="3507730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3pPr>
    <a:lvl4pPr marL="5261595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4pPr>
    <a:lvl5pPr marL="7015460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5pPr>
    <a:lvl6pPr marL="8769325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6pPr>
    <a:lvl7pPr marL="10523190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7pPr>
    <a:lvl8pPr marL="12277054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8pPr>
    <a:lvl9pPr marL="14030919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-8046" y="-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641" y="7005156"/>
            <a:ext cx="25733931" cy="14902051"/>
          </a:xfrm>
        </p:spPr>
        <p:txBody>
          <a:bodyPr anchor="b"/>
          <a:lstStyle>
            <a:lvl1pPr algn="ctr">
              <a:defRPr sz="19865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4402" y="22481887"/>
            <a:ext cx="22706410" cy="10334331"/>
          </a:xfrm>
        </p:spPr>
        <p:txBody>
          <a:bodyPr/>
          <a:lstStyle>
            <a:lvl1pPr marL="0" indent="0" algn="ctr">
              <a:buNone/>
              <a:defRPr sz="7946"/>
            </a:lvl1pPr>
            <a:lvl2pPr marL="1513743" indent="0" algn="ctr">
              <a:buNone/>
              <a:defRPr sz="6622"/>
            </a:lvl2pPr>
            <a:lvl3pPr marL="3027487" indent="0" algn="ctr">
              <a:buNone/>
              <a:defRPr sz="5960"/>
            </a:lvl3pPr>
            <a:lvl4pPr marL="4541230" indent="0" algn="ctr">
              <a:buNone/>
              <a:defRPr sz="5297"/>
            </a:lvl4pPr>
            <a:lvl5pPr marL="6054974" indent="0" algn="ctr">
              <a:buNone/>
              <a:defRPr sz="5297"/>
            </a:lvl5pPr>
            <a:lvl6pPr marL="7568717" indent="0" algn="ctr">
              <a:buNone/>
              <a:defRPr sz="5297"/>
            </a:lvl6pPr>
            <a:lvl7pPr marL="9082461" indent="0" algn="ctr">
              <a:buNone/>
              <a:defRPr sz="5297"/>
            </a:lvl7pPr>
            <a:lvl8pPr marL="10596204" indent="0" algn="ctr">
              <a:buNone/>
              <a:defRPr sz="5297"/>
            </a:lvl8pPr>
            <a:lvl9pPr marL="12109948" indent="0" algn="ctr">
              <a:buNone/>
              <a:defRPr sz="5297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9154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9678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665701" y="2278904"/>
            <a:ext cx="6528093" cy="3627421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81423" y="2278904"/>
            <a:ext cx="19205838" cy="3627421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7364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8590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5654" y="10671229"/>
            <a:ext cx="26112371" cy="17805173"/>
          </a:xfrm>
        </p:spPr>
        <p:txBody>
          <a:bodyPr anchor="b"/>
          <a:lstStyle>
            <a:lvl1pPr>
              <a:defRPr sz="19865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65654" y="28644846"/>
            <a:ext cx="26112371" cy="9363320"/>
          </a:xfrm>
        </p:spPr>
        <p:txBody>
          <a:bodyPr/>
          <a:lstStyle>
            <a:lvl1pPr marL="0" indent="0">
              <a:buNone/>
              <a:defRPr sz="7946">
                <a:solidFill>
                  <a:schemeClr val="tx1"/>
                </a:solidFill>
              </a:defRPr>
            </a:lvl1pPr>
            <a:lvl2pPr marL="1513743" indent="0">
              <a:buNone/>
              <a:defRPr sz="6622">
                <a:solidFill>
                  <a:schemeClr val="tx1">
                    <a:tint val="75000"/>
                  </a:schemeClr>
                </a:solidFill>
              </a:defRPr>
            </a:lvl2pPr>
            <a:lvl3pPr marL="3027487" indent="0">
              <a:buNone/>
              <a:defRPr sz="5960">
                <a:solidFill>
                  <a:schemeClr val="tx1">
                    <a:tint val="75000"/>
                  </a:schemeClr>
                </a:solidFill>
              </a:defRPr>
            </a:lvl3pPr>
            <a:lvl4pPr marL="4541230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4pPr>
            <a:lvl5pPr marL="6054974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5pPr>
            <a:lvl6pPr marL="7568717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6pPr>
            <a:lvl7pPr marL="9082461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7pPr>
            <a:lvl8pPr marL="10596204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8pPr>
            <a:lvl9pPr marL="12109948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1958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81421" y="11394520"/>
            <a:ext cx="12866966" cy="2715859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26826" y="11394520"/>
            <a:ext cx="12866966" cy="2715859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536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278913"/>
            <a:ext cx="26112371" cy="82734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5368" y="10492870"/>
            <a:ext cx="12807832" cy="5142393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85368" y="15635264"/>
            <a:ext cx="12807832" cy="2299711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26828" y="10492870"/>
            <a:ext cx="12870909" cy="5142393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26828" y="15635264"/>
            <a:ext cx="12870909" cy="2299711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71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5126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1346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909" y="6162959"/>
            <a:ext cx="15326827" cy="30418415"/>
          </a:xfrm>
        </p:spPr>
        <p:txBody>
          <a:bodyPr/>
          <a:lstStyle>
            <a:lvl1pPr>
              <a:defRPr sz="10595"/>
            </a:lvl1pPr>
            <a:lvl2pPr>
              <a:defRPr sz="9271"/>
            </a:lvl2pPr>
            <a:lvl3pPr>
              <a:defRPr sz="7946"/>
            </a:lvl3pPr>
            <a:lvl4pPr>
              <a:defRPr sz="6622"/>
            </a:lvl4pPr>
            <a:lvl5pPr>
              <a:defRPr sz="6622"/>
            </a:lvl5pPr>
            <a:lvl6pPr>
              <a:defRPr sz="6622"/>
            </a:lvl6pPr>
            <a:lvl7pPr>
              <a:defRPr sz="6622"/>
            </a:lvl7pPr>
            <a:lvl8pPr>
              <a:defRPr sz="6622"/>
            </a:lvl8pPr>
            <a:lvl9pPr>
              <a:defRPr sz="6622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2013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70909" y="6162959"/>
            <a:ext cx="15326827" cy="30418415"/>
          </a:xfrm>
        </p:spPr>
        <p:txBody>
          <a:bodyPr anchor="t"/>
          <a:lstStyle>
            <a:lvl1pPr marL="0" indent="0">
              <a:buNone/>
              <a:defRPr sz="10595"/>
            </a:lvl1pPr>
            <a:lvl2pPr marL="1513743" indent="0">
              <a:buNone/>
              <a:defRPr sz="9271"/>
            </a:lvl2pPr>
            <a:lvl3pPr marL="3027487" indent="0">
              <a:buNone/>
              <a:defRPr sz="7946"/>
            </a:lvl3pPr>
            <a:lvl4pPr marL="4541230" indent="0">
              <a:buNone/>
              <a:defRPr sz="6622"/>
            </a:lvl4pPr>
            <a:lvl5pPr marL="6054974" indent="0">
              <a:buNone/>
              <a:defRPr sz="6622"/>
            </a:lvl5pPr>
            <a:lvl6pPr marL="7568717" indent="0">
              <a:buNone/>
              <a:defRPr sz="6622"/>
            </a:lvl6pPr>
            <a:lvl7pPr marL="9082461" indent="0">
              <a:buNone/>
              <a:defRPr sz="6622"/>
            </a:lvl7pPr>
            <a:lvl8pPr marL="10596204" indent="0">
              <a:buNone/>
              <a:defRPr sz="6622"/>
            </a:lvl8pPr>
            <a:lvl9pPr marL="12109948" indent="0">
              <a:buNone/>
              <a:defRPr sz="6622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3500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81421" y="2278913"/>
            <a:ext cx="26112371" cy="8273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1421" y="11394520"/>
            <a:ext cx="26112371" cy="27158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81421" y="39672756"/>
            <a:ext cx="6811923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28665" y="39672756"/>
            <a:ext cx="10217884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381869" y="39672756"/>
            <a:ext cx="6811923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9488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027487" rtl="0" eaLnBrk="1" latinLnBrk="0" hangingPunct="1">
        <a:lnSpc>
          <a:spcPct val="90000"/>
        </a:lnSpc>
        <a:spcBef>
          <a:spcPct val="0"/>
        </a:spcBef>
        <a:buNone/>
        <a:defRPr sz="145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56872" indent="-756872" algn="l" defTabSz="3027487" rtl="0" eaLnBrk="1" latinLnBrk="0" hangingPunct="1">
        <a:lnSpc>
          <a:spcPct val="90000"/>
        </a:lnSpc>
        <a:spcBef>
          <a:spcPts val="3311"/>
        </a:spcBef>
        <a:buFont typeface="Arial" panose="020B0604020202020204" pitchFamily="34" charset="0"/>
        <a:buChar char="•"/>
        <a:defRPr sz="9271" kern="1200">
          <a:solidFill>
            <a:schemeClr val="tx1"/>
          </a:solidFill>
          <a:latin typeface="+mn-lt"/>
          <a:ea typeface="+mn-ea"/>
          <a:cs typeface="+mn-cs"/>
        </a:defRPr>
      </a:lvl1pPr>
      <a:lvl2pPr marL="2270615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2pPr>
      <a:lvl3pPr marL="378435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6622" kern="1200">
          <a:solidFill>
            <a:schemeClr val="tx1"/>
          </a:solidFill>
          <a:latin typeface="+mn-lt"/>
          <a:ea typeface="+mn-ea"/>
          <a:cs typeface="+mn-cs"/>
        </a:defRPr>
      </a:lvl3pPr>
      <a:lvl4pPr marL="5298102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81184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832558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839333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135307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866820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1pPr>
      <a:lvl2pPr marL="1513743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2pPr>
      <a:lvl3pPr marL="302748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3pPr>
      <a:lvl4pPr marL="454123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05497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756871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082461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059620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109948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35050" y="-53700"/>
            <a:ext cx="30310263" cy="7673700"/>
          </a:xfrm>
          <a:prstGeom prst="rect">
            <a:avLst/>
          </a:prstGeom>
          <a:solidFill>
            <a:srgbClr val="001B5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aseline="-250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04454" y="553618"/>
            <a:ext cx="19412716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of</a:t>
            </a:r>
          </a:p>
          <a:p>
            <a:r>
              <a:rPr lang="en-GB" sz="8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study/poster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2282" y="5844760"/>
            <a:ext cx="28803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Presenter name, associates, collaborators. </a:t>
            </a:r>
            <a:b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Nuffield Department of Primary Care Health Sciences, University of Oxford</a:t>
            </a:r>
            <a:r>
              <a:rPr lang="en-GB" sz="3600" dirty="0">
                <a:solidFill>
                  <a:schemeClr val="bg1"/>
                </a:solidFill>
                <a:latin typeface="FoundrySterling-Bold" panose="02000700000000000000" pitchFamily="2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827790" y="5952022"/>
            <a:ext cx="49893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</a:t>
            </a:r>
            <a:r>
              <a:rPr lang="en-GB" sz="3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oxprimarycare</a:t>
            </a:r>
            <a:endParaRPr lang="en-GB" sz="36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www.phc.ox.ac.uk/ctu</a:t>
            </a:r>
            <a:endParaRPr lang="en-GB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2117" y="5942692"/>
            <a:ext cx="730992" cy="73099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7620000"/>
            <a:ext cx="30275213" cy="323168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442862" y="8177003"/>
            <a:ext cx="11081976" cy="79928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500"/>
          </a:p>
        </p:txBody>
      </p:sp>
      <p:sp>
        <p:nvSpPr>
          <p:cNvPr id="12" name="Rectangle 11"/>
          <p:cNvSpPr/>
          <p:nvPr/>
        </p:nvSpPr>
        <p:spPr>
          <a:xfrm>
            <a:off x="442862" y="16852391"/>
            <a:ext cx="11081976" cy="21814740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12092893" y="8211431"/>
            <a:ext cx="17724276" cy="10729192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12129149" y="29986410"/>
            <a:ext cx="17688020" cy="8678610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12129149" y="19480683"/>
            <a:ext cx="17688020" cy="10045116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-35050" y="39284775"/>
            <a:ext cx="30310263" cy="3461202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6600"/>
          </a:p>
        </p:txBody>
      </p:sp>
      <p:sp>
        <p:nvSpPr>
          <p:cNvPr id="18" name="TextBox 17"/>
          <p:cNvSpPr txBox="1"/>
          <p:nvPr/>
        </p:nvSpPr>
        <p:spPr>
          <a:xfrm>
            <a:off x="548859" y="41160033"/>
            <a:ext cx="210469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4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[name of project</a:t>
            </a: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 is funded by the NIHR </a:t>
            </a:r>
            <a:r>
              <a:rPr lang="en-GB" sz="24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[name of research programme].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views expressed are those of the author(s) and not necessarily those of the 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NHS, the NIHR or the Department of Health.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978581" y="40556561"/>
            <a:ext cx="642195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>
                <a:latin typeface="Arial" panose="020B0604020202020204" pitchFamily="34" charset="0"/>
                <a:cs typeface="Arial" panose="020B0604020202020204" pitchFamily="34" charset="0"/>
              </a:rPr>
              <a:t>Other logos here</a:t>
            </a:r>
          </a:p>
          <a:p>
            <a:r>
              <a:rPr lang="en-GB" sz="4800" dirty="0">
                <a:latin typeface="Arial" panose="020B0604020202020204" pitchFamily="34" charset="0"/>
                <a:cs typeface="Arial" panose="020B0604020202020204" pitchFamily="34" charset="0"/>
              </a:rPr>
              <a:t>e.g. partner institutions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8857" y="39713776"/>
            <a:ext cx="104541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Contact: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details to include telephone/email address, twitter, LinkedIn </a:t>
            </a:r>
            <a:r>
              <a:rPr lang="en-GB" sz="2400" dirty="0" err="1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etc</a:t>
            </a:r>
            <a:r>
              <a:rPr lang="en-GB" sz="24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8579" y="39499442"/>
            <a:ext cx="4860541" cy="324036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-36257" y="39127742"/>
            <a:ext cx="30311470" cy="2004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aseline="-250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2282" y="8596347"/>
            <a:ext cx="1051316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findings 44 bold, red to highlight</a:t>
            </a:r>
          </a:p>
          <a:p>
            <a:endParaRPr lang="en-GB" sz="3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57233" indent="-857233">
              <a:buFont typeface="Wingdings" panose="05000000000000000000" pitchFamily="2" charset="2"/>
              <a:buChar char="§"/>
            </a:pP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pPr marL="857233" indent="-857233">
              <a:buFont typeface="Wingdings" panose="05000000000000000000" pitchFamily="2" charset="2"/>
              <a:buChar char="§"/>
            </a:pP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marL="857233" indent="-857233">
              <a:buFont typeface="Wingdings" panose="05000000000000000000" pitchFamily="2" charset="2"/>
              <a:buChar char="§"/>
            </a:pP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2705094" y="8596347"/>
            <a:ext cx="11881319" cy="76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 tips:</a:t>
            </a:r>
          </a:p>
          <a:p>
            <a:endParaRPr lang="en-GB" sz="3600" b="1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graphic elements, like boxes, to highlight each section of your poster.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space to create emphasis.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no more than 2-3 colours, and dark type on a light background.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Conclusions first, keep them short and to the point in the upper left-hand corner.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Simple graphs are effective graphs.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the text big enough to read.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Foundry Sterling font if you can, otherwise Arial. 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ALWAYS left align the text. 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 your headings the same size and style throughout.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Avoid chaos, keep the layout easy for the eye to follow.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Images and graphs say more than words, so keep your poster visual.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are using a photo, avoid web images – use at least 150 dpi, but no more than 300 dpi.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Don’t forget your funder (bottom right) and other logos where necessary.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2978" indent="-1142978">
              <a:buFont typeface="Arial" panose="020B0604020202020204" pitchFamily="34" charset="0"/>
              <a:buChar char="•"/>
            </a:pPr>
            <a:endParaRPr lang="en-GB" sz="3600" b="1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705861" y="20266373"/>
            <a:ext cx="1134156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Suggested text sizes: (don’t go smaller than these)</a:t>
            </a:r>
          </a:p>
          <a:p>
            <a:endParaRPr lang="en-GB" sz="3600" b="1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Title: 85pt</a:t>
            </a:r>
            <a:b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Authors: 36 </a:t>
            </a:r>
            <a:r>
              <a:rPr lang="en-GB" sz="2400" dirty="0" err="1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pt</a:t>
            </a:r>
            <a:endParaRPr lang="en-GB" sz="24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Sub-headings: 36pt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Body text: 24pt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Captions: 18pt</a:t>
            </a:r>
          </a:p>
          <a:p>
            <a:endParaRPr lang="en-GB" sz="24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36" y="417421"/>
            <a:ext cx="8502666" cy="374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7516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264</Words>
  <Application>Microsoft Office PowerPoint</Application>
  <PresentationFormat>Custom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FoundrySterling-Bold</vt:lpstr>
      <vt:lpstr>Wingdings</vt:lpstr>
      <vt:lpstr>Office Theme</vt:lpstr>
      <vt:lpstr>PowerPoint Presentation</vt:lpstr>
    </vt:vector>
  </TitlesOfParts>
  <Company>University of Oxford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Richards-Doran</dc:creator>
  <cp:lastModifiedBy>Dan Richards-Doran</cp:lastModifiedBy>
  <cp:revision>6</cp:revision>
  <dcterms:created xsi:type="dcterms:W3CDTF">2016-04-21T09:53:19Z</dcterms:created>
  <dcterms:modified xsi:type="dcterms:W3CDTF">2016-04-21T10:55:44Z</dcterms:modified>
</cp:coreProperties>
</file>